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 id="2147483732" r:id="rId2"/>
  </p:sldMasterIdLst>
  <p:notesMasterIdLst>
    <p:notesMasterId r:id="rId13"/>
  </p:notesMasterIdLst>
  <p:sldIdLst>
    <p:sldId id="256" r:id="rId3"/>
    <p:sldId id="262" r:id="rId4"/>
    <p:sldId id="334" r:id="rId5"/>
    <p:sldId id="329" r:id="rId6"/>
    <p:sldId id="330" r:id="rId7"/>
    <p:sldId id="328" r:id="rId8"/>
    <p:sldId id="331" r:id="rId9"/>
    <p:sldId id="332" r:id="rId10"/>
    <p:sldId id="333" r:id="rId11"/>
    <p:sldId id="259" r:id="rId12"/>
  </p:sldIdLst>
  <p:sldSz cx="9144000" cy="6858000" type="screen4x3"/>
  <p:notesSz cx="6934200" cy="9220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04" userDrawn="1">
          <p15:clr>
            <a:srgbClr val="A4A3A4"/>
          </p15:clr>
        </p15:guide>
        <p15:guide id="2" pos="2184"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99" autoAdjust="0"/>
    <p:restoredTop sz="56391" autoAdjust="0"/>
  </p:normalViewPr>
  <p:slideViewPr>
    <p:cSldViewPr>
      <p:cViewPr varScale="1">
        <p:scale>
          <a:sx n="64" d="100"/>
          <a:sy n="64" d="100"/>
        </p:scale>
        <p:origin x="2964" y="72"/>
      </p:cViewPr>
      <p:guideLst>
        <p:guide orient="horz" pos="2160"/>
        <p:guide pos="2880"/>
      </p:guideLst>
    </p:cSldViewPr>
  </p:slideViewPr>
  <p:outlineViewPr>
    <p:cViewPr>
      <p:scale>
        <a:sx n="33" d="100"/>
        <a:sy n="33" d="100"/>
      </p:scale>
      <p:origin x="0" y="0"/>
    </p:cViewPr>
  </p:outlineViewPr>
  <p:notesTextViewPr>
    <p:cViewPr>
      <p:scale>
        <a:sx n="150" d="100"/>
        <a:sy n="150" d="100"/>
      </p:scale>
      <p:origin x="0" y="0"/>
    </p:cViewPr>
  </p:notesTextViewPr>
  <p:sorterViewPr>
    <p:cViewPr>
      <p:scale>
        <a:sx n="90" d="100"/>
        <a:sy n="90" d="100"/>
      </p:scale>
      <p:origin x="0" y="0"/>
    </p:cViewPr>
  </p:sorterViewPr>
  <p:notesViewPr>
    <p:cSldViewPr>
      <p:cViewPr>
        <p:scale>
          <a:sx n="120" d="100"/>
          <a:sy n="120" d="100"/>
        </p:scale>
        <p:origin x="1176" y="-1068"/>
      </p:cViewPr>
      <p:guideLst>
        <p:guide orient="horz" pos="2904"/>
        <p:guide pos="218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3004820" cy="461010"/>
          </a:xfrm>
          <a:prstGeom prst="rect">
            <a:avLst/>
          </a:prstGeom>
        </p:spPr>
        <p:txBody>
          <a:bodyPr vert="horz" lIns="92210" tIns="46104" rIns="92210" bIns="46104" rtlCol="0"/>
          <a:lstStyle>
            <a:lvl1pPr algn="l">
              <a:defRPr sz="1200"/>
            </a:lvl1pPr>
          </a:lstStyle>
          <a:p>
            <a:endParaRPr lang="en-US"/>
          </a:p>
        </p:txBody>
      </p:sp>
      <p:sp>
        <p:nvSpPr>
          <p:cNvPr id="3" name="Date Placeholder 2"/>
          <p:cNvSpPr>
            <a:spLocks noGrp="1"/>
          </p:cNvSpPr>
          <p:nvPr>
            <p:ph type="dt" idx="1"/>
          </p:nvPr>
        </p:nvSpPr>
        <p:spPr>
          <a:xfrm>
            <a:off x="3927777" y="0"/>
            <a:ext cx="3004820" cy="461010"/>
          </a:xfrm>
          <a:prstGeom prst="rect">
            <a:avLst/>
          </a:prstGeom>
        </p:spPr>
        <p:txBody>
          <a:bodyPr vert="horz" lIns="92210" tIns="46104" rIns="92210" bIns="46104" rtlCol="0"/>
          <a:lstStyle>
            <a:lvl1pPr algn="r">
              <a:defRPr sz="1200"/>
            </a:lvl1pPr>
          </a:lstStyle>
          <a:p>
            <a:fld id="{FD72548B-B192-40A4-98B8-61A7CA0A4BE0}" type="datetimeFigureOut">
              <a:rPr lang="en-US" smtClean="0"/>
              <a:t>9/19/2018</a:t>
            </a:fld>
            <a:endParaRPr lang="en-US"/>
          </a:p>
        </p:txBody>
      </p:sp>
      <p:sp>
        <p:nvSpPr>
          <p:cNvPr id="4" name="Slide Image Placeholder 3"/>
          <p:cNvSpPr>
            <a:spLocks noGrp="1" noRot="1" noChangeAspect="1"/>
          </p:cNvSpPr>
          <p:nvPr>
            <p:ph type="sldImg" idx="2"/>
          </p:nvPr>
        </p:nvSpPr>
        <p:spPr>
          <a:xfrm>
            <a:off x="1162050" y="692150"/>
            <a:ext cx="4610100" cy="3457575"/>
          </a:xfrm>
          <a:prstGeom prst="rect">
            <a:avLst/>
          </a:prstGeom>
          <a:noFill/>
          <a:ln w="12700">
            <a:solidFill>
              <a:prstClr val="black"/>
            </a:solidFill>
          </a:ln>
        </p:spPr>
        <p:txBody>
          <a:bodyPr vert="horz" lIns="92210" tIns="46104" rIns="92210" bIns="46104" rtlCol="0" anchor="ctr"/>
          <a:lstStyle/>
          <a:p>
            <a:endParaRPr lang="en-US"/>
          </a:p>
        </p:txBody>
      </p:sp>
      <p:sp>
        <p:nvSpPr>
          <p:cNvPr id="5" name="Notes Placeholder 4"/>
          <p:cNvSpPr>
            <a:spLocks noGrp="1"/>
          </p:cNvSpPr>
          <p:nvPr>
            <p:ph type="body" sz="quarter" idx="3"/>
          </p:nvPr>
        </p:nvSpPr>
        <p:spPr>
          <a:xfrm>
            <a:off x="693420" y="4379596"/>
            <a:ext cx="5547360" cy="4149090"/>
          </a:xfrm>
          <a:prstGeom prst="rect">
            <a:avLst/>
          </a:prstGeom>
        </p:spPr>
        <p:txBody>
          <a:bodyPr vert="horz" lIns="92210" tIns="46104" rIns="92210" bIns="46104"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2" y="8757590"/>
            <a:ext cx="3004820" cy="461010"/>
          </a:xfrm>
          <a:prstGeom prst="rect">
            <a:avLst/>
          </a:prstGeom>
        </p:spPr>
        <p:txBody>
          <a:bodyPr vert="horz" lIns="92210" tIns="46104" rIns="92210" bIns="46104" rtlCol="0" anchor="b"/>
          <a:lstStyle>
            <a:lvl1pPr algn="l">
              <a:defRPr sz="1200"/>
            </a:lvl1pPr>
          </a:lstStyle>
          <a:p>
            <a:endParaRPr lang="en-US"/>
          </a:p>
        </p:txBody>
      </p:sp>
      <p:sp>
        <p:nvSpPr>
          <p:cNvPr id="7" name="Slide Number Placeholder 6"/>
          <p:cNvSpPr>
            <a:spLocks noGrp="1"/>
          </p:cNvSpPr>
          <p:nvPr>
            <p:ph type="sldNum" sz="quarter" idx="5"/>
          </p:nvPr>
        </p:nvSpPr>
        <p:spPr>
          <a:xfrm>
            <a:off x="3927777" y="8757590"/>
            <a:ext cx="3004820" cy="461010"/>
          </a:xfrm>
          <a:prstGeom prst="rect">
            <a:avLst/>
          </a:prstGeom>
        </p:spPr>
        <p:txBody>
          <a:bodyPr vert="horz" lIns="92210" tIns="46104" rIns="92210" bIns="46104" rtlCol="0" anchor="b"/>
          <a:lstStyle>
            <a:lvl1pPr algn="r">
              <a:defRPr sz="1200"/>
            </a:lvl1pPr>
          </a:lstStyle>
          <a:p>
            <a:fld id="{CEFAC901-FCF5-4D18-9E3B-866A23014B8E}" type="slidenum">
              <a:rPr lang="en-US" smtClean="0"/>
              <a:t>‹#›</a:t>
            </a:fld>
            <a:endParaRPr lang="en-US"/>
          </a:p>
        </p:txBody>
      </p:sp>
    </p:spTree>
    <p:extLst>
      <p:ext uri="{BB962C8B-B14F-4D97-AF65-F5344CB8AC3E}">
        <p14:creationId xmlns:p14="http://schemas.microsoft.com/office/powerpoint/2010/main" val="31405897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93420" y="4379596"/>
            <a:ext cx="5547360" cy="4533266"/>
          </a:xfrm>
        </p:spPr>
        <p:txBody>
          <a:bodyPr/>
          <a:lstStyle/>
          <a:p>
            <a:r>
              <a:rPr lang="en-US" dirty="0">
                <a:cs typeface="Arial" charset="0"/>
              </a:rPr>
              <a:t>Good afternoon and thank you for being here.</a:t>
            </a:r>
          </a:p>
          <a:p>
            <a:endParaRPr lang="en-US" dirty="0">
              <a:cs typeface="Arial" charset="0"/>
            </a:endParaRPr>
          </a:p>
          <a:p>
            <a:pPr marL="0" marR="0" lvl="0" indent="0" algn="l" defTabSz="908593" rtl="0" eaLnBrk="1" fontAlgn="auto" latinLnBrk="0" hangingPunct="1">
              <a:lnSpc>
                <a:spcPct val="100000"/>
              </a:lnSpc>
              <a:spcBef>
                <a:spcPts val="0"/>
              </a:spcBef>
              <a:spcAft>
                <a:spcPts val="0"/>
              </a:spcAft>
              <a:buClrTx/>
              <a:buSzTx/>
              <a:buFontTx/>
              <a:buNone/>
              <a:tabLst/>
              <a:defRPr/>
            </a:pPr>
            <a:r>
              <a:rPr lang="en-US" dirty="0">
                <a:cs typeface="Arial" charset="0"/>
              </a:rPr>
              <a:t>This is the 23rd year that the Mining and Minerals Division of the Energy, Minerals and Natural Resources Department has presented the Excellence in Reclamation Award at the New Mexico Mining Association’s annual conference. </a:t>
            </a:r>
          </a:p>
          <a:p>
            <a:pPr marL="0" marR="0" lvl="0" indent="0" algn="l" defTabSz="908593" rtl="0" eaLnBrk="1" fontAlgn="auto" latinLnBrk="0" hangingPunct="1">
              <a:lnSpc>
                <a:spcPct val="100000"/>
              </a:lnSpc>
              <a:spcBef>
                <a:spcPts val="0"/>
              </a:spcBef>
              <a:spcAft>
                <a:spcPts val="0"/>
              </a:spcAft>
              <a:buClrTx/>
              <a:buSzTx/>
              <a:buFontTx/>
              <a:buNone/>
              <a:tabLst/>
              <a:defRPr/>
            </a:pPr>
            <a:endParaRPr lang="en-US" dirty="0">
              <a:cs typeface="Arial" charset="0"/>
            </a:endParaRPr>
          </a:p>
          <a:p>
            <a:pPr defTabSz="908593">
              <a:defRPr/>
            </a:pPr>
            <a:r>
              <a:rPr lang="en-US" dirty="0">
                <a:cs typeface="Arial" charset="0"/>
              </a:rPr>
              <a:t>We thank the Mining Association for again hosting the presentation of these awards. And we also offer our appreciation of your dedication to protecting our environment, to providing</a:t>
            </a:r>
            <a:r>
              <a:rPr lang="en-US" baseline="0" dirty="0">
                <a:cs typeface="Arial" charset="0"/>
              </a:rPr>
              <a:t> education about the importance of our state’s minerals</a:t>
            </a:r>
            <a:r>
              <a:rPr lang="en-US" dirty="0">
                <a:cs typeface="Arial" charset="0"/>
              </a:rPr>
              <a:t>, and for establishing life-saving mine safety procedures.</a:t>
            </a:r>
          </a:p>
          <a:p>
            <a:pPr defTabSz="908593">
              <a:defRPr/>
            </a:pPr>
            <a:endParaRPr lang="en-US" dirty="0">
              <a:cs typeface="Arial" charset="0"/>
            </a:endParaRPr>
          </a:p>
        </p:txBody>
      </p:sp>
      <p:sp>
        <p:nvSpPr>
          <p:cNvPr id="4" name="Slide Number Placeholder 3"/>
          <p:cNvSpPr>
            <a:spLocks noGrp="1"/>
          </p:cNvSpPr>
          <p:nvPr>
            <p:ph type="sldNum" sz="quarter" idx="10"/>
          </p:nvPr>
        </p:nvSpPr>
        <p:spPr/>
        <p:txBody>
          <a:bodyPr/>
          <a:lstStyle/>
          <a:p>
            <a:fld id="{CEFAC901-FCF5-4D18-9E3B-866A23014B8E}" type="slidenum">
              <a:rPr lang="en-US" smtClean="0"/>
              <a:t>1</a:t>
            </a:fld>
            <a:endParaRPr lang="en-US"/>
          </a:p>
        </p:txBody>
      </p:sp>
    </p:spTree>
    <p:extLst>
      <p:ext uri="{BB962C8B-B14F-4D97-AF65-F5344CB8AC3E}">
        <p14:creationId xmlns:p14="http://schemas.microsoft.com/office/powerpoint/2010/main" val="4034673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nomination received this year is for reclamation at a small humate mining operation in McKinley County. The 2018 Excellence in Reclamation Award is presented to Miocene, LLC, for its reclamation work at a small mining operation.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This humate mine was known as the Section 2 Mine and was on state-owned lands in McKinley County under a lease granted by the State Land Office.</a:t>
            </a:r>
          </a:p>
        </p:txBody>
      </p:sp>
      <p:sp>
        <p:nvSpPr>
          <p:cNvPr id="4" name="Slide Number Placeholder 3"/>
          <p:cNvSpPr>
            <a:spLocks noGrp="1"/>
          </p:cNvSpPr>
          <p:nvPr>
            <p:ph type="sldNum" sz="quarter" idx="10"/>
          </p:nvPr>
        </p:nvSpPr>
        <p:spPr/>
        <p:txBody>
          <a:bodyPr/>
          <a:lstStyle/>
          <a:p>
            <a:fld id="{CEFAC901-FCF5-4D18-9E3B-866A23014B8E}" type="slidenum">
              <a:rPr lang="en-US" smtClean="0"/>
              <a:t>2</a:t>
            </a:fld>
            <a:endParaRPr lang="en-US"/>
          </a:p>
        </p:txBody>
      </p:sp>
    </p:spTree>
    <p:extLst>
      <p:ext uri="{BB962C8B-B14F-4D97-AF65-F5344CB8AC3E}">
        <p14:creationId xmlns:p14="http://schemas.microsoft.com/office/powerpoint/2010/main" val="39585747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Reclamation concurrent with active mining operations was required as the legal disturbance area at any one time was limited to 10 acres in 2012 and 2013 when the mine was in operation. </a:t>
            </a:r>
          </a:p>
        </p:txBody>
      </p:sp>
      <p:sp>
        <p:nvSpPr>
          <p:cNvPr id="4" name="Slide Number Placeholder 3"/>
          <p:cNvSpPr>
            <a:spLocks noGrp="1"/>
          </p:cNvSpPr>
          <p:nvPr>
            <p:ph type="sldNum" sz="quarter" idx="10"/>
          </p:nvPr>
        </p:nvSpPr>
        <p:spPr/>
        <p:txBody>
          <a:bodyPr/>
          <a:lstStyle/>
          <a:p>
            <a:fld id="{CEFAC901-FCF5-4D18-9E3B-866A23014B8E}" type="slidenum">
              <a:rPr lang="en-US" smtClean="0"/>
              <a:t>3</a:t>
            </a:fld>
            <a:endParaRPr lang="en-US"/>
          </a:p>
        </p:txBody>
      </p:sp>
    </p:spTree>
    <p:extLst>
      <p:ext uri="{BB962C8B-B14F-4D97-AF65-F5344CB8AC3E}">
        <p14:creationId xmlns:p14="http://schemas.microsoft.com/office/powerpoint/2010/main" val="1979131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To expand across the acreage that was to be mined in a timely fashion, reclamation efforts needed to occur alongside mining operations.</a:t>
            </a:r>
          </a:p>
        </p:txBody>
      </p:sp>
      <p:sp>
        <p:nvSpPr>
          <p:cNvPr id="4" name="Slide Number Placeholder 3"/>
          <p:cNvSpPr>
            <a:spLocks noGrp="1"/>
          </p:cNvSpPr>
          <p:nvPr>
            <p:ph type="sldNum" sz="quarter" idx="10"/>
          </p:nvPr>
        </p:nvSpPr>
        <p:spPr/>
        <p:txBody>
          <a:bodyPr/>
          <a:lstStyle/>
          <a:p>
            <a:fld id="{CEFAC901-FCF5-4D18-9E3B-866A23014B8E}" type="slidenum">
              <a:rPr lang="en-US" smtClean="0"/>
              <a:t>4</a:t>
            </a:fld>
            <a:endParaRPr lang="en-US"/>
          </a:p>
        </p:txBody>
      </p:sp>
    </p:spTree>
    <p:extLst>
      <p:ext uri="{BB962C8B-B14F-4D97-AF65-F5344CB8AC3E}">
        <p14:creationId xmlns:p14="http://schemas.microsoft.com/office/powerpoint/2010/main" val="38828964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The native topsoil and vegetation was stockpiled/cleared and grubbed and then spread back across the mining disturbance area after earthwork was completed to recontour topography to appropriate slope and character.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Preservation of the original topsoil was a priority from the initial phases of mine planning and an absolute necessity to ensure proper revegetation success.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re-application of vegetation that had been cleared and grubbed prior to operations and spread during reclamation acted to retain moisture and capture wind-blown seed.</a:t>
            </a:r>
          </a:p>
        </p:txBody>
      </p:sp>
      <p:sp>
        <p:nvSpPr>
          <p:cNvPr id="4" name="Slide Number Placeholder 3"/>
          <p:cNvSpPr>
            <a:spLocks noGrp="1"/>
          </p:cNvSpPr>
          <p:nvPr>
            <p:ph type="sldNum" sz="quarter" idx="10"/>
          </p:nvPr>
        </p:nvSpPr>
        <p:spPr/>
        <p:txBody>
          <a:bodyPr/>
          <a:lstStyle/>
          <a:p>
            <a:fld id="{CEFAC901-FCF5-4D18-9E3B-866A23014B8E}" type="slidenum">
              <a:rPr lang="en-US" smtClean="0"/>
              <a:t>5</a:t>
            </a:fld>
            <a:endParaRPr lang="en-US"/>
          </a:p>
        </p:txBody>
      </p:sp>
    </p:spTree>
    <p:extLst>
      <p:ext uri="{BB962C8B-B14F-4D97-AF65-F5344CB8AC3E}">
        <p14:creationId xmlns:p14="http://schemas.microsoft.com/office/powerpoint/2010/main" val="1020443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Scarification or furrowing was done perpendicular to the prevailing winds while also acting as a barrier to surface water flow in areas where sloped surfaces were present. This resulted in the furrows running north-south and northwest-southeast. The furrows were 6 to 8 inches deep and, by design, captured naturally blowing seed and moisture in the area.</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Miniature swales, no more than 12 inches from peak to trough, were graded into the landscape and provided small capture zones for moisture across the landscape. This further ensured runoff and soil character were ideal for re-establishing a peak vegetative community.</a:t>
            </a:r>
          </a:p>
        </p:txBody>
      </p:sp>
      <p:sp>
        <p:nvSpPr>
          <p:cNvPr id="4" name="Slide Number Placeholder 3"/>
          <p:cNvSpPr>
            <a:spLocks noGrp="1"/>
          </p:cNvSpPr>
          <p:nvPr>
            <p:ph type="sldNum" sz="quarter" idx="10"/>
          </p:nvPr>
        </p:nvSpPr>
        <p:spPr/>
        <p:txBody>
          <a:bodyPr/>
          <a:lstStyle/>
          <a:p>
            <a:fld id="{CEFAC901-FCF5-4D18-9E3B-866A23014B8E}" type="slidenum">
              <a:rPr lang="en-US" smtClean="0"/>
              <a:t>6</a:t>
            </a:fld>
            <a:endParaRPr lang="en-US"/>
          </a:p>
        </p:txBody>
      </p:sp>
    </p:spTree>
    <p:extLst>
      <p:ext uri="{BB962C8B-B14F-4D97-AF65-F5344CB8AC3E}">
        <p14:creationId xmlns:p14="http://schemas.microsoft.com/office/powerpoint/2010/main" val="31203412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seed mixes were matched to the different soils. The area has two main soil types - dune sand and playa clay. Dropseed does well in sandy soils, and Blue grama does well in clays. </a:t>
            </a:r>
          </a:p>
        </p:txBody>
      </p:sp>
      <p:sp>
        <p:nvSpPr>
          <p:cNvPr id="4" name="Slide Number Placeholder 3"/>
          <p:cNvSpPr>
            <a:spLocks noGrp="1"/>
          </p:cNvSpPr>
          <p:nvPr>
            <p:ph type="sldNum" sz="quarter" idx="10"/>
          </p:nvPr>
        </p:nvSpPr>
        <p:spPr/>
        <p:txBody>
          <a:bodyPr/>
          <a:lstStyle/>
          <a:p>
            <a:fld id="{CEFAC901-FCF5-4D18-9E3B-866A23014B8E}" type="slidenum">
              <a:rPr lang="en-US" smtClean="0"/>
              <a:t>7</a:t>
            </a:fld>
            <a:endParaRPr lang="en-US"/>
          </a:p>
        </p:txBody>
      </p:sp>
    </p:spTree>
    <p:extLst>
      <p:ext uri="{BB962C8B-B14F-4D97-AF65-F5344CB8AC3E}">
        <p14:creationId xmlns:p14="http://schemas.microsoft.com/office/powerpoint/2010/main" val="29072901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variation of seed within the applied mixes allowed for the ideal vegetative community to establish in a preferred soil type.</a:t>
            </a:r>
            <a:endParaRPr lang="en-US" dirty="0"/>
          </a:p>
        </p:txBody>
      </p:sp>
      <p:sp>
        <p:nvSpPr>
          <p:cNvPr id="4" name="Slide Number Placeholder 3"/>
          <p:cNvSpPr>
            <a:spLocks noGrp="1"/>
          </p:cNvSpPr>
          <p:nvPr>
            <p:ph type="sldNum" sz="quarter" idx="10"/>
          </p:nvPr>
        </p:nvSpPr>
        <p:spPr/>
        <p:txBody>
          <a:bodyPr/>
          <a:lstStyle/>
          <a:p>
            <a:fld id="{CEFAC901-FCF5-4D18-9E3B-866A23014B8E}" type="slidenum">
              <a:rPr lang="en-US" smtClean="0"/>
              <a:t>8</a:t>
            </a:fld>
            <a:endParaRPr lang="en-US"/>
          </a:p>
        </p:txBody>
      </p:sp>
    </p:spTree>
    <p:extLst>
      <p:ext uri="{BB962C8B-B14F-4D97-AF65-F5344CB8AC3E}">
        <p14:creationId xmlns:p14="http://schemas.microsoft.com/office/powerpoint/2010/main" val="33474494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The Miocene mining team, through their desire to return the land to an improved state, is responsible for the success of this reclamation project.</a:t>
            </a:r>
            <a:r>
              <a:rPr lang="en-US" sz="1200" kern="1200" dirty="0">
                <a:solidFill>
                  <a:schemeClr val="tx1"/>
                </a:solidFill>
                <a:effectLst/>
                <a:latin typeface="+mn-lt"/>
                <a:ea typeface="+mn-ea"/>
                <a:cs typeface="+mn-cs"/>
              </a:rPr>
              <a:t> </a:t>
            </a:r>
            <a:endParaRPr lang="en-US" dirty="0">
              <a:cs typeface="Arial" pitchFamily="34" charset="0"/>
            </a:endParaRPr>
          </a:p>
          <a:p>
            <a:endParaRPr lang="en-US" dirty="0"/>
          </a:p>
        </p:txBody>
      </p:sp>
      <p:sp>
        <p:nvSpPr>
          <p:cNvPr id="4" name="Slide Number Placeholder 3"/>
          <p:cNvSpPr>
            <a:spLocks noGrp="1"/>
          </p:cNvSpPr>
          <p:nvPr>
            <p:ph type="sldNum" sz="quarter" idx="10"/>
          </p:nvPr>
        </p:nvSpPr>
        <p:spPr/>
        <p:txBody>
          <a:bodyPr/>
          <a:lstStyle/>
          <a:p>
            <a:fld id="{CEFAC901-FCF5-4D18-9E3B-866A23014B8E}" type="slidenum">
              <a:rPr lang="en-US" smtClean="0"/>
              <a:t>9</a:t>
            </a:fld>
            <a:endParaRPr lang="en-US"/>
          </a:p>
        </p:txBody>
      </p:sp>
    </p:spTree>
    <p:extLst>
      <p:ext uri="{BB962C8B-B14F-4D97-AF65-F5344CB8AC3E}">
        <p14:creationId xmlns:p14="http://schemas.microsoft.com/office/powerpoint/2010/main" val="37808820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35088" y="725488"/>
            <a:ext cx="4610100" cy="3457575"/>
          </a:xfrm>
        </p:spPr>
      </p:sp>
      <p:sp>
        <p:nvSpPr>
          <p:cNvPr id="3" name="Notes Placeholder 2"/>
          <p:cNvSpPr>
            <a:spLocks noGrp="1"/>
          </p:cNvSpPr>
          <p:nvPr>
            <p:ph type="body" idx="1"/>
          </p:nvPr>
        </p:nvSpPr>
        <p:spPr>
          <a:xfrm>
            <a:off x="693420" y="4229101"/>
            <a:ext cx="5547360" cy="5105400"/>
          </a:xfrm>
        </p:spPr>
        <p:txBody>
          <a:bodyPr/>
          <a:lstStyle/>
          <a:p>
            <a:r>
              <a:rPr lang="en-US" dirty="0"/>
              <a:t>The 2018 Excellence in Reclamation Award is presented to Miocene, LLC, for successful reclamation of the Section 2 Mine, a small mining operation in McKinley County.</a:t>
            </a:r>
          </a:p>
          <a:p>
            <a:endParaRPr lang="en-US" dirty="0"/>
          </a:p>
          <a:p>
            <a:r>
              <a:rPr lang="en-US" dirty="0"/>
              <a:t>Accepting the award today on behalf of the Miocene team is Kris Lindgren, the Mining and Product Improvement Manager for the company. Come on up, Kris.</a:t>
            </a:r>
          </a:p>
          <a:p>
            <a:endParaRPr lang="en-US" dirty="0"/>
          </a:p>
          <a:p>
            <a:r>
              <a:rPr lang="en-US" dirty="0"/>
              <a:t>Please say a few words, if you’d like.</a:t>
            </a:r>
          </a:p>
        </p:txBody>
      </p:sp>
      <p:sp>
        <p:nvSpPr>
          <p:cNvPr id="4" name="Slide Number Placeholder 3"/>
          <p:cNvSpPr>
            <a:spLocks noGrp="1"/>
          </p:cNvSpPr>
          <p:nvPr>
            <p:ph type="sldNum" sz="quarter" idx="10"/>
          </p:nvPr>
        </p:nvSpPr>
        <p:spPr/>
        <p:txBody>
          <a:bodyPr/>
          <a:lstStyle/>
          <a:p>
            <a:fld id="{CEFAC901-FCF5-4D18-9E3B-866A23014B8E}" type="slidenum">
              <a:rPr lang="en-US" smtClean="0"/>
              <a:t>10</a:t>
            </a:fld>
            <a:endParaRPr lang="en-US"/>
          </a:p>
        </p:txBody>
      </p:sp>
    </p:spTree>
    <p:extLst>
      <p:ext uri="{BB962C8B-B14F-4D97-AF65-F5344CB8AC3E}">
        <p14:creationId xmlns:p14="http://schemas.microsoft.com/office/powerpoint/2010/main" val="420460965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2" cstate="print"/>
          <a:srcRect t="33333"/>
          <a:stretch>
            <a:fillRect/>
          </a:stretch>
        </p:blipFill>
        <p:spPr>
          <a:xfrm>
            <a:off x="0" y="0"/>
            <a:ext cx="9144000" cy="4572000"/>
          </a:xfrm>
          <a:prstGeom prst="rect">
            <a:avLst/>
          </a:prstGeom>
        </p:spPr>
      </p:pic>
      <p:sp>
        <p:nvSpPr>
          <p:cNvPr id="4" name="Date Placeholder 3"/>
          <p:cNvSpPr>
            <a:spLocks noGrp="1"/>
          </p:cNvSpPr>
          <p:nvPr>
            <p:ph type="dt" sz="half" idx="10"/>
          </p:nvPr>
        </p:nvSpPr>
        <p:spPr/>
        <p:txBody>
          <a:bodyPr/>
          <a:lstStyle/>
          <a:p>
            <a:fld id="{6990E00F-BE40-4E5B-94D7-39AAE431C3E5}" type="datetimeFigureOut">
              <a:rPr lang="en-US" smtClean="0"/>
              <a:t>9/19/2018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7BB7A9-8607-4B0C-A1FE-ED831CDA91EF}" type="slidenum">
              <a:rPr lang="en-US" smtClean="0"/>
              <a:t>‹#›</a:t>
            </a:fld>
            <a:endParaRPr lang="en-US"/>
          </a:p>
        </p:txBody>
      </p:sp>
      <p:sp>
        <p:nvSpPr>
          <p:cNvPr id="3" name="Subtitle 2"/>
          <p:cNvSpPr>
            <a:spLocks noGrp="1"/>
          </p:cNvSpPr>
          <p:nvPr>
            <p:ph type="subTitle" idx="1"/>
          </p:nvPr>
        </p:nvSpPr>
        <p:spPr>
          <a:xfrm>
            <a:off x="1219200" y="3886200"/>
            <a:ext cx="6400800" cy="1752600"/>
          </a:xfrm>
        </p:spPr>
        <p:txBody>
          <a:bodyPr>
            <a:normAutofit/>
          </a:bodyPr>
          <a:lstStyle>
            <a:lvl1pPr marL="0" indent="0" algn="ctr">
              <a:buNone/>
              <a:defRPr sz="170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2" name="Title 1"/>
          <p:cNvSpPr>
            <a:spLocks noGrp="1"/>
          </p:cNvSpPr>
          <p:nvPr>
            <p:ph type="ctrTitle"/>
          </p:nvPr>
        </p:nvSpPr>
        <p:spPr>
          <a:xfrm>
            <a:off x="685800" y="2007888"/>
            <a:ext cx="7772400" cy="1470025"/>
          </a:xfrm>
        </p:spPr>
        <p:txBody>
          <a:bodyPr/>
          <a:lstStyle>
            <a:lvl1pPr algn="ctr">
              <a:defRPr sz="3200"/>
            </a:lvl1pPr>
          </a:lstStyle>
          <a:p>
            <a:r>
              <a:rPr lang="en-US"/>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n-US"/>
              <a:t>Click to edit Master title style</a:t>
            </a:r>
            <a:endParaRPr lang="en-US" dirty="0"/>
          </a:p>
        </p:txBody>
      </p:sp>
      <p:sp>
        <p:nvSpPr>
          <p:cNvPr id="4" name="Date Placeholder 3"/>
          <p:cNvSpPr>
            <a:spLocks noGrp="1"/>
          </p:cNvSpPr>
          <p:nvPr>
            <p:ph type="dt" sz="half" idx="10"/>
          </p:nvPr>
        </p:nvSpPr>
        <p:spPr/>
        <p:txBody>
          <a:bodyPr/>
          <a:lstStyle/>
          <a:p>
            <a:fld id="{6990E00F-BE40-4E5B-94D7-39AAE431C3E5}" type="datetimeFigureOut">
              <a:rPr lang="en-US" smtClean="0"/>
              <a:t>9/19/2018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7BB7A9-8607-4B0C-A1FE-ED831CDA91EF}" type="slidenum">
              <a:rPr lang="en-US" smtClean="0"/>
              <a:t>‹#›</a:t>
            </a:fld>
            <a:endParaRPr lang="en-US"/>
          </a:p>
        </p:txBody>
      </p:sp>
      <p:sp>
        <p:nvSpPr>
          <p:cNvPr id="8" name="Content Placeholder 7"/>
          <p:cNvSpPr>
            <a:spLocks noGrp="1"/>
          </p:cNvSpPr>
          <p:nvPr>
            <p:ph sz="quarter" idx="13"/>
          </p:nvPr>
        </p:nvSpPr>
        <p:spPr>
          <a:xfrm>
            <a:off x="609600" y="1600200"/>
            <a:ext cx="79248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600" y="4962525"/>
            <a:ext cx="7885113" cy="1362075"/>
          </a:xfrm>
        </p:spPr>
        <p:txBody>
          <a:bodyPr anchor="t"/>
          <a:lstStyle>
            <a:lvl1pPr algn="l">
              <a:defRPr sz="3200" b="0" i="0" cap="all" baseline="0"/>
            </a:lvl1pPr>
          </a:lstStyle>
          <a:p>
            <a:r>
              <a:rPr lang="en-US"/>
              <a:t>Click to edit Master title style</a:t>
            </a:r>
            <a:endParaRPr lang="en-US" dirty="0"/>
          </a:p>
        </p:txBody>
      </p:sp>
      <p:sp>
        <p:nvSpPr>
          <p:cNvPr id="3" name="Text Placeholder 2"/>
          <p:cNvSpPr>
            <a:spLocks noGrp="1"/>
          </p:cNvSpPr>
          <p:nvPr>
            <p:ph type="body" idx="1"/>
          </p:nvPr>
        </p:nvSpPr>
        <p:spPr>
          <a:xfrm>
            <a:off x="609600" y="3462338"/>
            <a:ext cx="7885113" cy="1500187"/>
          </a:xfrm>
        </p:spPr>
        <p:txBody>
          <a:bodyPr anchor="b">
            <a:normAutofit/>
          </a:bodyPr>
          <a:lstStyle>
            <a:lvl1pPr marL="0" indent="0">
              <a:buNone/>
              <a:defRPr sz="1700"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990E00F-BE40-4E5B-94D7-39AAE431C3E5}" type="datetimeFigureOut">
              <a:rPr lang="en-US" smtClean="0"/>
              <a:t>9/19/2018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7BB7A9-8607-4B0C-A1FE-ED831CDA91EF}"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1" name="Content Placeholder 10"/>
          <p:cNvSpPr>
            <a:spLocks noGrp="1"/>
          </p:cNvSpPr>
          <p:nvPr>
            <p:ph sz="quarter" idx="13"/>
          </p:nvPr>
        </p:nvSpPr>
        <p:spPr>
          <a:xfrm>
            <a:off x="609600" y="1600200"/>
            <a:ext cx="3733800" cy="4114800"/>
          </a:xfrm>
        </p:spPr>
        <p:txBody>
          <a:bodyPr/>
          <a:lstStyle>
            <a:lvl5pPr>
              <a:defRPr/>
            </a:lvl5pPr>
            <a:lvl6pPr>
              <a:buClr>
                <a:schemeClr val="tx2"/>
              </a:buClr>
              <a:buFont typeface="Arial" pitchFamily="34" charset="0"/>
              <a:buChar char="•"/>
              <a:defRPr/>
            </a:lvl6pPr>
            <a:lvl7pPr>
              <a:buClr>
                <a:schemeClr val="tx2"/>
              </a:buClr>
              <a:buFont typeface="Arial" pitchFamily="34" charset="0"/>
              <a:buChar char="•"/>
              <a:defRPr/>
            </a:lvl7pPr>
            <a:lvl8pPr>
              <a:buClr>
                <a:schemeClr val="tx2"/>
              </a:buClr>
              <a:buFont typeface="Arial" pitchFamily="34" charset="0"/>
              <a:buChar char="•"/>
              <a:defRPr/>
            </a:lvl8pPr>
            <a:lvl9pPr>
              <a:buClr>
                <a:schemeClr val="tx2"/>
              </a:buClr>
              <a:buFont typeface="Arial" pitchFamily="34" charset="0"/>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14"/>
          </p:nvPr>
        </p:nvSpPr>
        <p:spPr>
          <a:xfrm>
            <a:off x="4800600" y="1600200"/>
            <a:ext cx="3733800" cy="41148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a:xfrm>
            <a:off x="609600" y="274638"/>
            <a:ext cx="7924800" cy="1143000"/>
          </a:xfrm>
        </p:spPr>
        <p:txBody>
          <a:bodyPr/>
          <a:lstStyle/>
          <a:p>
            <a:r>
              <a:rPr lang="en-US"/>
              <a:t>Click to edit Master title style</a:t>
            </a:r>
            <a:endParaRPr lang="en-US" dirty="0"/>
          </a:p>
        </p:txBody>
      </p:sp>
      <p:sp>
        <p:nvSpPr>
          <p:cNvPr id="5" name="Date Placeholder 4"/>
          <p:cNvSpPr>
            <a:spLocks noGrp="1"/>
          </p:cNvSpPr>
          <p:nvPr>
            <p:ph type="dt" sz="half" idx="10"/>
          </p:nvPr>
        </p:nvSpPr>
        <p:spPr/>
        <p:txBody>
          <a:bodyPr/>
          <a:lstStyle/>
          <a:p>
            <a:fld id="{6990E00F-BE40-4E5B-94D7-39AAE431C3E5}" type="datetimeFigureOut">
              <a:rPr lang="en-US" smtClean="0"/>
              <a:t>9/19/2018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57BB7A9-8607-4B0C-A1FE-ED831CDA91EF}"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3" name="Content Placeholder 12"/>
          <p:cNvSpPr>
            <a:spLocks noGrp="1"/>
          </p:cNvSpPr>
          <p:nvPr>
            <p:ph sz="quarter" idx="14"/>
          </p:nvPr>
        </p:nvSpPr>
        <p:spPr>
          <a:xfrm>
            <a:off x="4800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13"/>
          </p:nvPr>
        </p:nvSpPr>
        <p:spPr>
          <a:xfrm>
            <a:off x="609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a:xfrm>
            <a:off x="609600" y="274638"/>
            <a:ext cx="7924800" cy="114300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p:cNvSpPr>
            <a:spLocks noGrp="1"/>
          </p:cNvSpPr>
          <p:nvPr>
            <p:ph type="body" sz="quarter" idx="3"/>
          </p:nvPr>
        </p:nvSpPr>
        <p:spPr>
          <a:xfrm>
            <a:off x="4800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6990E00F-BE40-4E5B-94D7-39AAE431C3E5}" type="datetimeFigureOut">
              <a:rPr lang="en-US" smtClean="0"/>
              <a:t>9/19/2018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57BB7A9-8607-4B0C-A1FE-ED831CDA91EF}"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990E00F-BE40-4E5B-94D7-39AAE431C3E5}" type="datetimeFigureOut">
              <a:rPr lang="en-US" smtClean="0"/>
              <a:t>9/19/2018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57BB7A9-8607-4B0C-A1FE-ED831CDA91EF}"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90E00F-BE40-4E5B-94D7-39AAE431C3E5}" type="datetimeFigureOut">
              <a:rPr lang="en-US" smtClean="0"/>
              <a:t>9/19/2018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57BB7A9-8607-4B0C-A1FE-ED831CDA91EF}"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Content Placeholder 8"/>
          <p:cNvSpPr>
            <a:spLocks noGrp="1"/>
          </p:cNvSpPr>
          <p:nvPr>
            <p:ph sz="quarter" idx="13"/>
          </p:nvPr>
        </p:nvSpPr>
        <p:spPr>
          <a:xfrm>
            <a:off x="3962400" y="1447800"/>
            <a:ext cx="4648200" cy="4267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a:xfrm>
            <a:off x="612648" y="1447800"/>
            <a:ext cx="2971800" cy="1097280"/>
          </a:xfrm>
        </p:spPr>
        <p:txBody>
          <a:bodyPr anchor="b"/>
          <a:lstStyle>
            <a:lvl1pPr algn="l">
              <a:defRPr sz="1800" b="0" i="0" cap="none" baseline="0">
                <a:solidFill>
                  <a:schemeClr val="tx2"/>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612648" y="2547891"/>
            <a:ext cx="2971800" cy="3167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990E00F-BE40-4E5B-94D7-39AAE431C3E5}" type="datetimeFigureOut">
              <a:rPr lang="en-US" smtClean="0"/>
              <a:t>9/19/2018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57BB7A9-8607-4B0C-A1FE-ED831CDA91EF}"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pic>
        <p:nvPicPr>
          <p:cNvPr id="11" name="Picture 10" descr="horizon.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609600" y="1447800"/>
            <a:ext cx="2971800" cy="1097280"/>
          </a:xfrm>
        </p:spPr>
        <p:txBody>
          <a:bodyPr anchor="b"/>
          <a:lstStyle>
            <a:lvl1pPr algn="l">
              <a:defRPr sz="1800" b="0" i="0" cap="none" baseline="0">
                <a:solidFill>
                  <a:schemeClr val="tx2"/>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4657344" y="1447800"/>
            <a:ext cx="3419856" cy="3474720"/>
          </a:xfrm>
          <a:custGeom>
            <a:avLst/>
            <a:gdLst>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74450 w 3419856"/>
              <a:gd name="connsiteY9" fmla="*/ 3429000 h 3429000"/>
              <a:gd name="connsiteX10" fmla="*/ 21806 w 3419856"/>
              <a:gd name="connsiteY10" fmla="*/ 3407194 h 3429000"/>
              <a:gd name="connsiteX11" fmla="*/ 0 w 3419856"/>
              <a:gd name="connsiteY11" fmla="*/ 3354550 h 3429000"/>
              <a:gd name="connsiteX12" fmla="*/ 0 w 3419856"/>
              <a:gd name="connsiteY12" fmla="*/ 74450 h 3429000"/>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21806 w 3419856"/>
              <a:gd name="connsiteY9" fmla="*/ 3407194 h 3429000"/>
              <a:gd name="connsiteX10" fmla="*/ 0 w 3419856"/>
              <a:gd name="connsiteY10" fmla="*/ 3354550 h 3429000"/>
              <a:gd name="connsiteX11" fmla="*/ 0 w 3419856"/>
              <a:gd name="connsiteY11" fmla="*/ 74450 h 3429000"/>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8026"/>
              <a:gd name="connsiteY0" fmla="*/ 74450 h 3910007"/>
              <a:gd name="connsiteX1" fmla="*/ 21806 w 3968026"/>
              <a:gd name="connsiteY1" fmla="*/ 21806 h 3910007"/>
              <a:gd name="connsiteX2" fmla="*/ 74450 w 3968026"/>
              <a:gd name="connsiteY2" fmla="*/ 0 h 3910007"/>
              <a:gd name="connsiteX3" fmla="*/ 3345406 w 3968026"/>
              <a:gd name="connsiteY3" fmla="*/ 0 h 3910007"/>
              <a:gd name="connsiteX4" fmla="*/ 3398050 w 3968026"/>
              <a:gd name="connsiteY4" fmla="*/ 21806 h 3910007"/>
              <a:gd name="connsiteX5" fmla="*/ 3419856 w 3968026"/>
              <a:gd name="connsiteY5" fmla="*/ 74450 h 3910007"/>
              <a:gd name="connsiteX6" fmla="*/ 3419856 w 3968026"/>
              <a:gd name="connsiteY6" fmla="*/ 3354550 h 3910007"/>
              <a:gd name="connsiteX7" fmla="*/ 3398050 w 3968026"/>
              <a:gd name="connsiteY7" fmla="*/ 3407194 h 3910007"/>
              <a:gd name="connsiteX8" fmla="*/ 0 w 3968026"/>
              <a:gd name="connsiteY8" fmla="*/ 3354550 h 3910007"/>
              <a:gd name="connsiteX9" fmla="*/ 0 w 3968026"/>
              <a:gd name="connsiteY9" fmla="*/ 74450 h 3910007"/>
              <a:gd name="connsiteX0" fmla="*/ 0 w 3419856"/>
              <a:gd name="connsiteY0" fmla="*/ 74450 h 3901233"/>
              <a:gd name="connsiteX1" fmla="*/ 21806 w 3419856"/>
              <a:gd name="connsiteY1" fmla="*/ 21806 h 3901233"/>
              <a:gd name="connsiteX2" fmla="*/ 74450 w 3419856"/>
              <a:gd name="connsiteY2" fmla="*/ 0 h 3901233"/>
              <a:gd name="connsiteX3" fmla="*/ 3345406 w 3419856"/>
              <a:gd name="connsiteY3" fmla="*/ 0 h 3901233"/>
              <a:gd name="connsiteX4" fmla="*/ 3398050 w 3419856"/>
              <a:gd name="connsiteY4" fmla="*/ 21806 h 3901233"/>
              <a:gd name="connsiteX5" fmla="*/ 3419856 w 3419856"/>
              <a:gd name="connsiteY5" fmla="*/ 74450 h 3901233"/>
              <a:gd name="connsiteX6" fmla="*/ 3419856 w 3419856"/>
              <a:gd name="connsiteY6" fmla="*/ 3354550 h 3901233"/>
              <a:gd name="connsiteX7" fmla="*/ 0 w 3419856"/>
              <a:gd name="connsiteY7" fmla="*/ 3354550 h 3901233"/>
              <a:gd name="connsiteX8" fmla="*/ 0 w 3419856"/>
              <a:gd name="connsiteY8" fmla="*/ 74450 h 3901233"/>
              <a:gd name="connsiteX0" fmla="*/ 0 w 3419856"/>
              <a:gd name="connsiteY0" fmla="*/ 74450 h 3354550"/>
              <a:gd name="connsiteX1" fmla="*/ 21806 w 3419856"/>
              <a:gd name="connsiteY1" fmla="*/ 21806 h 3354550"/>
              <a:gd name="connsiteX2" fmla="*/ 74450 w 3419856"/>
              <a:gd name="connsiteY2" fmla="*/ 0 h 3354550"/>
              <a:gd name="connsiteX3" fmla="*/ 3345406 w 3419856"/>
              <a:gd name="connsiteY3" fmla="*/ 0 h 3354550"/>
              <a:gd name="connsiteX4" fmla="*/ 3398050 w 3419856"/>
              <a:gd name="connsiteY4" fmla="*/ 21806 h 3354550"/>
              <a:gd name="connsiteX5" fmla="*/ 3419856 w 3419856"/>
              <a:gd name="connsiteY5" fmla="*/ 74450 h 3354550"/>
              <a:gd name="connsiteX6" fmla="*/ 3419856 w 3419856"/>
              <a:gd name="connsiteY6" fmla="*/ 3354550 h 3354550"/>
              <a:gd name="connsiteX7" fmla="*/ 0 w 3419856"/>
              <a:gd name="connsiteY7" fmla="*/ 3354550 h 3354550"/>
              <a:gd name="connsiteX8" fmla="*/ 0 w 3419856"/>
              <a:gd name="connsiteY8" fmla="*/ 74450 h 335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19856" h="3354550">
                <a:moveTo>
                  <a:pt x="0" y="74450"/>
                </a:moveTo>
                <a:cubicBezTo>
                  <a:pt x="0" y="54705"/>
                  <a:pt x="7844" y="35768"/>
                  <a:pt x="21806" y="21806"/>
                </a:cubicBezTo>
                <a:cubicBezTo>
                  <a:pt x="35768" y="7844"/>
                  <a:pt x="54705" y="0"/>
                  <a:pt x="74450" y="0"/>
                </a:cubicBezTo>
                <a:lnTo>
                  <a:pt x="3345406" y="0"/>
                </a:lnTo>
                <a:cubicBezTo>
                  <a:pt x="3365151" y="0"/>
                  <a:pt x="3384088" y="7844"/>
                  <a:pt x="3398050" y="21806"/>
                </a:cubicBezTo>
                <a:cubicBezTo>
                  <a:pt x="3412012" y="35768"/>
                  <a:pt x="3419856" y="54705"/>
                  <a:pt x="3419856" y="74450"/>
                </a:cubicBezTo>
                <a:lnTo>
                  <a:pt x="3419856" y="3354550"/>
                </a:lnTo>
                <a:lnTo>
                  <a:pt x="0" y="3354550"/>
                </a:lnTo>
                <a:lnTo>
                  <a:pt x="0" y="74450"/>
                </a:lnTo>
                <a:close/>
              </a:path>
            </a:pathLst>
          </a:custGeom>
        </p:spPr>
        <p:txBody>
          <a:bodyPr>
            <a:normAutofit/>
          </a:bodyPr>
          <a:lstStyle>
            <a:lvl1pPr marL="0" indent="0" algn="ctr">
              <a:buNone/>
              <a:defRPr sz="2000" baseline="0">
                <a:solidFill>
                  <a:schemeClr val="tx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09600" y="2547890"/>
            <a:ext cx="2971800" cy="2405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990E00F-BE40-4E5B-94D7-39AAE431C3E5}" type="datetimeFigureOut">
              <a:rPr lang="en-US" smtClean="0"/>
              <a:t>9/19/2018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57BB7A9-8607-4B0C-A1FE-ED831CDA91EF}"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990E00F-BE40-4E5B-94D7-39AAE431C3E5}" type="datetimeFigureOut">
              <a:rPr lang="en-US" smtClean="0"/>
              <a:t>9/19/2018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7BB7A9-8607-4B0C-A1FE-ED831CDA91EF}"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990E00F-BE40-4E5B-94D7-39AAE431C3E5}" type="datetimeFigureOut">
              <a:rPr lang="en-US" smtClean="0"/>
              <a:t>9/19/2018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7BB7A9-8607-4B0C-A1FE-ED831CDA91EF}"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28020" y="1769541"/>
            <a:ext cx="7080026" cy="1828801"/>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1028020" y="3598339"/>
            <a:ext cx="7080026"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pPr>
              <a:defRPr/>
            </a:pPr>
            <a:endParaRPr lang="en-US" altLang="en-US"/>
          </a:p>
        </p:txBody>
      </p:sp>
      <p:sp>
        <p:nvSpPr>
          <p:cNvPr id="6" name="Slide Number Placeholder 5"/>
          <p:cNvSpPr>
            <a:spLocks noGrp="1"/>
          </p:cNvSpPr>
          <p:nvPr>
            <p:ph type="sldNum" sz="quarter" idx="12"/>
          </p:nvPr>
        </p:nvSpPr>
        <p:spPr/>
        <p:txBody>
          <a:bodyPr/>
          <a:lstStyle/>
          <a:p>
            <a:pPr>
              <a:defRPr/>
            </a:pPr>
            <a:fld id="{5B3E33D8-5CB9-4B4B-99E8-97A5F7C73C3D}" type="slidenum">
              <a:rPr lang="en-US" altLang="en-US" smtClean="0"/>
              <a:pPr>
                <a:defRPr/>
              </a:pPr>
              <a:t>‹#›</a:t>
            </a:fld>
            <a:endParaRPr lang="en-US" altLang="en-US"/>
          </a:p>
        </p:txBody>
      </p:sp>
    </p:spTree>
    <p:extLst>
      <p:ext uri="{BB962C8B-B14F-4D97-AF65-F5344CB8AC3E}">
        <p14:creationId xmlns:p14="http://schemas.microsoft.com/office/powerpoint/2010/main" val="1143009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pPr>
              <a:defRPr/>
            </a:pPr>
            <a:endParaRPr lang="en-US" altLang="en-US"/>
          </a:p>
        </p:txBody>
      </p:sp>
      <p:sp>
        <p:nvSpPr>
          <p:cNvPr id="6" name="Slide Number Placeholder 5"/>
          <p:cNvSpPr>
            <a:spLocks noGrp="1"/>
          </p:cNvSpPr>
          <p:nvPr>
            <p:ph type="sldNum" sz="quarter" idx="12"/>
          </p:nvPr>
        </p:nvSpPr>
        <p:spPr/>
        <p:txBody>
          <a:bodyPr/>
          <a:lstStyle/>
          <a:p>
            <a:pPr>
              <a:defRPr/>
            </a:pPr>
            <a:fld id="{DEFD467D-66C0-48CD-B901-9C99BFAF3B52}" type="slidenum">
              <a:rPr lang="en-US" altLang="en-US" smtClean="0"/>
              <a:pPr>
                <a:defRPr/>
              </a:pPr>
              <a:t>‹#›</a:t>
            </a:fld>
            <a:endParaRPr lang="en-US" altLang="en-US"/>
          </a:p>
        </p:txBody>
      </p:sp>
    </p:spTree>
    <p:extLst>
      <p:ext uri="{BB962C8B-B14F-4D97-AF65-F5344CB8AC3E}">
        <p14:creationId xmlns:p14="http://schemas.microsoft.com/office/powerpoint/2010/main" val="38952397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71551" y="1761068"/>
            <a:ext cx="7192913" cy="1828813"/>
          </a:xfrm>
        </p:spPr>
        <p:txBody>
          <a:bodyPr anchor="b"/>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971551" y="3589879"/>
            <a:ext cx="7192913" cy="150705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pPr>
              <a:defRPr/>
            </a:pPr>
            <a:endParaRPr lang="en-US" altLang="en-US"/>
          </a:p>
        </p:txBody>
      </p:sp>
      <p:sp>
        <p:nvSpPr>
          <p:cNvPr id="6" name="Slide Number Placeholder 5"/>
          <p:cNvSpPr>
            <a:spLocks noGrp="1"/>
          </p:cNvSpPr>
          <p:nvPr>
            <p:ph type="sldNum" sz="quarter" idx="12"/>
          </p:nvPr>
        </p:nvSpPr>
        <p:spPr/>
        <p:txBody>
          <a:bodyPr/>
          <a:lstStyle/>
          <a:p>
            <a:pPr>
              <a:defRPr/>
            </a:pPr>
            <a:fld id="{668F38FE-1769-4E98-A47C-8C13549E9501}" type="slidenum">
              <a:rPr lang="en-US" altLang="en-US" smtClean="0"/>
              <a:pPr>
                <a:defRPr/>
              </a:pPr>
              <a:t>‹#›</a:t>
            </a:fld>
            <a:endParaRPr lang="en-US" altLang="en-US"/>
          </a:p>
        </p:txBody>
      </p:sp>
    </p:spTree>
    <p:extLst>
      <p:ext uri="{BB962C8B-B14F-4D97-AF65-F5344CB8AC3E}">
        <p14:creationId xmlns:p14="http://schemas.microsoft.com/office/powerpoint/2010/main" val="146241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347" y="1732449"/>
            <a:ext cx="3795373" cy="4058750"/>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2169" y="1732450"/>
            <a:ext cx="3798499" cy="4058751"/>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altLang="en-US"/>
          </a:p>
        </p:txBody>
      </p:sp>
      <p:sp>
        <p:nvSpPr>
          <p:cNvPr id="6" name="Footer Placeholder 5"/>
          <p:cNvSpPr>
            <a:spLocks noGrp="1"/>
          </p:cNvSpPr>
          <p:nvPr>
            <p:ph type="ftr" sz="quarter" idx="11"/>
          </p:nvPr>
        </p:nvSpPr>
        <p:spPr/>
        <p:txBody>
          <a:bodyPr/>
          <a:lstStyle/>
          <a:p>
            <a:pPr>
              <a:defRPr/>
            </a:pPr>
            <a:endParaRPr lang="en-US" altLang="en-US"/>
          </a:p>
        </p:txBody>
      </p:sp>
      <p:sp>
        <p:nvSpPr>
          <p:cNvPr id="7" name="Slide Number Placeholder 6"/>
          <p:cNvSpPr>
            <a:spLocks noGrp="1"/>
          </p:cNvSpPr>
          <p:nvPr>
            <p:ph type="sldNum" sz="quarter" idx="12"/>
          </p:nvPr>
        </p:nvSpPr>
        <p:spPr/>
        <p:txBody>
          <a:bodyPr/>
          <a:lstStyle/>
          <a:p>
            <a:pPr>
              <a:defRPr/>
            </a:pPr>
            <a:fld id="{EFB8C023-3C8F-416C-A3E3-228A9AD75EAD}" type="slidenum">
              <a:rPr lang="en-US" altLang="en-US" smtClean="0"/>
              <a:pPr>
                <a:defRPr/>
              </a:pPr>
              <a:t>‹#›</a:t>
            </a:fld>
            <a:endParaRPr lang="en-US" altLang="en-US"/>
          </a:p>
        </p:txBody>
      </p:sp>
    </p:spTree>
    <p:extLst>
      <p:ext uri="{BB962C8B-B14F-4D97-AF65-F5344CB8AC3E}">
        <p14:creationId xmlns:p14="http://schemas.microsoft.com/office/powerpoint/2010/main" val="7412842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Slate-V2-S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345" y="1770323"/>
            <a:ext cx="3787423" cy="4112953"/>
          </a:xfrm>
          <a:prstGeom prst="rect">
            <a:avLst/>
          </a:prstGeom>
        </p:spPr>
      </p:pic>
      <p:pic>
        <p:nvPicPr>
          <p:cNvPr id="14" name="Picture 13" descr="Slate-V2-S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63245" y="1770323"/>
            <a:ext cx="3787423" cy="4112953"/>
          </a:xfrm>
          <a:prstGeom prst="rect">
            <a:avLst/>
          </a:prstGeom>
        </p:spPr>
      </p:pic>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754404" y="1835254"/>
            <a:ext cx="3657258" cy="54488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754404" y="2380138"/>
            <a:ext cx="3657258"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21225" y="1835255"/>
            <a:ext cx="3671498" cy="544883"/>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21225" y="2380138"/>
            <a:ext cx="3671498"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ltLang="en-US"/>
          </a:p>
        </p:txBody>
      </p:sp>
      <p:sp>
        <p:nvSpPr>
          <p:cNvPr id="8" name="Footer Placeholder 7"/>
          <p:cNvSpPr>
            <a:spLocks noGrp="1"/>
          </p:cNvSpPr>
          <p:nvPr>
            <p:ph type="ftr" sz="quarter" idx="11"/>
          </p:nvPr>
        </p:nvSpPr>
        <p:spPr/>
        <p:txBody>
          <a:bodyPr/>
          <a:lstStyle/>
          <a:p>
            <a:pPr>
              <a:defRPr/>
            </a:pPr>
            <a:endParaRPr lang="en-US" altLang="en-US"/>
          </a:p>
        </p:txBody>
      </p:sp>
      <p:sp>
        <p:nvSpPr>
          <p:cNvPr id="9" name="Slide Number Placeholder 8"/>
          <p:cNvSpPr>
            <a:spLocks noGrp="1"/>
          </p:cNvSpPr>
          <p:nvPr>
            <p:ph type="sldNum" sz="quarter" idx="12"/>
          </p:nvPr>
        </p:nvSpPr>
        <p:spPr/>
        <p:txBody>
          <a:bodyPr/>
          <a:lstStyle/>
          <a:p>
            <a:pPr>
              <a:defRPr/>
            </a:pPr>
            <a:fld id="{94695615-2D0E-47FC-BF72-C6E75EBE6AB0}" type="slidenum">
              <a:rPr lang="en-US" altLang="en-US" smtClean="0"/>
              <a:pPr>
                <a:defRPr/>
              </a:pPr>
              <a:t>‹#›</a:t>
            </a:fld>
            <a:endParaRPr lang="en-US" altLang="en-US"/>
          </a:p>
        </p:txBody>
      </p:sp>
    </p:spTree>
    <p:extLst>
      <p:ext uri="{BB962C8B-B14F-4D97-AF65-F5344CB8AC3E}">
        <p14:creationId xmlns:p14="http://schemas.microsoft.com/office/powerpoint/2010/main" val="20321756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endParaRPr lang="en-US" altLang="en-US"/>
          </a:p>
        </p:txBody>
      </p:sp>
      <p:sp>
        <p:nvSpPr>
          <p:cNvPr id="4" name="Footer Placeholder 3"/>
          <p:cNvSpPr>
            <a:spLocks noGrp="1"/>
          </p:cNvSpPr>
          <p:nvPr>
            <p:ph type="ftr" sz="quarter" idx="11"/>
          </p:nvPr>
        </p:nvSpPr>
        <p:spPr/>
        <p:txBody>
          <a:bodyPr/>
          <a:lstStyle/>
          <a:p>
            <a:pPr>
              <a:defRPr/>
            </a:pPr>
            <a:endParaRPr lang="en-US" altLang="en-US"/>
          </a:p>
        </p:txBody>
      </p:sp>
      <p:sp>
        <p:nvSpPr>
          <p:cNvPr id="5" name="Slide Number Placeholder 4"/>
          <p:cNvSpPr>
            <a:spLocks noGrp="1"/>
          </p:cNvSpPr>
          <p:nvPr>
            <p:ph type="sldNum" sz="quarter" idx="12"/>
          </p:nvPr>
        </p:nvSpPr>
        <p:spPr/>
        <p:txBody>
          <a:bodyPr/>
          <a:lstStyle/>
          <a:p>
            <a:pPr>
              <a:defRPr/>
            </a:pPr>
            <a:fld id="{216328FF-5DE7-4BFD-A022-1B9A27C91966}" type="slidenum">
              <a:rPr lang="en-US" altLang="en-US" smtClean="0"/>
              <a:pPr>
                <a:defRPr/>
              </a:pPr>
              <a:t>‹#›</a:t>
            </a:fld>
            <a:endParaRPr lang="en-US" altLang="en-US"/>
          </a:p>
        </p:txBody>
      </p:sp>
    </p:spTree>
    <p:extLst>
      <p:ext uri="{BB962C8B-B14F-4D97-AF65-F5344CB8AC3E}">
        <p14:creationId xmlns:p14="http://schemas.microsoft.com/office/powerpoint/2010/main" val="36172542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ltLang="en-US"/>
          </a:p>
        </p:txBody>
      </p:sp>
      <p:sp>
        <p:nvSpPr>
          <p:cNvPr id="3" name="Footer Placeholder 2"/>
          <p:cNvSpPr>
            <a:spLocks noGrp="1"/>
          </p:cNvSpPr>
          <p:nvPr>
            <p:ph type="ftr" sz="quarter" idx="11"/>
          </p:nvPr>
        </p:nvSpPr>
        <p:spPr/>
        <p:txBody>
          <a:bodyPr/>
          <a:lstStyle/>
          <a:p>
            <a:pPr>
              <a:defRPr/>
            </a:pPr>
            <a:endParaRPr lang="en-US" altLang="en-US"/>
          </a:p>
        </p:txBody>
      </p:sp>
      <p:sp>
        <p:nvSpPr>
          <p:cNvPr id="4" name="Slide Number Placeholder 3"/>
          <p:cNvSpPr>
            <a:spLocks noGrp="1"/>
          </p:cNvSpPr>
          <p:nvPr>
            <p:ph type="sldNum" sz="quarter" idx="12"/>
          </p:nvPr>
        </p:nvSpPr>
        <p:spPr/>
        <p:txBody>
          <a:bodyPr/>
          <a:lstStyle/>
          <a:p>
            <a:pPr>
              <a:defRPr/>
            </a:pPr>
            <a:fld id="{ECE4D75C-63A7-4030-9162-A0DD1B5D5938}" type="slidenum">
              <a:rPr lang="en-US" altLang="en-US" smtClean="0"/>
              <a:pPr>
                <a:defRPr/>
              </a:pPr>
              <a:t>‹#›</a:t>
            </a:fld>
            <a:endParaRPr lang="en-US" altLang="en-US"/>
          </a:p>
        </p:txBody>
      </p:sp>
    </p:spTree>
    <p:extLst>
      <p:ext uri="{BB962C8B-B14F-4D97-AF65-F5344CB8AC3E}">
        <p14:creationId xmlns:p14="http://schemas.microsoft.com/office/powerpoint/2010/main" val="28685656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347" y="609600"/>
            <a:ext cx="2780167" cy="1821918"/>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3641725" y="609600"/>
            <a:ext cx="4808943" cy="51816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347" y="2431518"/>
            <a:ext cx="2780167" cy="3359681"/>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ltLang="en-US"/>
          </a:p>
        </p:txBody>
      </p:sp>
      <p:sp>
        <p:nvSpPr>
          <p:cNvPr id="6" name="Footer Placeholder 5"/>
          <p:cNvSpPr>
            <a:spLocks noGrp="1"/>
          </p:cNvSpPr>
          <p:nvPr>
            <p:ph type="ftr" sz="quarter" idx="11"/>
          </p:nvPr>
        </p:nvSpPr>
        <p:spPr/>
        <p:txBody>
          <a:bodyPr/>
          <a:lstStyle/>
          <a:p>
            <a:pPr>
              <a:defRPr/>
            </a:pPr>
            <a:endParaRPr lang="en-US" altLang="en-US"/>
          </a:p>
        </p:txBody>
      </p:sp>
      <p:sp>
        <p:nvSpPr>
          <p:cNvPr id="7" name="Slide Number Placeholder 6"/>
          <p:cNvSpPr>
            <a:spLocks noGrp="1"/>
          </p:cNvSpPr>
          <p:nvPr>
            <p:ph type="sldNum" sz="quarter" idx="12"/>
          </p:nvPr>
        </p:nvSpPr>
        <p:spPr/>
        <p:txBody>
          <a:bodyPr/>
          <a:lstStyle/>
          <a:p>
            <a:pPr>
              <a:defRPr/>
            </a:pPr>
            <a:fld id="{91C1EC9A-FECA-4444-8A15-BF1F8BE315F8}" type="slidenum">
              <a:rPr lang="en-US" altLang="en-US" smtClean="0"/>
              <a:pPr>
                <a:defRPr/>
              </a:pPr>
              <a:t>‹#›</a:t>
            </a:fld>
            <a:endParaRPr lang="en-US" altLang="en-US"/>
          </a:p>
        </p:txBody>
      </p:sp>
    </p:spTree>
    <p:extLst>
      <p:ext uri="{BB962C8B-B14F-4D97-AF65-F5344CB8AC3E}">
        <p14:creationId xmlns:p14="http://schemas.microsoft.com/office/powerpoint/2010/main" val="151184778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2" name="Picture 11" descr="Slate-V2-SD-vert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44987" y="609923"/>
            <a:ext cx="3428146" cy="5205472"/>
          </a:xfrm>
          <a:prstGeom prst="rect">
            <a:avLst/>
          </a:prstGeom>
        </p:spPr>
      </p:pic>
      <p:sp>
        <p:nvSpPr>
          <p:cNvPr id="2" name="Title 1"/>
          <p:cNvSpPr>
            <a:spLocks noGrp="1"/>
          </p:cNvSpPr>
          <p:nvPr>
            <p:ph type="title"/>
          </p:nvPr>
        </p:nvSpPr>
        <p:spPr>
          <a:xfrm>
            <a:off x="685347" y="609923"/>
            <a:ext cx="3924676" cy="1829338"/>
          </a:xfrm>
        </p:spPr>
        <p:txBody>
          <a:bodyPr anchor="b">
            <a:noAutofit/>
          </a:bodyPr>
          <a:lstStyle>
            <a:lvl1pPr algn="ct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4976728" y="743989"/>
            <a:ext cx="3165375"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85347" y="2439261"/>
            <a:ext cx="3924676" cy="337613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ltLang="en-US"/>
          </a:p>
        </p:txBody>
      </p:sp>
      <p:sp>
        <p:nvSpPr>
          <p:cNvPr id="6" name="Footer Placeholder 5"/>
          <p:cNvSpPr>
            <a:spLocks noGrp="1"/>
          </p:cNvSpPr>
          <p:nvPr>
            <p:ph type="ftr" sz="quarter" idx="11"/>
          </p:nvPr>
        </p:nvSpPr>
        <p:spPr/>
        <p:txBody>
          <a:bodyPr/>
          <a:lstStyle/>
          <a:p>
            <a:pPr>
              <a:defRPr/>
            </a:pPr>
            <a:endParaRPr lang="en-US" altLang="en-US"/>
          </a:p>
        </p:txBody>
      </p:sp>
      <p:sp>
        <p:nvSpPr>
          <p:cNvPr id="7" name="Slide Number Placeholder 6"/>
          <p:cNvSpPr>
            <a:spLocks noGrp="1"/>
          </p:cNvSpPr>
          <p:nvPr>
            <p:ph type="sldNum" sz="quarter" idx="12"/>
          </p:nvPr>
        </p:nvSpPr>
        <p:spPr/>
        <p:txBody>
          <a:bodyPr/>
          <a:lstStyle/>
          <a:p>
            <a:pPr>
              <a:defRPr/>
            </a:pPr>
            <a:fld id="{101DCE58-DE6D-46FD-9183-57C64329EF51}" type="slidenum">
              <a:rPr lang="en-US" altLang="en-US" smtClean="0"/>
              <a:pPr>
                <a:defRPr/>
              </a:pPr>
              <a:t>‹#›</a:t>
            </a:fld>
            <a:endParaRPr lang="en-US" altLang="en-US"/>
          </a:p>
        </p:txBody>
      </p:sp>
    </p:spTree>
    <p:extLst>
      <p:ext uri="{BB962C8B-B14F-4D97-AF65-F5344CB8AC3E}">
        <p14:creationId xmlns:p14="http://schemas.microsoft.com/office/powerpoint/2010/main" val="31859723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Slate-V2-SD-pano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3995" y="540085"/>
            <a:ext cx="7656010" cy="3834374"/>
          </a:xfrm>
          <a:prstGeom prst="rect">
            <a:avLst/>
          </a:prstGeom>
        </p:spPr>
      </p:pic>
      <p:sp>
        <p:nvSpPr>
          <p:cNvPr id="2" name="Title 1"/>
          <p:cNvSpPr>
            <a:spLocks noGrp="1"/>
          </p:cNvSpPr>
          <p:nvPr>
            <p:ph type="title"/>
          </p:nvPr>
        </p:nvSpPr>
        <p:spPr>
          <a:xfrm>
            <a:off x="685354" y="4565255"/>
            <a:ext cx="7766495" cy="543472"/>
          </a:xfrm>
        </p:spPr>
        <p:txBody>
          <a:bodyPr anchor="b">
            <a:normAutofit/>
          </a:bodyPr>
          <a:lstStyle>
            <a:lvl1pPr algn="ct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926217" y="695010"/>
            <a:ext cx="7285600"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346" y="5108728"/>
            <a:ext cx="7765322" cy="682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ltLang="en-US"/>
          </a:p>
        </p:txBody>
      </p:sp>
      <p:sp>
        <p:nvSpPr>
          <p:cNvPr id="6" name="Footer Placeholder 5"/>
          <p:cNvSpPr>
            <a:spLocks noGrp="1"/>
          </p:cNvSpPr>
          <p:nvPr>
            <p:ph type="ftr" sz="quarter" idx="11"/>
          </p:nvPr>
        </p:nvSpPr>
        <p:spPr/>
        <p:txBody>
          <a:bodyPr/>
          <a:lstStyle/>
          <a:p>
            <a:pPr>
              <a:defRPr/>
            </a:pPr>
            <a:endParaRPr lang="en-US" altLang="en-US"/>
          </a:p>
        </p:txBody>
      </p:sp>
      <p:sp>
        <p:nvSpPr>
          <p:cNvPr id="7" name="Slide Number Placeholder 6"/>
          <p:cNvSpPr>
            <a:spLocks noGrp="1"/>
          </p:cNvSpPr>
          <p:nvPr>
            <p:ph type="sldNum" sz="quarter" idx="12"/>
          </p:nvPr>
        </p:nvSpPr>
        <p:spPr/>
        <p:txBody>
          <a:bodyPr/>
          <a:lstStyle/>
          <a:p>
            <a:pPr>
              <a:defRPr/>
            </a:pPr>
            <a:fld id="{C921C80E-9978-43A9-A06D-EA059C9C6F83}" type="slidenum">
              <a:rPr lang="en-US" altLang="en-US" smtClean="0"/>
              <a:pPr>
                <a:defRPr/>
              </a:pPr>
              <a:t>‹#›</a:t>
            </a:fld>
            <a:endParaRPr lang="en-US" altLang="en-US"/>
          </a:p>
        </p:txBody>
      </p:sp>
    </p:spTree>
    <p:extLst>
      <p:ext uri="{BB962C8B-B14F-4D97-AF65-F5344CB8AC3E}">
        <p14:creationId xmlns:p14="http://schemas.microsoft.com/office/powerpoint/2010/main" val="158622001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5346" y="608437"/>
            <a:ext cx="7765322" cy="3534344"/>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5346" y="4295180"/>
            <a:ext cx="7765322"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ltLang="en-US"/>
          </a:p>
        </p:txBody>
      </p:sp>
      <p:sp>
        <p:nvSpPr>
          <p:cNvPr id="6" name="Footer Placeholder 5"/>
          <p:cNvSpPr>
            <a:spLocks noGrp="1"/>
          </p:cNvSpPr>
          <p:nvPr>
            <p:ph type="ftr" sz="quarter" idx="11"/>
          </p:nvPr>
        </p:nvSpPr>
        <p:spPr/>
        <p:txBody>
          <a:bodyPr/>
          <a:lstStyle/>
          <a:p>
            <a:pPr>
              <a:defRPr/>
            </a:pPr>
            <a:endParaRPr lang="en-US" altLang="en-US"/>
          </a:p>
        </p:txBody>
      </p:sp>
      <p:sp>
        <p:nvSpPr>
          <p:cNvPr id="7" name="Slide Number Placeholder 6"/>
          <p:cNvSpPr>
            <a:spLocks noGrp="1"/>
          </p:cNvSpPr>
          <p:nvPr>
            <p:ph type="sldNum" sz="quarter" idx="12"/>
          </p:nvPr>
        </p:nvSpPr>
        <p:spPr/>
        <p:txBody>
          <a:bodyPr/>
          <a:lstStyle/>
          <a:p>
            <a:pPr>
              <a:defRPr/>
            </a:pPr>
            <a:fld id="{C921C80E-9978-43A9-A06D-EA059C9C6F83}" type="slidenum">
              <a:rPr lang="en-US" altLang="en-US" smtClean="0"/>
              <a:pPr>
                <a:defRPr/>
              </a:pPr>
              <a:t>‹#›</a:t>
            </a:fld>
            <a:endParaRPr lang="en-US" altLang="en-US"/>
          </a:p>
        </p:txBody>
      </p:sp>
    </p:spTree>
    <p:extLst>
      <p:ext uri="{BB962C8B-B14F-4D97-AF65-F5344CB8AC3E}">
        <p14:creationId xmlns:p14="http://schemas.microsoft.com/office/powerpoint/2010/main" val="162882104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84659" y="609600"/>
            <a:ext cx="6977064"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290484" y="3610033"/>
            <a:ext cx="6564224"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5346" y="4304353"/>
            <a:ext cx="7765322"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ltLang="en-US"/>
          </a:p>
        </p:txBody>
      </p:sp>
      <p:sp>
        <p:nvSpPr>
          <p:cNvPr id="6" name="Footer Placeholder 5"/>
          <p:cNvSpPr>
            <a:spLocks noGrp="1"/>
          </p:cNvSpPr>
          <p:nvPr>
            <p:ph type="ftr" sz="quarter" idx="11"/>
          </p:nvPr>
        </p:nvSpPr>
        <p:spPr/>
        <p:txBody>
          <a:bodyPr/>
          <a:lstStyle/>
          <a:p>
            <a:pPr>
              <a:defRPr/>
            </a:pPr>
            <a:endParaRPr lang="en-US" altLang="en-US"/>
          </a:p>
        </p:txBody>
      </p:sp>
      <p:sp>
        <p:nvSpPr>
          <p:cNvPr id="7" name="Slide Number Placeholder 6"/>
          <p:cNvSpPr>
            <a:spLocks noGrp="1"/>
          </p:cNvSpPr>
          <p:nvPr>
            <p:ph type="sldNum" sz="quarter" idx="12"/>
          </p:nvPr>
        </p:nvSpPr>
        <p:spPr/>
        <p:txBody>
          <a:bodyPr/>
          <a:lstStyle/>
          <a:p>
            <a:pPr>
              <a:defRPr/>
            </a:pPr>
            <a:fld id="{C921C80E-9978-43A9-A06D-EA059C9C6F83}" type="slidenum">
              <a:rPr lang="en-US" altLang="en-US" smtClean="0"/>
              <a:pPr>
                <a:defRPr/>
              </a:pPr>
              <a:t>‹#›</a:t>
            </a:fld>
            <a:endParaRPr lang="en-US" altLang="en-US"/>
          </a:p>
        </p:txBody>
      </p:sp>
      <p:sp>
        <p:nvSpPr>
          <p:cNvPr id="11" name="TextBox 10"/>
          <p:cNvSpPr txBox="1"/>
          <p:nvPr/>
        </p:nvSpPr>
        <p:spPr>
          <a:xfrm>
            <a:off x="627459" y="873912"/>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7828359" y="2933245"/>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9744377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5346" y="2126943"/>
            <a:ext cx="7765322"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5339" y="4650556"/>
            <a:ext cx="776414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ltLang="en-US"/>
          </a:p>
        </p:txBody>
      </p:sp>
      <p:sp>
        <p:nvSpPr>
          <p:cNvPr id="6" name="Footer Placeholder 5"/>
          <p:cNvSpPr>
            <a:spLocks noGrp="1"/>
          </p:cNvSpPr>
          <p:nvPr>
            <p:ph type="ftr" sz="quarter" idx="11"/>
          </p:nvPr>
        </p:nvSpPr>
        <p:spPr/>
        <p:txBody>
          <a:bodyPr/>
          <a:lstStyle/>
          <a:p>
            <a:pPr>
              <a:defRPr/>
            </a:pPr>
            <a:endParaRPr lang="en-US" altLang="en-US"/>
          </a:p>
        </p:txBody>
      </p:sp>
      <p:sp>
        <p:nvSpPr>
          <p:cNvPr id="7" name="Slide Number Placeholder 6"/>
          <p:cNvSpPr>
            <a:spLocks noGrp="1"/>
          </p:cNvSpPr>
          <p:nvPr>
            <p:ph type="sldNum" sz="quarter" idx="12"/>
          </p:nvPr>
        </p:nvSpPr>
        <p:spPr/>
        <p:txBody>
          <a:bodyPr/>
          <a:lstStyle/>
          <a:p>
            <a:pPr>
              <a:defRPr/>
            </a:pPr>
            <a:fld id="{C921C80E-9978-43A9-A06D-EA059C9C6F83}" type="slidenum">
              <a:rPr lang="en-US" altLang="en-US" smtClean="0"/>
              <a:pPr>
                <a:defRPr/>
              </a:pPr>
              <a:t>‹#›</a:t>
            </a:fld>
            <a:endParaRPr lang="en-US" altLang="en-US"/>
          </a:p>
        </p:txBody>
      </p:sp>
    </p:spTree>
    <p:extLst>
      <p:ext uri="{BB962C8B-B14F-4D97-AF65-F5344CB8AC3E}">
        <p14:creationId xmlns:p14="http://schemas.microsoft.com/office/powerpoint/2010/main" val="167528211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85346" y="609600"/>
            <a:ext cx="7765322" cy="970450"/>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346" y="1885950"/>
            <a:ext cx="2475738"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5346" y="2571750"/>
            <a:ext cx="2475738"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335033" y="1885950"/>
            <a:ext cx="2475738"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331076" y="2571750"/>
            <a:ext cx="2475738"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5974929" y="1885950"/>
            <a:ext cx="2475738"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5974929" y="2571750"/>
            <a:ext cx="2475738"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pPr>
              <a:defRPr/>
            </a:pPr>
            <a:endParaRPr lang="en-US" altLang="en-US"/>
          </a:p>
        </p:txBody>
      </p:sp>
      <p:sp>
        <p:nvSpPr>
          <p:cNvPr id="4" name="Footer Placeholder 3"/>
          <p:cNvSpPr>
            <a:spLocks noGrp="1"/>
          </p:cNvSpPr>
          <p:nvPr>
            <p:ph type="ftr" sz="quarter" idx="11"/>
          </p:nvPr>
        </p:nvSpPr>
        <p:spPr/>
        <p:txBody>
          <a:bodyPr/>
          <a:lstStyle/>
          <a:p>
            <a:pPr>
              <a:defRPr/>
            </a:pPr>
            <a:endParaRPr lang="en-US" altLang="en-US"/>
          </a:p>
        </p:txBody>
      </p:sp>
      <p:sp>
        <p:nvSpPr>
          <p:cNvPr id="5" name="Slide Number Placeholder 4"/>
          <p:cNvSpPr>
            <a:spLocks noGrp="1"/>
          </p:cNvSpPr>
          <p:nvPr>
            <p:ph type="sldNum" sz="quarter" idx="12"/>
          </p:nvPr>
        </p:nvSpPr>
        <p:spPr/>
        <p:txBody>
          <a:bodyPr/>
          <a:lstStyle/>
          <a:p>
            <a:pPr>
              <a:defRPr/>
            </a:pPr>
            <a:fld id="{C921C80E-9978-43A9-A06D-EA059C9C6F83}" type="slidenum">
              <a:rPr lang="en-US" altLang="en-US" smtClean="0"/>
              <a:pPr>
                <a:defRPr/>
              </a:pPr>
              <a:t>‹#›</a:t>
            </a:fld>
            <a:endParaRPr lang="en-US" altLang="en-US"/>
          </a:p>
        </p:txBody>
      </p:sp>
    </p:spTree>
    <p:extLst>
      <p:ext uri="{BB962C8B-B14F-4D97-AF65-F5344CB8AC3E}">
        <p14:creationId xmlns:p14="http://schemas.microsoft.com/office/powerpoint/2010/main" val="52325457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6" name="Picture 5" descr="Slate-V2-S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9239" y="1826045"/>
            <a:ext cx="2529046" cy="1833558"/>
          </a:xfrm>
          <a:prstGeom prst="rect">
            <a:avLst/>
          </a:prstGeom>
        </p:spPr>
      </p:pic>
      <p:pic>
        <p:nvPicPr>
          <p:cNvPr id="28" name="Picture 27" descr="Slate-V2-S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93813" y="1826045"/>
            <a:ext cx="2529046" cy="1833558"/>
          </a:xfrm>
          <a:prstGeom prst="rect">
            <a:avLst/>
          </a:prstGeom>
        </p:spPr>
      </p:pic>
      <p:pic>
        <p:nvPicPr>
          <p:cNvPr id="29" name="Picture 28" descr="Slate-V2-S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21715" y="1826045"/>
            <a:ext cx="2529046" cy="1833558"/>
          </a:xfrm>
          <a:prstGeom prst="rect">
            <a:avLst/>
          </a:prstGeom>
        </p:spPr>
      </p:pic>
      <p:sp>
        <p:nvSpPr>
          <p:cNvPr id="30" name="Title 1"/>
          <p:cNvSpPr>
            <a:spLocks noGrp="1"/>
          </p:cNvSpPr>
          <p:nvPr>
            <p:ph type="title"/>
          </p:nvPr>
        </p:nvSpPr>
        <p:spPr>
          <a:xfrm>
            <a:off x="685346" y="609600"/>
            <a:ext cx="7765322" cy="97045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5346" y="3904106"/>
            <a:ext cx="2475738"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763577" y="1938918"/>
            <a:ext cx="2319276"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5346" y="4480369"/>
            <a:ext cx="2475738"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332091" y="3904106"/>
            <a:ext cx="2475738"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409307" y="1939094"/>
            <a:ext cx="2319276"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331075" y="4480368"/>
            <a:ext cx="2476753"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5975023" y="3904106"/>
            <a:ext cx="2475738"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6056774" y="1934432"/>
            <a:ext cx="2319276"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5974929" y="4480366"/>
            <a:ext cx="2475738" cy="131083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pPr>
              <a:defRPr/>
            </a:pPr>
            <a:endParaRPr lang="en-US" altLang="en-US"/>
          </a:p>
        </p:txBody>
      </p:sp>
      <p:sp>
        <p:nvSpPr>
          <p:cNvPr id="4" name="Footer Placeholder 3"/>
          <p:cNvSpPr>
            <a:spLocks noGrp="1"/>
          </p:cNvSpPr>
          <p:nvPr>
            <p:ph type="ftr" sz="quarter" idx="11"/>
          </p:nvPr>
        </p:nvSpPr>
        <p:spPr/>
        <p:txBody>
          <a:bodyPr/>
          <a:lstStyle/>
          <a:p>
            <a:pPr>
              <a:defRPr/>
            </a:pPr>
            <a:endParaRPr lang="en-US" altLang="en-US"/>
          </a:p>
        </p:txBody>
      </p:sp>
      <p:sp>
        <p:nvSpPr>
          <p:cNvPr id="5" name="Slide Number Placeholder 4"/>
          <p:cNvSpPr>
            <a:spLocks noGrp="1"/>
          </p:cNvSpPr>
          <p:nvPr>
            <p:ph type="sldNum" sz="quarter" idx="12"/>
          </p:nvPr>
        </p:nvSpPr>
        <p:spPr/>
        <p:txBody>
          <a:bodyPr/>
          <a:lstStyle/>
          <a:p>
            <a:pPr>
              <a:defRPr/>
            </a:pPr>
            <a:fld id="{C921C80E-9978-43A9-A06D-EA059C9C6F83}" type="slidenum">
              <a:rPr lang="en-US" altLang="en-US" smtClean="0"/>
              <a:pPr>
                <a:defRPr/>
              </a:pPr>
              <a:t>‹#›</a:t>
            </a:fld>
            <a:endParaRPr lang="en-US" altLang="en-US"/>
          </a:p>
        </p:txBody>
      </p:sp>
    </p:spTree>
    <p:extLst>
      <p:ext uri="{BB962C8B-B14F-4D97-AF65-F5344CB8AC3E}">
        <p14:creationId xmlns:p14="http://schemas.microsoft.com/office/powerpoint/2010/main" val="226929126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pPr>
              <a:defRPr/>
            </a:pPr>
            <a:endParaRPr lang="en-US" altLang="en-US"/>
          </a:p>
        </p:txBody>
      </p:sp>
      <p:sp>
        <p:nvSpPr>
          <p:cNvPr id="6" name="Slide Number Placeholder 5"/>
          <p:cNvSpPr>
            <a:spLocks noGrp="1"/>
          </p:cNvSpPr>
          <p:nvPr>
            <p:ph type="sldNum" sz="quarter" idx="12"/>
          </p:nvPr>
        </p:nvSpPr>
        <p:spPr/>
        <p:txBody>
          <a:bodyPr/>
          <a:lstStyle/>
          <a:p>
            <a:pPr>
              <a:defRPr/>
            </a:pPr>
            <a:fld id="{0C267B95-A731-49FC-92EE-51B1BE0C1E95}" type="slidenum">
              <a:rPr lang="en-US" altLang="en-US" smtClean="0"/>
              <a:pPr>
                <a:defRPr/>
              </a:pPr>
              <a:t>‹#›</a:t>
            </a:fld>
            <a:endParaRPr lang="en-US" altLang="en-US"/>
          </a:p>
        </p:txBody>
      </p:sp>
    </p:spTree>
    <p:extLst>
      <p:ext uri="{BB962C8B-B14F-4D97-AF65-F5344CB8AC3E}">
        <p14:creationId xmlns:p14="http://schemas.microsoft.com/office/powerpoint/2010/main" val="244412604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37302" y="609600"/>
            <a:ext cx="1713365"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685347" y="609600"/>
            <a:ext cx="5937654" cy="5181601"/>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pPr>
              <a:defRPr/>
            </a:pPr>
            <a:endParaRPr lang="en-US" altLang="en-US"/>
          </a:p>
        </p:txBody>
      </p:sp>
      <p:sp>
        <p:nvSpPr>
          <p:cNvPr id="6" name="Slide Number Placeholder 5"/>
          <p:cNvSpPr>
            <a:spLocks noGrp="1"/>
          </p:cNvSpPr>
          <p:nvPr>
            <p:ph type="sldNum" sz="quarter" idx="12"/>
          </p:nvPr>
        </p:nvSpPr>
        <p:spPr/>
        <p:txBody>
          <a:bodyPr/>
          <a:lstStyle/>
          <a:p>
            <a:pPr>
              <a:defRPr/>
            </a:pPr>
            <a:fld id="{655B19AA-349A-4ABB-96C9-0B565D7B5CDA}" type="slidenum">
              <a:rPr lang="en-US" altLang="en-US" smtClean="0"/>
              <a:pPr>
                <a:defRPr/>
              </a:pPr>
              <a:t>‹#›</a:t>
            </a:fld>
            <a:endParaRPr lang="en-US" altLang="en-US"/>
          </a:p>
        </p:txBody>
      </p:sp>
    </p:spTree>
    <p:extLst>
      <p:ext uri="{BB962C8B-B14F-4D97-AF65-F5344CB8AC3E}">
        <p14:creationId xmlns:p14="http://schemas.microsoft.com/office/powerpoint/2010/main" val="40073709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13" cstate="print"/>
          <a:stretch>
            <a:fillRect/>
          </a:stretch>
        </p:blipFill>
        <p:spPr>
          <a:xfrm>
            <a:off x="0" y="0"/>
            <a:ext cx="9144000" cy="6858000"/>
          </a:xfrm>
          <a:prstGeom prst="rect">
            <a:avLst/>
          </a:prstGeom>
        </p:spPr>
      </p:pic>
      <p:sp>
        <p:nvSpPr>
          <p:cNvPr id="2" name="Title Placeholder 1"/>
          <p:cNvSpPr>
            <a:spLocks noGrp="1"/>
          </p:cNvSpPr>
          <p:nvPr>
            <p:ph type="title"/>
          </p:nvPr>
        </p:nvSpPr>
        <p:spPr>
          <a:xfrm>
            <a:off x="609600" y="274638"/>
            <a:ext cx="7924800" cy="1143000"/>
          </a:xfrm>
          <a:prstGeom prst="rect">
            <a:avLst/>
          </a:prstGeom>
        </p:spPr>
        <p:txBody>
          <a:bodyPr vert="horz" lIns="91440" tIns="45720" rIns="91440" bIns="45720" rtlCol="0" anchor="b" anchorCtr="0">
            <a:noAutofit/>
          </a:bodyPr>
          <a:lstStyle/>
          <a:p>
            <a:r>
              <a:rPr lang="en-US"/>
              <a:t>Click to edit Master title style</a:t>
            </a:r>
            <a:endParaRPr lang="en-US" dirty="0"/>
          </a:p>
        </p:txBody>
      </p:sp>
      <p:sp>
        <p:nvSpPr>
          <p:cNvPr id="3" name="Text Placeholder 2"/>
          <p:cNvSpPr>
            <a:spLocks noGrp="1"/>
          </p:cNvSpPr>
          <p:nvPr>
            <p:ph type="body" idx="1"/>
          </p:nvPr>
        </p:nvSpPr>
        <p:spPr>
          <a:xfrm>
            <a:off x="609600" y="1600200"/>
            <a:ext cx="7924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715000" y="6356350"/>
            <a:ext cx="1524000" cy="365125"/>
          </a:xfrm>
          <a:prstGeom prst="rect">
            <a:avLst/>
          </a:prstGeom>
        </p:spPr>
        <p:txBody>
          <a:bodyPr vert="horz" lIns="91440" tIns="45720" rIns="91440" bIns="45720" rtlCol="0" anchor="ctr"/>
          <a:lstStyle>
            <a:lvl1pPr algn="r">
              <a:defRPr sz="1000" strike="noStrike" spc="60" baseline="0">
                <a:solidFill>
                  <a:schemeClr val="tx1"/>
                </a:solidFill>
              </a:defRPr>
            </a:lvl1pPr>
          </a:lstStyle>
          <a:p>
            <a:fld id="{6990E00F-BE40-4E5B-94D7-39AAE431C3E5}" type="datetimeFigureOut">
              <a:rPr lang="en-US" smtClean="0"/>
              <a:t>9/19/2018</a:t>
            </a:fld>
            <a:endParaRPr lang="en-US"/>
          </a:p>
        </p:txBody>
      </p:sp>
      <p:sp>
        <p:nvSpPr>
          <p:cNvPr id="5" name="Footer Placeholder 4"/>
          <p:cNvSpPr>
            <a:spLocks noGrp="1"/>
          </p:cNvSpPr>
          <p:nvPr>
            <p:ph type="ftr" sz="quarter" idx="3"/>
          </p:nvPr>
        </p:nvSpPr>
        <p:spPr>
          <a:xfrm>
            <a:off x="609600" y="6356350"/>
            <a:ext cx="2895600" cy="365125"/>
          </a:xfrm>
          <a:prstGeom prst="rect">
            <a:avLst/>
          </a:prstGeom>
        </p:spPr>
        <p:txBody>
          <a:bodyPr vert="horz" lIns="91440" tIns="45720" rIns="91440" bIns="45720" rtlCol="0" anchor="ctr"/>
          <a:lstStyle>
            <a:lvl1pPr algn="l">
              <a:defRPr sz="1000" cap="all" spc="60" baseline="0">
                <a:solidFill>
                  <a:schemeClr val="tx1"/>
                </a:solidFill>
              </a:defRPr>
            </a:lvl1pPr>
          </a:lstStyle>
          <a:p>
            <a:endParaRPr lang="en-US"/>
          </a:p>
        </p:txBody>
      </p:sp>
      <p:sp>
        <p:nvSpPr>
          <p:cNvPr id="6" name="Slide Number Placeholder 5"/>
          <p:cNvSpPr>
            <a:spLocks noGrp="1"/>
          </p:cNvSpPr>
          <p:nvPr>
            <p:ph type="sldNum" sz="quarter" idx="4"/>
          </p:nvPr>
        </p:nvSpPr>
        <p:spPr>
          <a:xfrm>
            <a:off x="7543800" y="6356350"/>
            <a:ext cx="990600" cy="365125"/>
          </a:xfrm>
          <a:prstGeom prst="rect">
            <a:avLst/>
          </a:prstGeom>
        </p:spPr>
        <p:txBody>
          <a:bodyPr vert="horz" lIns="91440" tIns="45720" rIns="91440" bIns="45720" rtlCol="0" anchor="ctr"/>
          <a:lstStyle>
            <a:lvl1pPr algn="r">
              <a:defRPr sz="1100" baseline="0">
                <a:solidFill>
                  <a:schemeClr val="tx1"/>
                </a:solidFill>
              </a:defRPr>
            </a:lvl1pPr>
          </a:lstStyle>
          <a:p>
            <a:fld id="{F57BB7A9-8607-4B0C-A1FE-ED831CDA91EF}"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spcBef>
          <a:spcPct val="0"/>
        </a:spcBef>
        <a:buNone/>
        <a:defRPr sz="3000" kern="1200" cap="all" spc="5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346" y="609600"/>
            <a:ext cx="7765322" cy="97045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346" y="1732450"/>
            <a:ext cx="7765322" cy="4058751"/>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759052" y="5883276"/>
            <a:ext cx="2057400"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pPr>
              <a:defRPr/>
            </a:pPr>
            <a:endParaRPr lang="en-US" altLang="en-US"/>
          </a:p>
        </p:txBody>
      </p:sp>
      <p:sp>
        <p:nvSpPr>
          <p:cNvPr id="5" name="Footer Placeholder 4"/>
          <p:cNvSpPr>
            <a:spLocks noGrp="1"/>
          </p:cNvSpPr>
          <p:nvPr>
            <p:ph type="ftr" sz="quarter" idx="3"/>
          </p:nvPr>
        </p:nvSpPr>
        <p:spPr>
          <a:xfrm>
            <a:off x="685347" y="5883276"/>
            <a:ext cx="5004649" cy="365125"/>
          </a:xfrm>
          <a:prstGeom prst="rect">
            <a:avLst/>
          </a:prstGeom>
        </p:spPr>
        <p:txBody>
          <a:bodyPr vert="horz" lIns="91440" tIns="45720" rIns="91440" bIns="45720" rtlCol="0" anchor="ctr"/>
          <a:lstStyle>
            <a:lvl1pPr algn="l">
              <a:defRPr sz="1000">
                <a:solidFill>
                  <a:schemeClr val="tx1">
                    <a:lumMod val="95000"/>
                  </a:schemeClr>
                </a:solidFill>
                <a:effectLst>
                  <a:outerShdw blurRad="50800" dist="38100" dir="2700000" algn="tl" rotWithShape="0">
                    <a:schemeClr val="bg1">
                      <a:alpha val="43000"/>
                    </a:schemeClr>
                  </a:outerShdw>
                </a:effectLst>
              </a:defRPr>
            </a:lvl1pPr>
          </a:lstStyle>
          <a:p>
            <a:pPr>
              <a:defRPr/>
            </a:pPr>
            <a:endParaRPr lang="en-US" altLang="en-US"/>
          </a:p>
        </p:txBody>
      </p:sp>
      <p:sp>
        <p:nvSpPr>
          <p:cNvPr id="6" name="Slide Number Placeholder 5"/>
          <p:cNvSpPr>
            <a:spLocks noGrp="1"/>
          </p:cNvSpPr>
          <p:nvPr>
            <p:ph type="sldNum" sz="quarter" idx="4"/>
          </p:nvPr>
        </p:nvSpPr>
        <p:spPr>
          <a:xfrm>
            <a:off x="7885509" y="5883276"/>
            <a:ext cx="565159"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pPr>
              <a:defRPr/>
            </a:pPr>
            <a:fld id="{C921C80E-9978-43A9-A06D-EA059C9C6F83}" type="slidenum">
              <a:rPr lang="en-US" altLang="en-US" smtClean="0"/>
              <a:pPr>
                <a:defRPr/>
              </a:pPr>
              <a:t>‹#›</a:t>
            </a:fld>
            <a:endParaRPr lang="en-US" altLang="en-US"/>
          </a:p>
        </p:txBody>
      </p:sp>
    </p:spTree>
    <p:extLst>
      <p:ext uri="{BB962C8B-B14F-4D97-AF65-F5344CB8AC3E}">
        <p14:creationId xmlns:p14="http://schemas.microsoft.com/office/powerpoint/2010/main" val="2187836561"/>
      </p:ext>
    </p:extLst>
  </p:cSld>
  <p:clrMap bg1="dk1" tx1="lt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44" r:id="rId12"/>
    <p:sldLayoutId id="2147483745" r:id="rId13"/>
    <p:sldLayoutId id="2147483746" r:id="rId14"/>
    <p:sldLayoutId id="2147483747" r:id="rId15"/>
    <p:sldLayoutId id="2147483748" r:id="rId16"/>
    <p:sldLayoutId id="2147483749" r:id="rId17"/>
  </p:sldLayoutIdLst>
  <p:txStyles>
    <p:title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18.xml"/><Relationship Id="rId5" Type="http://schemas.openxmlformats.org/officeDocument/2006/relationships/image" Target="../media/image12.jpg"/><Relationship Id="rId4" Type="http://schemas.openxmlformats.org/officeDocument/2006/relationships/image" Target="../media/image11.jp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18.xml"/><Relationship Id="rId5" Type="http://schemas.openxmlformats.org/officeDocument/2006/relationships/image" Target="../media/image14.jpg"/><Relationship Id="rId4" Type="http://schemas.openxmlformats.org/officeDocument/2006/relationships/image" Target="../media/image13.jp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18.xml"/><Relationship Id="rId5" Type="http://schemas.openxmlformats.org/officeDocument/2006/relationships/image" Target="../media/image16.jpg"/><Relationship Id="rId4" Type="http://schemas.openxmlformats.org/officeDocument/2006/relationships/image" Target="../media/image15.jpg"/></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18.xml"/><Relationship Id="rId5" Type="http://schemas.openxmlformats.org/officeDocument/2006/relationships/image" Target="../media/image18.jpg"/><Relationship Id="rId4" Type="http://schemas.openxmlformats.org/officeDocument/2006/relationships/image" Target="../media/image17.jpg"/></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18.xml"/><Relationship Id="rId5" Type="http://schemas.openxmlformats.org/officeDocument/2006/relationships/image" Target="../media/image20.jpg"/><Relationship Id="rId4" Type="http://schemas.openxmlformats.org/officeDocument/2006/relationships/image" Target="../media/image19.jpg"/></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18.xml"/><Relationship Id="rId5" Type="http://schemas.openxmlformats.org/officeDocument/2006/relationships/image" Target="../media/image22.jpg"/><Relationship Id="rId4" Type="http://schemas.openxmlformats.org/officeDocument/2006/relationships/image" Target="../media/image21.jpg"/></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18.xml"/><Relationship Id="rId5" Type="http://schemas.openxmlformats.org/officeDocument/2006/relationships/image" Target="../media/image24.jpeg"/><Relationship Id="rId4" Type="http://schemas.openxmlformats.org/officeDocument/2006/relationships/image" Target="../media/image23.jpeg"/></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13601" y="4191000"/>
            <a:ext cx="8474799" cy="2362200"/>
          </a:xfrm>
        </p:spPr>
        <p:txBody>
          <a:bodyPr>
            <a:normAutofit/>
          </a:bodyPr>
          <a:lstStyle/>
          <a:p>
            <a:pPr algn="r"/>
            <a:r>
              <a:rPr lang="en-US" sz="1100" dirty="0">
                <a:latin typeface="Arial" pitchFamily="34" charset="0"/>
                <a:cs typeface="Arial" pitchFamily="34" charset="0"/>
              </a:rPr>
              <a:t> </a:t>
            </a:r>
            <a:r>
              <a:rPr lang="en-US" sz="1800" dirty="0">
                <a:latin typeface="Arial" pitchFamily="34" charset="0"/>
                <a:cs typeface="Arial" pitchFamily="34" charset="0"/>
              </a:rPr>
              <a:t>Presented at the </a:t>
            </a:r>
          </a:p>
          <a:p>
            <a:pPr algn="r"/>
            <a:r>
              <a:rPr lang="en-US" sz="2200" b="1" i="1" dirty="0">
                <a:latin typeface="Arial" pitchFamily="34" charset="0"/>
                <a:cs typeface="Arial" pitchFamily="34" charset="0"/>
              </a:rPr>
              <a:t>New Mexico Mining Association Annual Conference</a:t>
            </a:r>
          </a:p>
          <a:p>
            <a:pPr algn="r"/>
            <a:r>
              <a:rPr lang="es-ES" sz="1800" dirty="0">
                <a:latin typeface="Arial" pitchFamily="34" charset="0"/>
                <a:cs typeface="Arial" pitchFamily="34" charset="0"/>
              </a:rPr>
              <a:t>Ruidoso Convention Center</a:t>
            </a:r>
          </a:p>
          <a:p>
            <a:pPr algn="r"/>
            <a:r>
              <a:rPr lang="en-US" sz="1800" dirty="0">
                <a:latin typeface="Arial" pitchFamily="34" charset="0"/>
                <a:cs typeface="Arial" pitchFamily="34" charset="0"/>
              </a:rPr>
              <a:t>September 6, 2018</a:t>
            </a:r>
          </a:p>
          <a:p>
            <a:pPr algn="r"/>
            <a:r>
              <a:rPr lang="en-US" sz="1800" dirty="0">
                <a:latin typeface="Arial" pitchFamily="34" charset="0"/>
                <a:cs typeface="Arial" pitchFamily="34" charset="0"/>
              </a:rPr>
              <a:t>Ken McQueen, Cabinet Secretary</a:t>
            </a:r>
          </a:p>
        </p:txBody>
      </p:sp>
      <p:sp>
        <p:nvSpPr>
          <p:cNvPr id="2" name="Title 1"/>
          <p:cNvSpPr>
            <a:spLocks noGrp="1"/>
          </p:cNvSpPr>
          <p:nvPr>
            <p:ph type="ctrTitle"/>
          </p:nvPr>
        </p:nvSpPr>
        <p:spPr>
          <a:xfrm>
            <a:off x="288201" y="1981200"/>
            <a:ext cx="8474799" cy="1241425"/>
          </a:xfrm>
        </p:spPr>
        <p:txBody>
          <a:bodyPr/>
          <a:lstStyle/>
          <a:p>
            <a:r>
              <a:rPr lang="en-US" dirty="0">
                <a:latin typeface="Arial" pitchFamily="34" charset="0"/>
                <a:cs typeface="Arial" pitchFamily="34" charset="0"/>
              </a:rPr>
              <a:t>2018 </a:t>
            </a:r>
            <a:br>
              <a:rPr lang="en-US" dirty="0">
                <a:latin typeface="Arial" pitchFamily="34" charset="0"/>
                <a:cs typeface="Arial" pitchFamily="34" charset="0"/>
              </a:rPr>
            </a:br>
            <a:r>
              <a:rPr lang="en-US" dirty="0">
                <a:latin typeface="Arial" pitchFamily="34" charset="0"/>
                <a:cs typeface="Arial" pitchFamily="34" charset="0"/>
              </a:rPr>
              <a:t>Excellence in reclamation award</a:t>
            </a:r>
          </a:p>
        </p:txBody>
      </p:sp>
      <p:pic>
        <p:nvPicPr>
          <p:cNvPr id="1029" name="Picture 5" descr="C:\Users\jtabor\Desktop\FullLogo-Color.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8201" y="304800"/>
            <a:ext cx="3216999" cy="1229525"/>
          </a:xfrm>
          <a:prstGeom prst="rect">
            <a:avLst/>
          </a:prstGeom>
          <a:noFill/>
          <a:ln w="76200">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30935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idx="4294967295"/>
          </p:nvPr>
        </p:nvSpPr>
        <p:spPr>
          <a:xfrm>
            <a:off x="5257800" y="1447800"/>
            <a:ext cx="3681618" cy="3505200"/>
          </a:xfrm>
        </p:spPr>
        <p:txBody>
          <a:bodyPr/>
          <a:lstStyle/>
          <a:p>
            <a:pPr algn="ctr"/>
            <a:r>
              <a:rPr lang="en-US" sz="3600" dirty="0">
                <a:solidFill>
                  <a:schemeClr val="tx2"/>
                </a:solidFill>
                <a:latin typeface="Arial" pitchFamily="34" charset="0"/>
                <a:cs typeface="Arial" pitchFamily="34" charset="0"/>
              </a:rPr>
              <a:t>2018</a:t>
            </a:r>
            <a:br>
              <a:rPr lang="en-US" sz="3600" dirty="0">
                <a:solidFill>
                  <a:schemeClr val="tx2"/>
                </a:solidFill>
                <a:latin typeface="Arial" pitchFamily="34" charset="0"/>
                <a:cs typeface="Arial" pitchFamily="34" charset="0"/>
              </a:rPr>
            </a:br>
            <a:r>
              <a:rPr lang="en-US" sz="3600" dirty="0">
                <a:solidFill>
                  <a:schemeClr val="tx2"/>
                </a:solidFill>
                <a:latin typeface="Arial" pitchFamily="34" charset="0"/>
                <a:cs typeface="Arial" pitchFamily="34" charset="0"/>
              </a:rPr>
              <a:t>Awarded</a:t>
            </a:r>
            <a:br>
              <a:rPr lang="en-US" sz="3600" dirty="0">
                <a:solidFill>
                  <a:schemeClr val="tx2"/>
                </a:solidFill>
                <a:latin typeface="Arial" pitchFamily="34" charset="0"/>
                <a:cs typeface="Arial" pitchFamily="34" charset="0"/>
              </a:rPr>
            </a:br>
            <a:r>
              <a:rPr lang="en-US" sz="3600" dirty="0">
                <a:solidFill>
                  <a:schemeClr val="tx2"/>
                </a:solidFill>
                <a:latin typeface="Arial" pitchFamily="34" charset="0"/>
                <a:cs typeface="Arial" pitchFamily="34" charset="0"/>
              </a:rPr>
              <a:t>Reclamation</a:t>
            </a:r>
            <a:br>
              <a:rPr lang="en-US" sz="3600" dirty="0">
                <a:solidFill>
                  <a:schemeClr val="tx2"/>
                </a:solidFill>
                <a:latin typeface="Arial" pitchFamily="34" charset="0"/>
                <a:cs typeface="Arial" pitchFamily="34" charset="0"/>
              </a:rPr>
            </a:br>
            <a:r>
              <a:rPr lang="en-US" sz="3600" dirty="0">
                <a:solidFill>
                  <a:schemeClr val="tx2"/>
                </a:solidFill>
                <a:latin typeface="Arial" pitchFamily="34" charset="0"/>
                <a:cs typeface="Arial" pitchFamily="34" charset="0"/>
              </a:rPr>
              <a:t>Site</a:t>
            </a:r>
            <a:br>
              <a:rPr lang="en-US" sz="3600" dirty="0">
                <a:solidFill>
                  <a:schemeClr val="tx2"/>
                </a:solidFill>
                <a:latin typeface="Arial" pitchFamily="34" charset="0"/>
                <a:cs typeface="Arial" pitchFamily="34" charset="0"/>
              </a:rPr>
            </a:br>
            <a:endParaRPr lang="en-US" sz="3600" dirty="0">
              <a:solidFill>
                <a:schemeClr val="tx2"/>
              </a:solidFill>
              <a:latin typeface="Arial" pitchFamily="34" charset="0"/>
              <a:cs typeface="Arial" pitchFamily="34" charset="0"/>
            </a:endParaRPr>
          </a:p>
        </p:txBody>
      </p:sp>
      <p:pic>
        <p:nvPicPr>
          <p:cNvPr id="1026" name="Picture 2" descr="C:\Users\jtabor\Desktop\Picture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15200" y="6271410"/>
            <a:ext cx="1588292" cy="353218"/>
          </a:xfrm>
          <a:prstGeom prst="rect">
            <a:avLst/>
          </a:prstGeom>
          <a:noFill/>
          <a:ln w="57150">
            <a:solidFill>
              <a:schemeClr val="tx1"/>
            </a:solidFill>
          </a:ln>
          <a:extLst>
            <a:ext uri="{909E8E84-426E-40DD-AFC4-6F175D3DCCD1}">
              <a14:hiddenFill xmlns:a14="http://schemas.microsoft.com/office/drawing/2010/main">
                <a:solidFill>
                  <a:srgbClr val="FFFFFF"/>
                </a:solidFill>
              </a14:hiddenFill>
            </a:ext>
          </a:extLst>
        </p:spPr>
      </p:pic>
      <p:pic>
        <p:nvPicPr>
          <p:cNvPr id="3" name="Picture 2" descr="&#10;&#10;Description generated with high confidence">
            <a:extLst>
              <a:ext uri="{FF2B5EF4-FFF2-40B4-BE49-F238E27FC236}">
                <a16:creationId xmlns:a16="http://schemas.microsoft.com/office/drawing/2014/main" id="{06A708C6-8FB8-4D44-B871-E767FE64CC8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6747" y="304800"/>
            <a:ext cx="4828309" cy="6248400"/>
          </a:xfrm>
          <a:prstGeom prst="rect">
            <a:avLst/>
          </a:prstGeom>
        </p:spPr>
      </p:pic>
    </p:spTree>
    <p:extLst>
      <p:ext uri="{BB962C8B-B14F-4D97-AF65-F5344CB8AC3E}">
        <p14:creationId xmlns:p14="http://schemas.microsoft.com/office/powerpoint/2010/main" val="22257556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descr="C:\Users\jtabor\Desktop\Picture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91400" y="6248400"/>
            <a:ext cx="1588292" cy="353218"/>
          </a:xfrm>
          <a:prstGeom prst="rect">
            <a:avLst/>
          </a:prstGeom>
          <a:noFill/>
          <a:ln w="57150">
            <a:solidFill>
              <a:schemeClr val="tx1"/>
            </a:solidFill>
          </a:ln>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200004DE-3169-4569-8094-79523F311AA4}"/>
              </a:ext>
            </a:extLst>
          </p:cNvPr>
          <p:cNvSpPr/>
          <p:nvPr/>
        </p:nvSpPr>
        <p:spPr>
          <a:xfrm>
            <a:off x="518118" y="5763289"/>
            <a:ext cx="3307164" cy="661720"/>
          </a:xfrm>
          <a:prstGeom prst="rect">
            <a:avLst/>
          </a:prstGeom>
        </p:spPr>
        <p:txBody>
          <a:bodyPr wrap="square">
            <a:spAutoFit/>
          </a:bodyPr>
          <a:lstStyle/>
          <a:p>
            <a:pPr algn="ctr"/>
            <a:r>
              <a:rPr lang="en-US" sz="3700" b="1"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rPr>
              <a:t>Pre-mining</a:t>
            </a:r>
            <a:endParaRPr lang="en-US" sz="3700" b="1" dirty="0"/>
          </a:p>
        </p:txBody>
      </p:sp>
      <p:pic>
        <p:nvPicPr>
          <p:cNvPr id="4" name="Picture 3" descr="A close up of a dry grass field&#10;&#10;Description generated with very high confidence">
            <a:extLst>
              <a:ext uri="{FF2B5EF4-FFF2-40B4-BE49-F238E27FC236}">
                <a16:creationId xmlns:a16="http://schemas.microsoft.com/office/drawing/2014/main" id="{3962EF38-BFF5-4E6C-B82B-185DF2F359C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400" y="152400"/>
            <a:ext cx="4038600" cy="5334000"/>
          </a:xfrm>
          <a:prstGeom prst="rect">
            <a:avLst/>
          </a:prstGeom>
        </p:spPr>
      </p:pic>
      <p:pic>
        <p:nvPicPr>
          <p:cNvPr id="7" name="Picture 6" descr="A picture containing building, outdoor, sky, wall&#10;&#10;Description generated with high confidence">
            <a:extLst>
              <a:ext uri="{FF2B5EF4-FFF2-40B4-BE49-F238E27FC236}">
                <a16:creationId xmlns:a16="http://schemas.microsoft.com/office/drawing/2014/main" id="{0F29AD65-CF9E-48C4-ABE3-C2920E38680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400000">
            <a:off x="4040474" y="550264"/>
            <a:ext cx="5300272" cy="4572000"/>
          </a:xfrm>
          <a:prstGeom prst="rect">
            <a:avLst/>
          </a:prstGeom>
        </p:spPr>
      </p:pic>
    </p:spTree>
    <p:extLst>
      <p:ext uri="{BB962C8B-B14F-4D97-AF65-F5344CB8AC3E}">
        <p14:creationId xmlns:p14="http://schemas.microsoft.com/office/powerpoint/2010/main" val="31359549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descr="C:\Users\jtabor\Desktop\Picture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91400" y="6248400"/>
            <a:ext cx="1588292" cy="353218"/>
          </a:xfrm>
          <a:prstGeom prst="rect">
            <a:avLst/>
          </a:prstGeom>
          <a:noFill/>
          <a:ln w="57150">
            <a:solidFill>
              <a:schemeClr val="tx1"/>
            </a:solidFill>
          </a:ln>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200004DE-3169-4569-8094-79523F311AA4}"/>
              </a:ext>
            </a:extLst>
          </p:cNvPr>
          <p:cNvSpPr/>
          <p:nvPr/>
        </p:nvSpPr>
        <p:spPr>
          <a:xfrm>
            <a:off x="274828" y="5586680"/>
            <a:ext cx="3307164" cy="661720"/>
          </a:xfrm>
          <a:prstGeom prst="rect">
            <a:avLst/>
          </a:prstGeom>
        </p:spPr>
        <p:txBody>
          <a:bodyPr wrap="square">
            <a:spAutoFit/>
          </a:bodyPr>
          <a:lstStyle/>
          <a:p>
            <a:pPr algn="ctr"/>
            <a:r>
              <a:rPr lang="en-US" sz="3700" b="1"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rPr>
              <a:t>Post-mining</a:t>
            </a:r>
            <a:endParaRPr lang="en-US" sz="3700" b="1" dirty="0"/>
          </a:p>
        </p:txBody>
      </p:sp>
      <p:pic>
        <p:nvPicPr>
          <p:cNvPr id="3" name="Picture 2" descr="&#10;&#10;Description generated with very high confidence">
            <a:extLst>
              <a:ext uri="{FF2B5EF4-FFF2-40B4-BE49-F238E27FC236}">
                <a16:creationId xmlns:a16="http://schemas.microsoft.com/office/drawing/2014/main" id="{C0C51EAA-A350-4FDE-B381-2CBE8B59D7C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400" y="152400"/>
            <a:ext cx="5275272" cy="3956455"/>
          </a:xfrm>
          <a:prstGeom prst="rect">
            <a:avLst/>
          </a:prstGeom>
        </p:spPr>
      </p:pic>
      <p:pic>
        <p:nvPicPr>
          <p:cNvPr id="6" name="Picture 5" descr="A close up of a dry grass field&#10;&#10;Description generated with very high confidence">
            <a:extLst>
              <a:ext uri="{FF2B5EF4-FFF2-40B4-BE49-F238E27FC236}">
                <a16:creationId xmlns:a16="http://schemas.microsoft.com/office/drawing/2014/main" id="{B304FF26-5E9F-4FE0-BDB2-5AADAABF74D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04420" y="1731687"/>
            <a:ext cx="5275272" cy="3956455"/>
          </a:xfrm>
          <a:prstGeom prst="rect">
            <a:avLst/>
          </a:prstGeom>
        </p:spPr>
      </p:pic>
    </p:spTree>
    <p:extLst>
      <p:ext uri="{BB962C8B-B14F-4D97-AF65-F5344CB8AC3E}">
        <p14:creationId xmlns:p14="http://schemas.microsoft.com/office/powerpoint/2010/main" val="19114332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descr="C:\Users\jtabor\Desktop\Picture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91400" y="6248400"/>
            <a:ext cx="1588292" cy="353218"/>
          </a:xfrm>
          <a:prstGeom prst="rect">
            <a:avLst/>
          </a:prstGeom>
          <a:noFill/>
          <a:ln w="57150">
            <a:solidFill>
              <a:schemeClr val="tx1"/>
            </a:solidFill>
          </a:ln>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200004DE-3169-4569-8094-79523F311AA4}"/>
              </a:ext>
            </a:extLst>
          </p:cNvPr>
          <p:cNvSpPr/>
          <p:nvPr/>
        </p:nvSpPr>
        <p:spPr>
          <a:xfrm>
            <a:off x="198037" y="5586680"/>
            <a:ext cx="3112292" cy="661720"/>
          </a:xfrm>
          <a:prstGeom prst="rect">
            <a:avLst/>
          </a:prstGeom>
        </p:spPr>
        <p:txBody>
          <a:bodyPr wrap="square">
            <a:spAutoFit/>
          </a:bodyPr>
          <a:lstStyle/>
          <a:p>
            <a:pPr algn="ctr"/>
            <a:r>
              <a:rPr lang="en-US" sz="3700" b="1"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rPr>
              <a:t>Contouring</a:t>
            </a:r>
            <a:endParaRPr lang="en-US" sz="3700" b="1" dirty="0"/>
          </a:p>
        </p:txBody>
      </p:sp>
      <p:pic>
        <p:nvPicPr>
          <p:cNvPr id="4" name="Picture 3" descr="&#10;&#10;Description generated with high confidence">
            <a:extLst>
              <a:ext uri="{FF2B5EF4-FFF2-40B4-BE49-F238E27FC236}">
                <a16:creationId xmlns:a16="http://schemas.microsoft.com/office/drawing/2014/main" id="{0823DDCA-AEC0-47AF-9B90-D9091DE0B30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8037" y="148527"/>
            <a:ext cx="5305836" cy="3979378"/>
          </a:xfrm>
          <a:prstGeom prst="rect">
            <a:avLst/>
          </a:prstGeom>
        </p:spPr>
      </p:pic>
      <p:pic>
        <p:nvPicPr>
          <p:cNvPr id="7" name="Picture 6" descr="A close up of a sandy beach&#10;&#10;Description generated with very high confidence">
            <a:extLst>
              <a:ext uri="{FF2B5EF4-FFF2-40B4-BE49-F238E27FC236}">
                <a16:creationId xmlns:a16="http://schemas.microsoft.com/office/drawing/2014/main" id="{39A41579-1A3D-4255-B688-73533215223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75819" y="1789635"/>
            <a:ext cx="5503873" cy="4127905"/>
          </a:xfrm>
          <a:prstGeom prst="rect">
            <a:avLst/>
          </a:prstGeom>
        </p:spPr>
      </p:pic>
    </p:spTree>
    <p:extLst>
      <p:ext uri="{BB962C8B-B14F-4D97-AF65-F5344CB8AC3E}">
        <p14:creationId xmlns:p14="http://schemas.microsoft.com/office/powerpoint/2010/main" val="24944052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descr="C:\Users\jtabor\Desktop\Picture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91400" y="6248400"/>
            <a:ext cx="1588292" cy="353218"/>
          </a:xfrm>
          <a:prstGeom prst="rect">
            <a:avLst/>
          </a:prstGeom>
          <a:noFill/>
          <a:ln w="57150">
            <a:solidFill>
              <a:schemeClr val="tx1"/>
            </a:solidFill>
          </a:ln>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200004DE-3169-4569-8094-79523F311AA4}"/>
              </a:ext>
            </a:extLst>
          </p:cNvPr>
          <p:cNvSpPr/>
          <p:nvPr/>
        </p:nvSpPr>
        <p:spPr>
          <a:xfrm>
            <a:off x="475654" y="4953000"/>
            <a:ext cx="3146020" cy="584775"/>
          </a:xfrm>
          <a:prstGeom prst="rect">
            <a:avLst/>
          </a:prstGeom>
        </p:spPr>
        <p:txBody>
          <a:bodyPr wrap="square">
            <a:spAutoFit/>
          </a:bodyPr>
          <a:lstStyle/>
          <a:p>
            <a:pPr algn="ctr"/>
            <a:r>
              <a:rPr lang="en-US" sz="3200" dirty="0"/>
              <a:t>Reclamation</a:t>
            </a:r>
            <a:endParaRPr lang="en-US" sz="3200" b="1" dirty="0"/>
          </a:p>
        </p:txBody>
      </p:sp>
      <p:pic>
        <p:nvPicPr>
          <p:cNvPr id="3" name="Picture 2" descr="&#10;&#10;Description generated with very high confidence">
            <a:extLst>
              <a:ext uri="{FF2B5EF4-FFF2-40B4-BE49-F238E27FC236}">
                <a16:creationId xmlns:a16="http://schemas.microsoft.com/office/drawing/2014/main" id="{9F7765B4-AD94-42FC-A888-8FCA49CC16E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6793" y="228600"/>
            <a:ext cx="5046672" cy="3785005"/>
          </a:xfrm>
          <a:prstGeom prst="rect">
            <a:avLst/>
          </a:prstGeom>
        </p:spPr>
      </p:pic>
      <p:pic>
        <p:nvPicPr>
          <p:cNvPr id="6" name="Picture 5" descr="A person standing on a dirt field&#10;&#10;Description generated with high confidence">
            <a:extLst>
              <a:ext uri="{FF2B5EF4-FFF2-40B4-BE49-F238E27FC236}">
                <a16:creationId xmlns:a16="http://schemas.microsoft.com/office/drawing/2014/main" id="{017C31A3-D8F8-42CF-BBE5-1AB9FE54F24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10535" y="2165908"/>
            <a:ext cx="5046672" cy="3785005"/>
          </a:xfrm>
          <a:prstGeom prst="rect">
            <a:avLst/>
          </a:prstGeom>
        </p:spPr>
      </p:pic>
    </p:spTree>
    <p:extLst>
      <p:ext uri="{BB962C8B-B14F-4D97-AF65-F5344CB8AC3E}">
        <p14:creationId xmlns:p14="http://schemas.microsoft.com/office/powerpoint/2010/main" val="39303415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descr="C:\Users\jtabor\Desktop\Picture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91400" y="6248400"/>
            <a:ext cx="1588292" cy="353218"/>
          </a:xfrm>
          <a:prstGeom prst="rect">
            <a:avLst/>
          </a:prstGeom>
          <a:noFill/>
          <a:ln w="57150">
            <a:solidFill>
              <a:schemeClr val="tx1"/>
            </a:solidFill>
          </a:ln>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200004DE-3169-4569-8094-79523F311AA4}"/>
              </a:ext>
            </a:extLst>
          </p:cNvPr>
          <p:cNvSpPr/>
          <p:nvPr/>
        </p:nvSpPr>
        <p:spPr>
          <a:xfrm>
            <a:off x="304800" y="4855349"/>
            <a:ext cx="2881110" cy="1569660"/>
          </a:xfrm>
          <a:prstGeom prst="rect">
            <a:avLst/>
          </a:prstGeom>
        </p:spPr>
        <p:txBody>
          <a:bodyPr wrap="square">
            <a:spAutoFit/>
          </a:bodyPr>
          <a:lstStyle/>
          <a:p>
            <a:pPr algn="ctr"/>
            <a:r>
              <a:rPr lang="en-US" sz="3200" dirty="0"/>
              <a:t>Approximately one year after reclamation</a:t>
            </a:r>
            <a:endParaRPr lang="en-US" sz="3200" b="1" dirty="0"/>
          </a:p>
        </p:txBody>
      </p:sp>
      <p:pic>
        <p:nvPicPr>
          <p:cNvPr id="9" name="Picture 8" descr="&#10;&#10;Description generated with high confidence">
            <a:extLst>
              <a:ext uri="{FF2B5EF4-FFF2-40B4-BE49-F238E27FC236}">
                <a16:creationId xmlns:a16="http://schemas.microsoft.com/office/drawing/2014/main" id="{3BDBEAC3-ECEF-4EE1-9F10-CF8AAF0EB82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9657" y="238941"/>
            <a:ext cx="5762220" cy="4321665"/>
          </a:xfrm>
          <a:prstGeom prst="rect">
            <a:avLst/>
          </a:prstGeom>
        </p:spPr>
      </p:pic>
      <p:pic>
        <p:nvPicPr>
          <p:cNvPr id="12" name="Picture 11" descr="&#10;&#10;Description generated with very high confidence">
            <a:extLst>
              <a:ext uri="{FF2B5EF4-FFF2-40B4-BE49-F238E27FC236}">
                <a16:creationId xmlns:a16="http://schemas.microsoft.com/office/drawing/2014/main" id="{68EC32CF-2F1A-4781-A1B9-71ADD73B677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74423" y="1981200"/>
            <a:ext cx="5344910" cy="4008683"/>
          </a:xfrm>
          <a:prstGeom prst="rect">
            <a:avLst/>
          </a:prstGeom>
        </p:spPr>
      </p:pic>
    </p:spTree>
    <p:extLst>
      <p:ext uri="{BB962C8B-B14F-4D97-AF65-F5344CB8AC3E}">
        <p14:creationId xmlns:p14="http://schemas.microsoft.com/office/powerpoint/2010/main" val="458203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descr="C:\Users\jtabor\Desktop\Picture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91400" y="6248400"/>
            <a:ext cx="1588292" cy="353218"/>
          </a:xfrm>
          <a:prstGeom prst="rect">
            <a:avLst/>
          </a:prstGeom>
          <a:noFill/>
          <a:ln w="57150">
            <a:solidFill>
              <a:schemeClr val="tx1"/>
            </a:solidFill>
          </a:ln>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200004DE-3169-4569-8094-79523F311AA4}"/>
              </a:ext>
            </a:extLst>
          </p:cNvPr>
          <p:cNvSpPr/>
          <p:nvPr/>
        </p:nvSpPr>
        <p:spPr>
          <a:xfrm>
            <a:off x="185795" y="4829116"/>
            <a:ext cx="2881110" cy="1569660"/>
          </a:xfrm>
          <a:prstGeom prst="rect">
            <a:avLst/>
          </a:prstGeom>
        </p:spPr>
        <p:txBody>
          <a:bodyPr wrap="square">
            <a:spAutoFit/>
          </a:bodyPr>
          <a:lstStyle/>
          <a:p>
            <a:pPr algn="ctr"/>
            <a:r>
              <a:rPr lang="en-US" sz="3200" dirty="0"/>
              <a:t>Approximately two years after reclamation</a:t>
            </a:r>
            <a:endParaRPr lang="en-US" sz="3200" b="1" dirty="0"/>
          </a:p>
        </p:txBody>
      </p:sp>
      <p:pic>
        <p:nvPicPr>
          <p:cNvPr id="3" name="Picture 2" descr="&#10;&#10;Description generated with very high confidence">
            <a:extLst>
              <a:ext uri="{FF2B5EF4-FFF2-40B4-BE49-F238E27FC236}">
                <a16:creationId xmlns:a16="http://schemas.microsoft.com/office/drawing/2014/main" id="{67AD6165-DB2F-4819-9C3F-09151A9BEB8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3310" y="228600"/>
            <a:ext cx="5740400" cy="4305300"/>
          </a:xfrm>
          <a:prstGeom prst="rect">
            <a:avLst/>
          </a:prstGeom>
        </p:spPr>
      </p:pic>
      <p:pic>
        <p:nvPicPr>
          <p:cNvPr id="5" name="Picture 4" descr="&#10;&#10;Description generated with very high confidence">
            <a:extLst>
              <a:ext uri="{FF2B5EF4-FFF2-40B4-BE49-F238E27FC236}">
                <a16:creationId xmlns:a16="http://schemas.microsoft.com/office/drawing/2014/main" id="{D06C2E6A-40B1-44C0-B557-FF3D2615B54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39292" y="1752600"/>
            <a:ext cx="5740400" cy="4305300"/>
          </a:xfrm>
          <a:prstGeom prst="rect">
            <a:avLst/>
          </a:prstGeom>
        </p:spPr>
      </p:pic>
    </p:spTree>
    <p:extLst>
      <p:ext uri="{BB962C8B-B14F-4D97-AF65-F5344CB8AC3E}">
        <p14:creationId xmlns:p14="http://schemas.microsoft.com/office/powerpoint/2010/main" val="18154427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descr="C:\Users\jtabor\Desktop\Picture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91400" y="6248400"/>
            <a:ext cx="1588292" cy="353218"/>
          </a:xfrm>
          <a:prstGeom prst="rect">
            <a:avLst/>
          </a:prstGeom>
          <a:noFill/>
          <a:ln w="57150">
            <a:solidFill>
              <a:schemeClr val="tx1"/>
            </a:solidFill>
          </a:ln>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200004DE-3169-4569-8094-79523F311AA4}"/>
              </a:ext>
            </a:extLst>
          </p:cNvPr>
          <p:cNvSpPr/>
          <p:nvPr/>
        </p:nvSpPr>
        <p:spPr>
          <a:xfrm>
            <a:off x="13741" y="4844106"/>
            <a:ext cx="3168254" cy="1569660"/>
          </a:xfrm>
          <a:prstGeom prst="rect">
            <a:avLst/>
          </a:prstGeom>
        </p:spPr>
        <p:txBody>
          <a:bodyPr wrap="square">
            <a:spAutoFit/>
          </a:bodyPr>
          <a:lstStyle/>
          <a:p>
            <a:pPr algn="ctr"/>
            <a:r>
              <a:rPr lang="en-US" sz="3200" dirty="0"/>
              <a:t>Approximately three years after reclamation</a:t>
            </a:r>
            <a:endParaRPr lang="en-US" sz="3200" b="1" dirty="0"/>
          </a:p>
        </p:txBody>
      </p:sp>
      <p:pic>
        <p:nvPicPr>
          <p:cNvPr id="4" name="Picture 3" descr="&#10;&#10;Description generated with very high confidence">
            <a:extLst>
              <a:ext uri="{FF2B5EF4-FFF2-40B4-BE49-F238E27FC236}">
                <a16:creationId xmlns:a16="http://schemas.microsoft.com/office/drawing/2014/main" id="{CD83F78C-8225-4C6D-BAE2-F4BBE66744E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8417" y="261783"/>
            <a:ext cx="5847329" cy="4385497"/>
          </a:xfrm>
          <a:prstGeom prst="rect">
            <a:avLst/>
          </a:prstGeom>
        </p:spPr>
      </p:pic>
      <p:pic>
        <p:nvPicPr>
          <p:cNvPr id="7" name="Picture 6" descr="A person standing on a dry grass field&#10;&#10;Description generated with very high confidence">
            <a:extLst>
              <a:ext uri="{FF2B5EF4-FFF2-40B4-BE49-F238E27FC236}">
                <a16:creationId xmlns:a16="http://schemas.microsoft.com/office/drawing/2014/main" id="{EB8A9862-09B1-4D83-BC23-BEF6C02FF8B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68254" y="1666077"/>
            <a:ext cx="5847329" cy="4385497"/>
          </a:xfrm>
          <a:prstGeom prst="rect">
            <a:avLst/>
          </a:prstGeom>
        </p:spPr>
      </p:pic>
    </p:spTree>
    <p:extLst>
      <p:ext uri="{BB962C8B-B14F-4D97-AF65-F5344CB8AC3E}">
        <p14:creationId xmlns:p14="http://schemas.microsoft.com/office/powerpoint/2010/main" val="15833376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1447800"/>
          </a:xfrm>
        </p:spPr>
        <p:txBody>
          <a:bodyPr/>
          <a:lstStyle/>
          <a:p>
            <a:pPr algn="ctr"/>
            <a:br>
              <a:rPr lang="en-US" sz="2400" dirty="0"/>
            </a:br>
            <a:r>
              <a:rPr lang="en-US" sz="2800" dirty="0">
                <a:latin typeface="Arial" pitchFamily="34" charset="0"/>
                <a:cs typeface="Arial" pitchFamily="34" charset="0"/>
              </a:rPr>
              <a:t>2018  Excellence  in  reclamation  award</a:t>
            </a:r>
            <a:br>
              <a:rPr lang="en-US" sz="2800" dirty="0">
                <a:latin typeface="Arial" pitchFamily="34" charset="0"/>
                <a:cs typeface="Arial" pitchFamily="34" charset="0"/>
              </a:rPr>
            </a:br>
            <a:r>
              <a:rPr lang="en-US" sz="2800" dirty="0">
                <a:latin typeface="Arial" pitchFamily="34" charset="0"/>
                <a:cs typeface="Arial" pitchFamily="34" charset="0"/>
              </a:rPr>
              <a:t>is  presented  TO:</a:t>
            </a:r>
          </a:p>
        </p:txBody>
      </p:sp>
      <p:sp>
        <p:nvSpPr>
          <p:cNvPr id="3" name="Content Placeholder 2"/>
          <p:cNvSpPr>
            <a:spLocks noGrp="1"/>
          </p:cNvSpPr>
          <p:nvPr>
            <p:ph sz="quarter" idx="13"/>
          </p:nvPr>
        </p:nvSpPr>
        <p:spPr>
          <a:xfrm>
            <a:off x="152400" y="1905000"/>
            <a:ext cx="8915400" cy="4038600"/>
          </a:xfrm>
        </p:spPr>
        <p:txBody>
          <a:bodyPr>
            <a:noAutofit/>
          </a:bodyPr>
          <a:lstStyle/>
          <a:p>
            <a:pPr marL="0" indent="0" algn="ctr">
              <a:spcBef>
                <a:spcPts val="0"/>
              </a:spcBef>
              <a:spcAft>
                <a:spcPts val="0"/>
              </a:spcAft>
              <a:buNone/>
            </a:pPr>
            <a:endParaRPr lang="en-US" sz="3600" dirty="0"/>
          </a:p>
          <a:p>
            <a:pPr marL="0" indent="0" algn="ctr">
              <a:buNone/>
            </a:pPr>
            <a:endParaRPr lang="en-US" sz="1000" dirty="0"/>
          </a:p>
        </p:txBody>
      </p:sp>
      <p:pic>
        <p:nvPicPr>
          <p:cNvPr id="6" name="Picture 2" descr="C:\Users\jtabor\Desktop\Picture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15200" y="6271410"/>
            <a:ext cx="1588292" cy="353218"/>
          </a:xfrm>
          <a:prstGeom prst="rect">
            <a:avLst/>
          </a:prstGeom>
          <a:noFill/>
          <a:ln w="57150">
            <a:solidFill>
              <a:schemeClr val="tx1"/>
            </a:solidFill>
          </a:ln>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836E07FE-2032-44AF-8188-3AF69E0423EB}"/>
              </a:ext>
            </a:extLst>
          </p:cNvPr>
          <p:cNvSpPr txBox="1"/>
          <p:nvPr/>
        </p:nvSpPr>
        <p:spPr>
          <a:xfrm>
            <a:off x="381000" y="2262306"/>
            <a:ext cx="2895600" cy="3323987"/>
          </a:xfrm>
          <a:prstGeom prst="rect">
            <a:avLst/>
          </a:prstGeom>
          <a:noFill/>
        </p:spPr>
        <p:txBody>
          <a:bodyPr wrap="square" rtlCol="0">
            <a:spAutoFit/>
          </a:bodyPr>
          <a:lstStyle/>
          <a:p>
            <a:pPr algn="ctr"/>
            <a:r>
              <a:rPr lang="en-US" sz="2400" dirty="0"/>
              <a:t>Miocene, LLC,</a:t>
            </a:r>
            <a:endParaRPr lang="en-US" sz="2400" dirty="0">
              <a:latin typeface="Arial Narrow" panose="020B0606020202030204" pitchFamily="34" charset="0"/>
              <a:cs typeface="Arial" pitchFamily="34" charset="0"/>
            </a:endParaRPr>
          </a:p>
          <a:p>
            <a:pPr algn="ctr"/>
            <a:r>
              <a:rPr lang="en-US" sz="2400" dirty="0"/>
              <a:t>for successful reclamation of the Section 2 Mine,</a:t>
            </a:r>
          </a:p>
          <a:p>
            <a:pPr algn="ctr"/>
            <a:r>
              <a:rPr lang="en-US" sz="2400" dirty="0"/>
              <a:t>a small mining operation,</a:t>
            </a:r>
          </a:p>
          <a:p>
            <a:pPr algn="ctr"/>
            <a:r>
              <a:rPr lang="en-US" sz="2400" dirty="0"/>
              <a:t>in McKinley County, New Mexico</a:t>
            </a:r>
          </a:p>
          <a:p>
            <a:endParaRPr lang="en-US" dirty="0"/>
          </a:p>
        </p:txBody>
      </p:sp>
      <p:pic>
        <p:nvPicPr>
          <p:cNvPr id="7" name="Picture 6" descr="A close up of a person&#10;&#10;Description generated with high confidence">
            <a:extLst>
              <a:ext uri="{FF2B5EF4-FFF2-40B4-BE49-F238E27FC236}">
                <a16:creationId xmlns:a16="http://schemas.microsoft.com/office/drawing/2014/main" id="{54501918-BF7E-4A52-BD39-7E7D439065C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88327" y="1928010"/>
            <a:ext cx="5069873" cy="3379915"/>
          </a:xfrm>
          <a:prstGeom prst="rect">
            <a:avLst/>
          </a:prstGeom>
        </p:spPr>
      </p:pic>
      <p:sp>
        <p:nvSpPr>
          <p:cNvPr id="8" name="TextBox 7">
            <a:extLst>
              <a:ext uri="{FF2B5EF4-FFF2-40B4-BE49-F238E27FC236}">
                <a16:creationId xmlns:a16="http://schemas.microsoft.com/office/drawing/2014/main" id="{FEE90829-CBC9-4373-AEB3-2253B72C1318}"/>
              </a:ext>
            </a:extLst>
          </p:cNvPr>
          <p:cNvSpPr txBox="1"/>
          <p:nvPr/>
        </p:nvSpPr>
        <p:spPr>
          <a:xfrm>
            <a:off x="3310878" y="5451069"/>
            <a:ext cx="5181600" cy="369332"/>
          </a:xfrm>
          <a:prstGeom prst="rect">
            <a:avLst/>
          </a:prstGeom>
          <a:noFill/>
        </p:spPr>
        <p:txBody>
          <a:bodyPr wrap="square" rtlCol="0">
            <a:spAutoFit/>
          </a:bodyPr>
          <a:lstStyle/>
          <a:p>
            <a:pPr algn="ctr"/>
            <a:r>
              <a:rPr lang="en-US" dirty="0"/>
              <a:t>Secretary Ken McQueen with Kris Lindgren, Miocene</a:t>
            </a:r>
          </a:p>
        </p:txBody>
      </p:sp>
    </p:spTree>
    <p:extLst>
      <p:ext uri="{BB962C8B-B14F-4D97-AF65-F5344CB8AC3E}">
        <p14:creationId xmlns:p14="http://schemas.microsoft.com/office/powerpoint/2010/main" val="872186588"/>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3.jpeg"/></Relationships>
</file>

<file path=ppt/theme/theme1.xml><?xml version="1.0" encoding="utf-8"?>
<a:theme xmlns:a="http://schemas.openxmlformats.org/drawingml/2006/main" name="Horizon">
  <a:themeElements>
    <a:clrScheme name="Horizon">
      <a:dk1>
        <a:srgbClr val="000000"/>
      </a:dk1>
      <a:lt1>
        <a:srgbClr val="FFFFFF"/>
      </a:lt1>
      <a:dk2>
        <a:srgbClr val="1F2123"/>
      </a:dk2>
      <a:lt2>
        <a:srgbClr val="DC9E1F"/>
      </a:lt2>
      <a:accent1>
        <a:srgbClr val="7E97AD"/>
      </a:accent1>
      <a:accent2>
        <a:srgbClr val="CC8E60"/>
      </a:accent2>
      <a:accent3>
        <a:srgbClr val="7A6A60"/>
      </a:accent3>
      <a:accent4>
        <a:srgbClr val="B4936D"/>
      </a:accent4>
      <a:accent5>
        <a:srgbClr val="67787B"/>
      </a:accent5>
      <a:accent6>
        <a:srgbClr val="9D936F"/>
      </a:accent6>
      <a:hlink>
        <a:srgbClr val="646464"/>
      </a:hlink>
      <a:folHlink>
        <a:srgbClr val="969696"/>
      </a:folHlink>
    </a:clrScheme>
    <a:fontScheme name="Horizon">
      <a:maj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200000"/>
              </a:schemeClr>
            </a:gs>
          </a:gsLst>
          <a:path path="circle">
            <a:fillToRect l="100000" t="100000" r="100000" b="100000"/>
          </a:path>
        </a:gradFill>
        <a:gradFill rotWithShape="1">
          <a:gsLst>
            <a:gs pos="0">
              <a:schemeClr val="phClr">
                <a:shade val="85000"/>
              </a:schemeClr>
            </a:gs>
            <a:gs pos="100000">
              <a:schemeClr val="phClr">
                <a:tint val="90000"/>
                <a:alpha val="100000"/>
                <a:satMod val="20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2924" dir="5400000" rotWithShape="0">
              <a:srgbClr val="000000">
                <a:alpha val="40000"/>
              </a:srgbClr>
            </a:outerShdw>
          </a:effectLst>
        </a:effectStyle>
        <a:effectStyle>
          <a:effectLst>
            <a:outerShdw blurRad="50800" dist="25400" dir="5400000" rotWithShape="0">
              <a:srgbClr val="000000">
                <a:alpha val="40000"/>
              </a:srgbClr>
            </a:outerShdw>
          </a:effectLst>
          <a:scene3d>
            <a:camera prst="orthographicFront">
              <a:rot lat="0" lon="0" rev="0"/>
            </a:camera>
            <a:lightRig rig="flat" dir="t">
              <a:rot lat="0" lon="0" rev="3600000"/>
            </a:lightRig>
          </a:scene3d>
          <a:sp3d prstMaterial="flat">
            <a:bevelT w="34925" h="47625" prst="coolSlant"/>
          </a:sp3d>
        </a:effectStyle>
      </a:effectStyleLst>
      <a:bgFillStyleLst>
        <a:solidFill>
          <a:schemeClr val="phClr"/>
        </a:solidFill>
        <a:gradFill rotWithShape="1">
          <a:gsLst>
            <a:gs pos="0">
              <a:schemeClr val="phClr">
                <a:tint val="96000"/>
                <a:shade val="100000"/>
                <a:alpha val="100000"/>
                <a:satMod val="140000"/>
              </a:schemeClr>
            </a:gs>
            <a:gs pos="31000">
              <a:schemeClr val="phClr">
                <a:tint val="100000"/>
                <a:shade val="90000"/>
                <a:alpha val="100000"/>
              </a:schemeClr>
            </a:gs>
            <a:gs pos="100000">
              <a:schemeClr val="phClr">
                <a:tint val="100000"/>
                <a:shade val="80000"/>
                <a:alpha val="100000"/>
              </a:schemeClr>
            </a:gs>
          </a:gsLst>
          <a:lin ang="5400000" scaled="0"/>
        </a:gradFill>
        <a:gradFill rotWithShape="1">
          <a:gsLst>
            <a:gs pos="0">
              <a:schemeClr val="phClr">
                <a:tint val="96000"/>
                <a:shade val="100000"/>
                <a:alpha val="100000"/>
                <a:satMod val="180000"/>
              </a:schemeClr>
            </a:gs>
            <a:gs pos="41000">
              <a:schemeClr val="phClr">
                <a:tint val="100000"/>
                <a:shade val="100000"/>
                <a:alpha val="100000"/>
                <a:satMod val="150000"/>
              </a:schemeClr>
            </a:gs>
            <a:gs pos="100000">
              <a:schemeClr val="phClr">
                <a:tint val="100000"/>
                <a:shade val="65000"/>
                <a:alpha val="100000"/>
              </a:schemeClr>
            </a:gs>
          </a:gsLst>
          <a:path path="circle">
            <a:fillToRect l="50000" t="80000" r="100000" b="100000"/>
          </a:path>
        </a:gradFill>
      </a:bgFillStyleLst>
    </a:fmtScheme>
  </a:themeElements>
  <a:objectDefaults/>
  <a:extraClrSchemeLst/>
</a:theme>
</file>

<file path=ppt/theme/theme2.xml><?xml version="1.0" encoding="utf-8"?>
<a:theme xmlns:a="http://schemas.openxmlformats.org/drawingml/2006/main" name="Slate">
  <a:themeElements>
    <a:clrScheme name="Slate">
      <a:dk1>
        <a:sysClr val="windowText" lastClr="000000"/>
      </a:dk1>
      <a:lt1>
        <a:sysClr val="window" lastClr="FFFFFF"/>
      </a:lt1>
      <a:dk2>
        <a:srgbClr val="212123"/>
      </a:dk2>
      <a:lt2>
        <a:srgbClr val="DADADA"/>
      </a:lt2>
      <a:accent1>
        <a:srgbClr val="BC451B"/>
      </a:accent1>
      <a:accent2>
        <a:srgbClr val="D3BA68"/>
      </a:accent2>
      <a:accent3>
        <a:srgbClr val="BB8640"/>
      </a:accent3>
      <a:accent4>
        <a:srgbClr val="AD9277"/>
      </a:accent4>
      <a:accent5>
        <a:srgbClr val="A55A43"/>
      </a:accent5>
      <a:accent6>
        <a:srgbClr val="AD9D7B"/>
      </a:accent6>
      <a:hlink>
        <a:srgbClr val="E98052"/>
      </a:hlink>
      <a:folHlink>
        <a:srgbClr val="F4B69B"/>
      </a:folHlink>
    </a:clrScheme>
    <a:fontScheme name="Slate">
      <a:maj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 id="{C3F70B94-7CE9-428E-ADC1-3269CC2C3385}" vid="{3F2DE9A5-64E6-437C-A389-CC4477E817E8}"/>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Horizon</Template>
  <TotalTime>9981</TotalTime>
  <Words>651</Words>
  <Application>Microsoft Office PowerPoint</Application>
  <PresentationFormat>On-screen Show (4:3)</PresentationFormat>
  <Paragraphs>58</Paragraphs>
  <Slides>10</Slides>
  <Notes>10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10</vt:i4>
      </vt:variant>
    </vt:vector>
  </HeadingPairs>
  <TitlesOfParts>
    <vt:vector size="18" baseType="lpstr">
      <vt:lpstr>Arial</vt:lpstr>
      <vt:lpstr>Arial Narrow</vt:lpstr>
      <vt:lpstr>Calibri</vt:lpstr>
      <vt:lpstr>Calisto MT</vt:lpstr>
      <vt:lpstr>Trebuchet MS</vt:lpstr>
      <vt:lpstr>Wingdings 2</vt:lpstr>
      <vt:lpstr>Horizon</vt:lpstr>
      <vt:lpstr>Slate</vt:lpstr>
      <vt:lpstr>2018  Excellence in reclamation award</vt:lpstr>
      <vt:lpstr>2018 Awarded Reclamation Site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2018  Excellence  in  reclamation  award is  presented  TO:</vt:lpstr>
    </vt:vector>
  </TitlesOfParts>
  <Company>State of New Mexico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2012 Excellence in reclamation awards</dc:title>
  <dc:creator>EMNRD Employee</dc:creator>
  <cp:lastModifiedBy>Tabor, Jane</cp:lastModifiedBy>
  <cp:revision>692</cp:revision>
  <cp:lastPrinted>2016-09-06T16:53:35Z</cp:lastPrinted>
  <dcterms:created xsi:type="dcterms:W3CDTF">2012-08-27T17:45:11Z</dcterms:created>
  <dcterms:modified xsi:type="dcterms:W3CDTF">2018-09-19T20:29:22Z</dcterms:modified>
</cp:coreProperties>
</file>