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32" r:id="rId2"/>
  </p:sldMasterIdLst>
  <p:notesMasterIdLst>
    <p:notesMasterId r:id="rId20"/>
  </p:notesMasterIdLst>
  <p:sldIdLst>
    <p:sldId id="256" r:id="rId3"/>
    <p:sldId id="259" r:id="rId4"/>
    <p:sldId id="332" r:id="rId5"/>
    <p:sldId id="333" r:id="rId6"/>
    <p:sldId id="335" r:id="rId7"/>
    <p:sldId id="336" r:id="rId8"/>
    <p:sldId id="337" r:id="rId9"/>
    <p:sldId id="338" r:id="rId10"/>
    <p:sldId id="328" r:id="rId11"/>
    <p:sldId id="341" r:id="rId12"/>
    <p:sldId id="262" r:id="rId13"/>
    <p:sldId id="334" r:id="rId14"/>
    <p:sldId id="330" r:id="rId15"/>
    <p:sldId id="329" r:id="rId16"/>
    <p:sldId id="331" r:id="rId17"/>
    <p:sldId id="340" r:id="rId18"/>
    <p:sldId id="339" r:id="rId19"/>
  </p:sldIdLst>
  <p:sldSz cx="9144000" cy="6858000" type="screen4x3"/>
  <p:notesSz cx="69342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4" userDrawn="1">
          <p15:clr>
            <a:srgbClr val="A4A3A4"/>
          </p15:clr>
        </p15:guide>
        <p15:guide id="2" pos="218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9" autoAdjust="0"/>
    <p:restoredTop sz="56391" autoAdjust="0"/>
  </p:normalViewPr>
  <p:slideViewPr>
    <p:cSldViewPr>
      <p:cViewPr varScale="1">
        <p:scale>
          <a:sx n="64" d="100"/>
          <a:sy n="64" d="100"/>
        </p:scale>
        <p:origin x="2964" y="66"/>
      </p:cViewPr>
      <p:guideLst>
        <p:guide orient="horz" pos="2160"/>
        <p:guide pos="288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90" d="100"/>
        <a:sy n="90" d="100"/>
      </p:scale>
      <p:origin x="0" y="0"/>
    </p:cViewPr>
  </p:sorterViewPr>
  <p:notesViewPr>
    <p:cSldViewPr>
      <p:cViewPr>
        <p:scale>
          <a:sx n="120" d="100"/>
          <a:sy n="120" d="100"/>
        </p:scale>
        <p:origin x="1176" y="-1068"/>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04820" cy="461010"/>
          </a:xfrm>
          <a:prstGeom prst="rect">
            <a:avLst/>
          </a:prstGeom>
        </p:spPr>
        <p:txBody>
          <a:bodyPr vert="horz" lIns="92210" tIns="46104" rIns="92210" bIns="46104" rtlCol="0"/>
          <a:lstStyle>
            <a:lvl1pPr algn="l">
              <a:defRPr sz="1200"/>
            </a:lvl1pPr>
          </a:lstStyle>
          <a:p>
            <a:endParaRPr lang="en-US"/>
          </a:p>
        </p:txBody>
      </p:sp>
      <p:sp>
        <p:nvSpPr>
          <p:cNvPr id="3" name="Date Placeholder 2"/>
          <p:cNvSpPr>
            <a:spLocks noGrp="1"/>
          </p:cNvSpPr>
          <p:nvPr>
            <p:ph type="dt" idx="1"/>
          </p:nvPr>
        </p:nvSpPr>
        <p:spPr>
          <a:xfrm>
            <a:off x="3927777" y="0"/>
            <a:ext cx="3004820" cy="461010"/>
          </a:xfrm>
          <a:prstGeom prst="rect">
            <a:avLst/>
          </a:prstGeom>
        </p:spPr>
        <p:txBody>
          <a:bodyPr vert="horz" lIns="92210" tIns="46104" rIns="92210" bIns="46104" rtlCol="0"/>
          <a:lstStyle>
            <a:lvl1pPr algn="r">
              <a:defRPr sz="1200"/>
            </a:lvl1pPr>
          </a:lstStyle>
          <a:p>
            <a:fld id="{FD72548B-B192-40A4-98B8-61A7CA0A4BE0}" type="datetimeFigureOut">
              <a:rPr lang="en-US" smtClean="0"/>
              <a:t>9/9/2019</a:t>
            </a:fld>
            <a:endParaRPr lang="en-US"/>
          </a:p>
        </p:txBody>
      </p:sp>
      <p:sp>
        <p:nvSpPr>
          <p:cNvPr id="4" name="Slide Image Placeholder 3"/>
          <p:cNvSpPr>
            <a:spLocks noGrp="1" noRot="1" noChangeAspect="1"/>
          </p:cNvSpPr>
          <p:nvPr>
            <p:ph type="sldImg" idx="2"/>
          </p:nvPr>
        </p:nvSpPr>
        <p:spPr>
          <a:xfrm>
            <a:off x="1162050" y="692150"/>
            <a:ext cx="4610100" cy="3457575"/>
          </a:xfrm>
          <a:prstGeom prst="rect">
            <a:avLst/>
          </a:prstGeom>
          <a:noFill/>
          <a:ln w="12700">
            <a:solidFill>
              <a:prstClr val="black"/>
            </a:solidFill>
          </a:ln>
        </p:spPr>
        <p:txBody>
          <a:bodyPr vert="horz" lIns="92210" tIns="46104" rIns="92210" bIns="46104" rtlCol="0" anchor="ctr"/>
          <a:lstStyle/>
          <a:p>
            <a:endParaRPr lang="en-US"/>
          </a:p>
        </p:txBody>
      </p:sp>
      <p:sp>
        <p:nvSpPr>
          <p:cNvPr id="5" name="Notes Placeholder 4"/>
          <p:cNvSpPr>
            <a:spLocks noGrp="1"/>
          </p:cNvSpPr>
          <p:nvPr>
            <p:ph type="body" sz="quarter" idx="3"/>
          </p:nvPr>
        </p:nvSpPr>
        <p:spPr>
          <a:xfrm>
            <a:off x="693420" y="4379596"/>
            <a:ext cx="5547360" cy="4149090"/>
          </a:xfrm>
          <a:prstGeom prst="rect">
            <a:avLst/>
          </a:prstGeom>
        </p:spPr>
        <p:txBody>
          <a:bodyPr vert="horz" lIns="92210" tIns="46104" rIns="92210" bIns="46104"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2" y="8757590"/>
            <a:ext cx="3004820" cy="461010"/>
          </a:xfrm>
          <a:prstGeom prst="rect">
            <a:avLst/>
          </a:prstGeom>
        </p:spPr>
        <p:txBody>
          <a:bodyPr vert="horz" lIns="92210" tIns="46104" rIns="92210" bIns="46104" rtlCol="0" anchor="b"/>
          <a:lstStyle>
            <a:lvl1pPr algn="l">
              <a:defRPr sz="1200"/>
            </a:lvl1pPr>
          </a:lstStyle>
          <a:p>
            <a:endParaRPr lang="en-US"/>
          </a:p>
        </p:txBody>
      </p:sp>
      <p:sp>
        <p:nvSpPr>
          <p:cNvPr id="7" name="Slide Number Placeholder 6"/>
          <p:cNvSpPr>
            <a:spLocks noGrp="1"/>
          </p:cNvSpPr>
          <p:nvPr>
            <p:ph type="sldNum" sz="quarter" idx="5"/>
          </p:nvPr>
        </p:nvSpPr>
        <p:spPr>
          <a:xfrm>
            <a:off x="3927777" y="8757590"/>
            <a:ext cx="3004820" cy="461010"/>
          </a:xfrm>
          <a:prstGeom prst="rect">
            <a:avLst/>
          </a:prstGeom>
        </p:spPr>
        <p:txBody>
          <a:bodyPr vert="horz" lIns="92210" tIns="46104" rIns="92210" bIns="46104" rtlCol="0" anchor="b"/>
          <a:lstStyle>
            <a:lvl1pPr algn="r">
              <a:defRPr sz="1200"/>
            </a:lvl1pPr>
          </a:lstStyle>
          <a:p>
            <a:fld id="{CEFAC901-FCF5-4D18-9E3B-866A23014B8E}" type="slidenum">
              <a:rPr lang="en-US" smtClean="0"/>
              <a:t>‹#›</a:t>
            </a:fld>
            <a:endParaRPr lang="en-US"/>
          </a:p>
        </p:txBody>
      </p:sp>
    </p:spTree>
    <p:extLst>
      <p:ext uri="{BB962C8B-B14F-4D97-AF65-F5344CB8AC3E}">
        <p14:creationId xmlns:p14="http://schemas.microsoft.com/office/powerpoint/2010/main" val="3140589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6"/>
            <a:ext cx="5547360" cy="4533266"/>
          </a:xfrm>
        </p:spPr>
        <p:txBody>
          <a:bodyPr/>
          <a:lstStyle/>
          <a:p>
            <a:r>
              <a:rPr lang="en-US" dirty="0">
                <a:cs typeface="Arial" charset="0"/>
              </a:rPr>
              <a:t>Good afternoon and thank you for being here.</a:t>
            </a:r>
          </a:p>
          <a:p>
            <a:endParaRPr lang="en-US" dirty="0">
              <a:cs typeface="Arial" charset="0"/>
            </a:endParaRPr>
          </a:p>
          <a:p>
            <a:pPr marL="0" marR="0" lvl="0" indent="0" algn="l" defTabSz="908593" rtl="0" eaLnBrk="1" fontAlgn="auto" latinLnBrk="0" hangingPunct="1">
              <a:lnSpc>
                <a:spcPct val="100000"/>
              </a:lnSpc>
              <a:spcBef>
                <a:spcPts val="0"/>
              </a:spcBef>
              <a:spcAft>
                <a:spcPts val="0"/>
              </a:spcAft>
              <a:buClrTx/>
              <a:buSzTx/>
              <a:buFontTx/>
              <a:buNone/>
              <a:tabLst/>
              <a:defRPr/>
            </a:pPr>
            <a:r>
              <a:rPr lang="en-US" dirty="0">
                <a:cs typeface="Arial" charset="0"/>
              </a:rPr>
              <a:t>Our thanks to the Mining Association for again hosting the presentation of the Excellence in Reclamation Awards – the 24th year that the Mining and Minerals Division of the Energy, Minerals and Natural Resources Department has presented the awards at the Mining Association’s annual convention. </a:t>
            </a:r>
          </a:p>
          <a:p>
            <a:pPr marL="0" marR="0" lvl="0" indent="0" algn="l" defTabSz="908593" rtl="0" eaLnBrk="1" fontAlgn="auto" latinLnBrk="0" hangingPunct="1">
              <a:lnSpc>
                <a:spcPct val="100000"/>
              </a:lnSpc>
              <a:spcBef>
                <a:spcPts val="0"/>
              </a:spcBef>
              <a:spcAft>
                <a:spcPts val="0"/>
              </a:spcAft>
              <a:buClrTx/>
              <a:buSzTx/>
              <a:buFontTx/>
              <a:buNone/>
              <a:tabLst/>
              <a:defRPr/>
            </a:pPr>
            <a:endParaRPr lang="en-US" dirty="0">
              <a:cs typeface="Arial" charset="0"/>
            </a:endParaRPr>
          </a:p>
          <a:p>
            <a:pPr marL="0" marR="0" lvl="0" indent="0" algn="l" defTabSz="908593"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awards program was initiated in 1996 to recognize excellence in coal, hard rock and aggregate mine reclamation, abandoned mine land reclamation, and other related efforts or initiatives deserving special recognition.</a:t>
            </a:r>
            <a:endParaRPr lang="en-US" dirty="0">
              <a:cs typeface="Arial" charset="0"/>
            </a:endParaRPr>
          </a:p>
        </p:txBody>
      </p:sp>
      <p:sp>
        <p:nvSpPr>
          <p:cNvPr id="4" name="Slide Number Placeholder 3"/>
          <p:cNvSpPr>
            <a:spLocks noGrp="1"/>
          </p:cNvSpPr>
          <p:nvPr>
            <p:ph type="sldNum" sz="quarter" idx="10"/>
          </p:nvPr>
        </p:nvSpPr>
        <p:spPr/>
        <p:txBody>
          <a:bodyPr/>
          <a:lstStyle/>
          <a:p>
            <a:fld id="{CEFAC901-FCF5-4D18-9E3B-866A23014B8E}" type="slidenum">
              <a:rPr lang="en-US" smtClean="0"/>
              <a:t>1</a:t>
            </a:fld>
            <a:endParaRPr lang="en-US"/>
          </a:p>
        </p:txBody>
      </p:sp>
    </p:spTree>
    <p:extLst>
      <p:ext uri="{BB962C8B-B14F-4D97-AF65-F5344CB8AC3E}">
        <p14:creationId xmlns:p14="http://schemas.microsoft.com/office/powerpoint/2010/main" val="403467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5088" y="725488"/>
            <a:ext cx="4610100" cy="3457575"/>
          </a:xfrm>
        </p:spPr>
      </p:sp>
      <p:sp>
        <p:nvSpPr>
          <p:cNvPr id="3" name="Notes Placeholder 2"/>
          <p:cNvSpPr>
            <a:spLocks noGrp="1"/>
          </p:cNvSpPr>
          <p:nvPr>
            <p:ph type="body" idx="1"/>
          </p:nvPr>
        </p:nvSpPr>
        <p:spPr>
          <a:xfrm>
            <a:off x="693420" y="4229101"/>
            <a:ext cx="5547360" cy="5105400"/>
          </a:xfrm>
        </p:spPr>
        <p:txBody>
          <a:bodyPr/>
          <a:lstStyle/>
          <a:p>
            <a:r>
              <a:rPr lang="en-US" dirty="0"/>
              <a:t>The first project receiving the 2019 Excellence in Reclamation Award is one that positively impacts the Navajo Nation and surrounding communities through an educational and community outreach platform – an innovative effort that fits the award qualification of deserving special recognition: </a:t>
            </a:r>
          </a:p>
          <a:p>
            <a:r>
              <a:rPr lang="en-US" dirty="0"/>
              <a:t>Navajo Mine – Powering the Navajo Nation through Education.</a:t>
            </a:r>
          </a:p>
          <a:p>
            <a:endParaRPr lang="en-US" dirty="0"/>
          </a:p>
          <a:p>
            <a:r>
              <a:rPr lang="en-US" dirty="0"/>
              <a:t>We are pleased to present this award to: </a:t>
            </a:r>
          </a:p>
          <a:p>
            <a:r>
              <a:rPr lang="en-US" dirty="0"/>
              <a:t>Navajo Transitional Energy Company, and</a:t>
            </a:r>
          </a:p>
          <a:p>
            <a:r>
              <a:rPr lang="en-US" dirty="0"/>
              <a:t>North American Coal Corporation – Bisti Fuels Company</a:t>
            </a:r>
          </a:p>
          <a:p>
            <a:endParaRPr lang="en-US" dirty="0"/>
          </a:p>
          <a:p>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2</a:t>
            </a:fld>
            <a:endParaRPr lang="en-US"/>
          </a:p>
        </p:txBody>
      </p:sp>
    </p:spTree>
    <p:extLst>
      <p:ext uri="{BB962C8B-B14F-4D97-AF65-F5344CB8AC3E}">
        <p14:creationId xmlns:p14="http://schemas.microsoft.com/office/powerpoint/2010/main" val="4204609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NTEC’s mission is to be a reliable, safe producer of coal, while diversifying the Navajo Nation's energy resources to create economic and environmental sustainability for the Navajo people; and to develop and operate an energy company that values the Nation, its people, and its resources, now and in the future.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To help achieve this mission, NTEC contracted North American Coal Corporation – Bisti Fuels Company to run the day-to-day operations at Navajo Mine.</a:t>
            </a:r>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3</a:t>
            </a:fld>
            <a:endParaRPr lang="en-US"/>
          </a:p>
        </p:txBody>
      </p:sp>
    </p:spTree>
    <p:extLst>
      <p:ext uri="{BB962C8B-B14F-4D97-AF65-F5344CB8AC3E}">
        <p14:creationId xmlns:p14="http://schemas.microsoft.com/office/powerpoint/2010/main" val="3347449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With the high unemployment rate on the Navajo Nation, good-paying jobs are important. NTEC and Bisti Fuels not only provide jobs now, but they are also fostering hope for future generations of Navajo people by investing time and resources in educational programs for students and teachers. </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Using education as a platform, NTEC and Bisti Fuels use reclamation practices as a catalyst to help students on the Navajo Nation explore careers related to mining. Reclamation </a:t>
            </a:r>
            <a:r>
              <a:rPr lang="en-US" sz="1200" b="1" i="0" u="none" strike="noStrike" kern="1200" baseline="0" dirty="0">
                <a:solidFill>
                  <a:schemeClr val="tx1"/>
                </a:solidFill>
                <a:latin typeface="+mn-lt"/>
                <a:ea typeface="+mn-ea"/>
                <a:cs typeface="+mn-cs"/>
              </a:rPr>
              <a:t>principles</a:t>
            </a:r>
            <a:r>
              <a:rPr lang="en-US" sz="1200" b="0" i="0" u="none" strike="noStrike" kern="1200" baseline="0" dirty="0">
                <a:solidFill>
                  <a:schemeClr val="tx1"/>
                </a:solidFill>
                <a:latin typeface="+mn-lt"/>
                <a:ea typeface="+mn-ea"/>
                <a:cs typeface="+mn-cs"/>
              </a:rPr>
              <a:t> fall in line with traditional Navajo values pertaining to the earth, while reclamation </a:t>
            </a:r>
            <a:r>
              <a:rPr lang="en-US" sz="1200" b="1" i="0" u="none" strike="noStrike" kern="1200" baseline="0" dirty="0">
                <a:solidFill>
                  <a:schemeClr val="tx1"/>
                </a:solidFill>
                <a:latin typeface="+mn-lt"/>
                <a:ea typeface="+mn-ea"/>
                <a:cs typeface="+mn-cs"/>
              </a:rPr>
              <a:t>education</a:t>
            </a:r>
            <a:r>
              <a:rPr lang="en-US" sz="1200" b="0" i="0" u="none" strike="noStrike" kern="1200" baseline="0" dirty="0">
                <a:solidFill>
                  <a:schemeClr val="tx1"/>
                </a:solidFill>
                <a:latin typeface="+mn-lt"/>
                <a:ea typeface="+mn-ea"/>
                <a:cs typeface="+mn-cs"/>
              </a:rPr>
              <a:t> is vital to learning about taking care of and restoring balance and harmony to the earth.  </a:t>
            </a:r>
          </a:p>
          <a:p>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4</a:t>
            </a:fld>
            <a:endParaRPr lang="en-US"/>
          </a:p>
        </p:txBody>
      </p:sp>
    </p:spTree>
    <p:extLst>
      <p:ext uri="{BB962C8B-B14F-4D97-AF65-F5344CB8AC3E}">
        <p14:creationId xmlns:p14="http://schemas.microsoft.com/office/powerpoint/2010/main" val="3780882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NTEC and Bisti Fuels proudly support several educational programs in the belief that students deserve an opportunity for valuable skills training.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Bond Wilson Technical Center, in Kirtland, New Mexico, is the local school district’s newest initiative to provide alternative pathways to introduce high school students to desirable trade skills and gain a head start toward post-secondary education. The program is open to sophomores, juniors, and seniors, and offers five preparatory pathways including culinary arts, welding, construction, industrial maintenance operations, and mechatronics (pre-engineering/computer science). All BWTC students take foundational courses including technical writing, technical math, and interpersonal communication.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BWTC’s objective is to produce a new generation of competitive and skilled students who will support the evolving economic needs of the Navajo Nation and the surrounding communities.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NTEC and Bisti Fuels, as partners with BWTC, have donated time and materials, including flatbed trailers, tool boxes, and an excavator simulator to the school. Various NTEC and Bisti Fuels employees participated in helping BWTC get off the ground by providing input to develop the school’s curriculum.  </a:t>
            </a:r>
          </a:p>
          <a:p>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5</a:t>
            </a:fld>
            <a:endParaRPr lang="en-US"/>
          </a:p>
        </p:txBody>
      </p:sp>
    </p:spTree>
    <p:extLst>
      <p:ext uri="{BB962C8B-B14F-4D97-AF65-F5344CB8AC3E}">
        <p14:creationId xmlns:p14="http://schemas.microsoft.com/office/powerpoint/2010/main" val="1492680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NTEC and Bisti Fuels enthusiastically support Science, Technology, Engineering, and Mathematics – STEM – activities on the Navajo Nation and in the surrounding communities. Like other school districts in the country, many Navajo area schools face budget constraints that limit students’ exposure to STEM opportunities in general and, more specifically, mining career opportunities. NTEC and Bisti Fuels brought STEM-</a:t>
            </a:r>
            <a:r>
              <a:rPr lang="en-US" sz="1200" b="0" i="0" u="none" strike="noStrike" kern="1200" baseline="0" dirty="0" err="1">
                <a:solidFill>
                  <a:schemeClr val="tx1"/>
                </a:solidFill>
                <a:latin typeface="+mn-lt"/>
                <a:ea typeface="+mn-ea"/>
                <a:cs typeface="+mn-cs"/>
              </a:rPr>
              <a:t>sation</a:t>
            </a:r>
            <a:r>
              <a:rPr lang="en-US" sz="1200" b="0" i="0" u="none" strike="noStrike" kern="1200" baseline="0" dirty="0">
                <a:solidFill>
                  <a:schemeClr val="tx1"/>
                </a:solidFill>
                <a:latin typeface="+mn-lt"/>
                <a:ea typeface="+mn-ea"/>
                <a:cs typeface="+mn-cs"/>
              </a:rPr>
              <a:t>, a STEM career event, to Navajo middle and high schools as a way to bring mining and STEM career pathways to the students </a:t>
            </a:r>
            <a:r>
              <a:rPr lang="en-US" sz="1200" b="0" i="0" u="sng" strike="noStrike" kern="1200" baseline="0" dirty="0">
                <a:solidFill>
                  <a:schemeClr val="tx1"/>
                </a:solidFill>
                <a:latin typeface="+mn-lt"/>
                <a:ea typeface="+mn-ea"/>
                <a:cs typeface="+mn-cs"/>
              </a:rPr>
              <a:t>without</a:t>
            </a:r>
            <a:r>
              <a:rPr lang="en-US" sz="1200" b="0" i="0" u="none" strike="noStrike" kern="1200" baseline="0" dirty="0">
                <a:solidFill>
                  <a:schemeClr val="tx1"/>
                </a:solidFill>
                <a:latin typeface="+mn-lt"/>
                <a:ea typeface="+mn-ea"/>
                <a:cs typeface="+mn-cs"/>
              </a:rPr>
              <a:t> education administrations being burdened with the cost.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Company employees participated in 10 STEM-</a:t>
            </a:r>
            <a:r>
              <a:rPr lang="en-US" sz="1200" b="0" i="0" u="none" strike="noStrike" kern="1200" baseline="0" dirty="0" err="1">
                <a:solidFill>
                  <a:schemeClr val="tx1"/>
                </a:solidFill>
                <a:latin typeface="+mn-lt"/>
                <a:ea typeface="+mn-ea"/>
                <a:cs typeface="+mn-cs"/>
              </a:rPr>
              <a:t>sation</a:t>
            </a:r>
            <a:r>
              <a:rPr lang="en-US" sz="1200" b="0" i="0" u="none" strike="noStrike" kern="1200" baseline="0" dirty="0">
                <a:solidFill>
                  <a:schemeClr val="tx1"/>
                </a:solidFill>
                <a:latin typeface="+mn-lt"/>
                <a:ea typeface="+mn-ea"/>
                <a:cs typeface="+mn-cs"/>
              </a:rPr>
              <a:t> Days reaching more than 5,000 middle and high school students in the past 18 months. In February 2019, NTEC was selected as the Industry Partner of the Year for the New Mexico Excellence in STEM Awards, a.k.a. the STEMYS, presented by the Air Force Research Laboratory Tech Engagement Office in Albuquerque. Congratulations!</a:t>
            </a:r>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6</a:t>
            </a:fld>
            <a:endParaRPr lang="en-US"/>
          </a:p>
        </p:txBody>
      </p:sp>
    </p:spTree>
    <p:extLst>
      <p:ext uri="{BB962C8B-B14F-4D97-AF65-F5344CB8AC3E}">
        <p14:creationId xmlns:p14="http://schemas.microsoft.com/office/powerpoint/2010/main" val="3298466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In 2018, NTEC and Bisti Fuels created “Carbon Rocks! Teachers Workshop on Coal” – a free workshop for middle school and high school STEM teachers. The workshop provides educators science-based information to help educate students about the role and benefits of natural resources. During the 3-day workshop, teachers visit a coal-fired power plant, tour the Navajo Mine facility and mining and reclamation areas, and receive professional instruction. The goal is for the teachers to return to their classroom to provide students with real-world, problem-solving activities, and an appreciation for coal, for mining, and for mining-related activities.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NTEC and Bisti Fuels believe that once students enter the track of STEM and/or mining careers, the students need financial help as well as exposure to day-to-day operational experience. By implementing internship and scholarship programs, the companies hope to strengthen the future workforce for Navajo Mine. NTEC and Bisti Fuels provide well-paid summer internships to students majoring in engineering, computer sciences, and environmental sciences. NTEC also provides scholarships: at-large scholarships to Navajo college students enrolled in at least their sophomore year in college; scholarships to students through their local governing Navajo chapter; and scholarship funding to three area colleges to selected recipients with STEM-related majors. In 2018, 90 scholarships were awarded totaling approximately $100,000.  </a:t>
            </a:r>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7</a:t>
            </a:fld>
            <a:endParaRPr lang="en-US"/>
          </a:p>
        </p:txBody>
      </p:sp>
    </p:spTree>
    <p:extLst>
      <p:ext uri="{BB962C8B-B14F-4D97-AF65-F5344CB8AC3E}">
        <p14:creationId xmlns:p14="http://schemas.microsoft.com/office/powerpoint/2010/main" val="3593561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Because of many tribes’ special relationships with federal, state and local governments, developing and maintaining energy projects can be a daunting task. To help address the task, NTEC and Bisti Fuels helped create the Tribal Energy Management Seminar Series and degree program held at San Juan College’s School of Energy in Farmington. The targeted students are tribal leaders who make decisions about energy resources, government officials wanting to understand tribal issues, and industry representatives who work on tribal lands. </a:t>
            </a:r>
            <a:r>
              <a:rPr lang="en-US" sz="1200" b="1" i="0" u="none" strike="noStrike" kern="1200" baseline="0" dirty="0">
                <a:solidFill>
                  <a:schemeClr val="tx1"/>
                </a:solidFill>
                <a:latin typeface="+mn-lt"/>
                <a:ea typeface="+mn-ea"/>
                <a:cs typeface="+mn-cs"/>
              </a:rPr>
              <a:t> </a:t>
            </a:r>
          </a:p>
          <a:p>
            <a:endParaRPr lang="en-US" sz="1200" b="1"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Mine tours are a great way to educate the students and the general public, and Navajo Mine opened to tours in 2017 after NTEC assumed ownership of the operations. More than 800 people have toured the mine in nearly 60 tour groups in the past two years.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NTEC and Bisti Fuels employees have participated in science fairs, career fairs, and job fairs; donated school supplies to rural Navajo Nation schools and Christmas gifts to underprivileged Navajo elementary students; and, completed a coat drive to distribute coats to Navajo students and elders. NTEC and Bisti Fuels realize that, given the economic challenges of the Navajo Nation, community service is a gateway to further education about mining and reclamation. </a:t>
            </a:r>
          </a:p>
        </p:txBody>
      </p:sp>
      <p:sp>
        <p:nvSpPr>
          <p:cNvPr id="4" name="Slide Number Placeholder 3"/>
          <p:cNvSpPr>
            <a:spLocks noGrp="1"/>
          </p:cNvSpPr>
          <p:nvPr>
            <p:ph type="sldNum" sz="quarter" idx="10"/>
          </p:nvPr>
        </p:nvSpPr>
        <p:spPr/>
        <p:txBody>
          <a:bodyPr/>
          <a:lstStyle/>
          <a:p>
            <a:fld id="{CEFAC901-FCF5-4D18-9E3B-866A23014B8E}" type="slidenum">
              <a:rPr lang="en-US" smtClean="0"/>
              <a:t>8</a:t>
            </a:fld>
            <a:endParaRPr lang="en-US"/>
          </a:p>
        </p:txBody>
      </p:sp>
    </p:spTree>
    <p:extLst>
      <p:ext uri="{BB962C8B-B14F-4D97-AF65-F5344CB8AC3E}">
        <p14:creationId xmlns:p14="http://schemas.microsoft.com/office/powerpoint/2010/main" val="2946300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Our congratulations to Navajo Transitional Energy Company and North American Coal Corporation – Bisti Fuels Company for </a:t>
            </a:r>
            <a:r>
              <a:rPr lang="en-US" sz="1200" kern="1200" dirty="0">
                <a:solidFill>
                  <a:schemeClr val="tx1"/>
                </a:solidFill>
                <a:effectLst/>
                <a:latin typeface="+mn-lt"/>
                <a:ea typeface="+mn-ea"/>
                <a:cs typeface="+mn-cs"/>
              </a:rPr>
              <a:t>their dedication to cultivate interest in mining, reclamation, and STEM-related careers through an education, outreach, and community service platform to help students and residents from the Navajo Nation and surrounding communities.</a:t>
            </a:r>
          </a:p>
          <a:p>
            <a:r>
              <a:rPr lang="en-US" sz="1200" b="0" i="0" u="none" strike="noStrike" kern="1200" baseline="0" dirty="0">
                <a:solidFill>
                  <a:schemeClr val="tx1"/>
                </a:solidFill>
                <a:latin typeface="+mn-lt"/>
                <a:ea typeface="+mn-ea"/>
                <a:cs typeface="+mn-cs"/>
              </a:rPr>
              <a:t> </a:t>
            </a:r>
          </a:p>
          <a:p>
            <a:r>
              <a:rPr lang="en-US" sz="1200" b="0" i="0" u="none" strike="noStrike" kern="1200" baseline="0" dirty="0">
                <a:solidFill>
                  <a:schemeClr val="tx1"/>
                </a:solidFill>
                <a:latin typeface="+mn-lt"/>
                <a:ea typeface="+mn-ea"/>
                <a:cs typeface="+mn-cs"/>
              </a:rPr>
              <a:t>Accepting the awards today are:</a:t>
            </a:r>
          </a:p>
          <a:p>
            <a:r>
              <a:rPr lang="en-US" sz="1200" b="0" u="none" kern="1200" dirty="0">
                <a:solidFill>
                  <a:schemeClr val="tx1"/>
                </a:solidFill>
                <a:effectLst/>
                <a:latin typeface="+mn-lt"/>
                <a:ea typeface="+mn-ea"/>
                <a:cs typeface="+mn-cs"/>
              </a:rPr>
              <a:t>Tim Fagley, Chief Operating Officer, </a:t>
            </a:r>
            <a:r>
              <a:rPr lang="en-US" sz="1200" b="0" i="0" u="none" strike="noStrike" kern="1200" baseline="0" dirty="0">
                <a:solidFill>
                  <a:schemeClr val="tx1"/>
                </a:solidFill>
                <a:latin typeface="+mn-lt"/>
                <a:ea typeface="+mn-ea"/>
                <a:cs typeface="+mn-cs"/>
              </a:rPr>
              <a:t>representing Navajo Transitional Energy Company, and</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Andy Hawkins, Community Engagement Manager, and </a:t>
            </a:r>
          </a:p>
          <a:p>
            <a:r>
              <a:rPr lang="en-US" sz="1200" b="0" i="0" u="none" strike="noStrike" kern="1200" baseline="0" dirty="0">
                <a:solidFill>
                  <a:schemeClr val="tx1"/>
                </a:solidFill>
                <a:latin typeface="+mn-lt"/>
                <a:ea typeface="+mn-ea"/>
                <a:cs typeface="+mn-cs"/>
              </a:rPr>
              <a:t>Kay Nave-Mark, Community Engagement Specialist, </a:t>
            </a:r>
          </a:p>
          <a:p>
            <a:r>
              <a:rPr lang="en-US" sz="1200" b="0" i="0" u="none" strike="noStrike" kern="1200" baseline="0" dirty="0">
                <a:solidFill>
                  <a:schemeClr val="tx1"/>
                </a:solidFill>
                <a:latin typeface="+mn-lt"/>
                <a:ea typeface="+mn-ea"/>
                <a:cs typeface="+mn-cs"/>
              </a:rPr>
              <a:t>are representing Bisti Fuels Company.</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 would like to say a few words, please feel free – then we’ll gather for a picture.</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EFAC901-FCF5-4D18-9E3B-866A23014B8E}" type="slidenum">
              <a:rPr lang="en-US" smtClean="0"/>
              <a:t>9</a:t>
            </a:fld>
            <a:endParaRPr lang="en-US"/>
          </a:p>
        </p:txBody>
      </p:sp>
    </p:spTree>
    <p:extLst>
      <p:ext uri="{BB962C8B-B14F-4D97-AF65-F5344CB8AC3E}">
        <p14:creationId xmlns:p14="http://schemas.microsoft.com/office/powerpoint/2010/main" val="31203412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EMNRD Deputy Secretary Todd Leahy presents the 2019 Excellence in Reclamation Award to Tim Fagley, Navajo Transitional Energy Company Chief Operating Officer; Andy Hawkins, Bisti Fuels Company Community Engagement Manager; and Kay Nave-Mark, Bisti Fuels Company Community Engagement Specialist.</a:t>
            </a:r>
          </a:p>
        </p:txBody>
      </p:sp>
      <p:sp>
        <p:nvSpPr>
          <p:cNvPr id="4" name="Slide Number Placeholder 3"/>
          <p:cNvSpPr>
            <a:spLocks noGrp="1"/>
          </p:cNvSpPr>
          <p:nvPr>
            <p:ph type="sldNum" sz="quarter" idx="10"/>
          </p:nvPr>
        </p:nvSpPr>
        <p:spPr/>
        <p:txBody>
          <a:bodyPr/>
          <a:lstStyle/>
          <a:p>
            <a:fld id="{CEFAC901-FCF5-4D18-9E3B-866A23014B8E}" type="slidenum">
              <a:rPr lang="en-US" smtClean="0"/>
              <a:t>10</a:t>
            </a:fld>
            <a:endParaRPr lang="en-US"/>
          </a:p>
        </p:txBody>
      </p:sp>
    </p:spTree>
    <p:extLst>
      <p:ext uri="{BB962C8B-B14F-4D97-AF65-F5344CB8AC3E}">
        <p14:creationId xmlns:p14="http://schemas.microsoft.com/office/powerpoint/2010/main" val="2901440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Our second award today goes to a group of staff and volunteers from four organizations </a:t>
            </a:r>
            <a:r>
              <a:rPr lang="en-US" sz="1200" b="0" i="0" u="none" strike="noStrike" kern="1200" baseline="0" dirty="0">
                <a:solidFill>
                  <a:schemeClr val="tx1"/>
                </a:solidFill>
                <a:latin typeface="+mn-lt"/>
                <a:ea typeface="+mn-ea"/>
                <a:cs typeface="+mn-cs"/>
              </a:rPr>
              <a:t>who carried out, perhaps the first ever, “Agave Roundup” that salvaged agave plants for use in mine reclamation areas and non-mining areas for the benefit of improved bat habitat and environmental awareness. Another initiative fitting</a:t>
            </a:r>
            <a:r>
              <a:rPr lang="en-US" dirty="0"/>
              <a:t> the award qualification of deserving special recognition.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Agave Roundup in Grant County project was spearheaded by: </a:t>
            </a:r>
          </a:p>
          <a:p>
            <a:r>
              <a:rPr lang="en-US" dirty="0"/>
              <a:t>F</a:t>
            </a:r>
            <a:r>
              <a:rPr lang="en-US" cap="none" dirty="0"/>
              <a:t>reeport M</a:t>
            </a:r>
            <a:r>
              <a:rPr lang="en-US" sz="1200" cap="none" dirty="0"/>
              <a:t>c</a:t>
            </a:r>
            <a:r>
              <a:rPr lang="en-US" cap="none" dirty="0"/>
              <a:t>M</a:t>
            </a:r>
            <a:r>
              <a:rPr lang="en-US" sz="1200" cap="none" dirty="0"/>
              <a:t>o</a:t>
            </a:r>
            <a:r>
              <a:rPr lang="en-US" cap="none" dirty="0"/>
              <a:t>R</a:t>
            </a:r>
            <a:r>
              <a:rPr lang="en-US" sz="1200" cap="none" dirty="0"/>
              <a:t>an</a:t>
            </a:r>
            <a:r>
              <a:rPr lang="en-US" cap="none" dirty="0"/>
              <a:t> Chino Mines Company</a:t>
            </a:r>
          </a:p>
          <a:p>
            <a:endParaRPr lang="en-US" cap="none" dirty="0"/>
          </a:p>
          <a:p>
            <a:r>
              <a:rPr lang="en-US" cap="none" dirty="0"/>
              <a:t>and supported by the assistance and expertise of three non-profit organizations: </a:t>
            </a:r>
            <a:br>
              <a:rPr lang="en-US" cap="none" dirty="0"/>
            </a:br>
            <a:r>
              <a:rPr lang="en-US" cap="none" dirty="0"/>
              <a:t>Borderlands Restoration Network, </a:t>
            </a:r>
            <a:br>
              <a:rPr lang="en-US" cap="none" dirty="0"/>
            </a:br>
            <a:r>
              <a:rPr lang="en-US" cap="none" dirty="0"/>
              <a:t>Gila Watershed Partnership, and</a:t>
            </a:r>
            <a:br>
              <a:rPr lang="en-US" cap="none" dirty="0"/>
            </a:br>
            <a:r>
              <a:rPr lang="en-US" cap="none" dirty="0"/>
              <a:t>Bat Conservation International.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EFAC901-FCF5-4D18-9E3B-866A23014B8E}" type="slidenum">
              <a:rPr lang="en-US" smtClean="0"/>
              <a:t>11</a:t>
            </a:fld>
            <a:endParaRPr lang="en-US"/>
          </a:p>
        </p:txBody>
      </p:sp>
    </p:spTree>
    <p:extLst>
      <p:ext uri="{BB962C8B-B14F-4D97-AF65-F5344CB8AC3E}">
        <p14:creationId xmlns:p14="http://schemas.microsoft.com/office/powerpoint/2010/main" val="39585747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FMI Chino Mines Company owns and operates Continental Mine and Hanover Mountain as active mining projects regulated under the New Mexico Mining Act and Rules. The permitted area extends to include the North Overburden Stockpile which expands as Hanover Mountain is mined, and eventually will be entirely reclaimed. FMI and the non-profit groups assembled 20 staff and volunteers north of Hanover, in Grant County, to round up the agaves in an innovative effort that went above and beyond the conditions of the permit. </a:t>
            </a:r>
          </a:p>
          <a:p>
            <a:r>
              <a:rPr lang="en-US" sz="1200" b="0" i="0" u="none" strike="noStrike" kern="1200" baseline="0" dirty="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fld id="{CEFAC901-FCF5-4D18-9E3B-866A23014B8E}" type="slidenum">
              <a:rPr lang="en-US" smtClean="0"/>
              <a:t>12</a:t>
            </a:fld>
            <a:endParaRPr lang="en-US"/>
          </a:p>
        </p:txBody>
      </p:sp>
    </p:spTree>
    <p:extLst>
      <p:ext uri="{BB962C8B-B14F-4D97-AF65-F5344CB8AC3E}">
        <p14:creationId xmlns:p14="http://schemas.microsoft.com/office/powerpoint/2010/main" val="197913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This project to proactively salvage and transplant </a:t>
            </a:r>
            <a:r>
              <a:rPr lang="en-US" sz="1200" b="1" i="0" u="none" strike="noStrike" kern="1200" baseline="0" dirty="0">
                <a:solidFill>
                  <a:schemeClr val="tx1"/>
                </a:solidFill>
                <a:latin typeface="+mn-lt"/>
                <a:ea typeface="+mn-ea"/>
                <a:cs typeface="+mn-cs"/>
              </a:rPr>
              <a:t>more than 750 </a:t>
            </a:r>
            <a:r>
              <a:rPr lang="en-US" sz="1200" b="0" i="0" u="none" strike="noStrike" kern="1200" baseline="0" dirty="0">
                <a:solidFill>
                  <a:schemeClr val="tx1"/>
                </a:solidFill>
                <a:latin typeface="+mn-lt"/>
                <a:ea typeface="+mn-ea"/>
                <a:cs typeface="+mn-cs"/>
              </a:rPr>
              <a:t>agave plants helped jump start reclamation and bat habitat improvements in numerous locations. FMI coordinated a work day with its employees and partnered with these non-profit groups with the requisite greenhouses, expertise and labor. The crew dug up agave plants using hand tools and a mini excavator, and manually loaded hundreds of plants on trailers and trucks. </a:t>
            </a:r>
          </a:p>
        </p:txBody>
      </p:sp>
      <p:sp>
        <p:nvSpPr>
          <p:cNvPr id="4" name="Slide Number Placeholder 3"/>
          <p:cNvSpPr>
            <a:spLocks noGrp="1"/>
          </p:cNvSpPr>
          <p:nvPr>
            <p:ph type="sldNum" sz="quarter" idx="10"/>
          </p:nvPr>
        </p:nvSpPr>
        <p:spPr/>
        <p:txBody>
          <a:bodyPr/>
          <a:lstStyle/>
          <a:p>
            <a:fld id="{CEFAC901-FCF5-4D18-9E3B-866A23014B8E}" type="slidenum">
              <a:rPr lang="en-US" smtClean="0"/>
              <a:t>13</a:t>
            </a:fld>
            <a:endParaRPr lang="en-US"/>
          </a:p>
        </p:txBody>
      </p:sp>
    </p:spTree>
    <p:extLst>
      <p:ext uri="{BB962C8B-B14F-4D97-AF65-F5344CB8AC3E}">
        <p14:creationId xmlns:p14="http://schemas.microsoft.com/office/powerpoint/2010/main" val="102044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Some of the salvaged plants were transplanted to Chino and Tyrone mine sites in Grant County, and others were moved to nurseries for eventual planting at other mining and non-mining sites in New Mexico and Arizona.</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FMI is dedicated to responsible mining and reclamation, and the non-profit groups focus on raising environmental awareness in the southwest about plants and bat habitat. The “Agave Roundup” project certainly was in line with their goals. </a:t>
            </a:r>
          </a:p>
        </p:txBody>
      </p:sp>
      <p:sp>
        <p:nvSpPr>
          <p:cNvPr id="4" name="Slide Number Placeholder 3"/>
          <p:cNvSpPr>
            <a:spLocks noGrp="1"/>
          </p:cNvSpPr>
          <p:nvPr>
            <p:ph type="sldNum" sz="quarter" idx="10"/>
          </p:nvPr>
        </p:nvSpPr>
        <p:spPr/>
        <p:txBody>
          <a:bodyPr/>
          <a:lstStyle/>
          <a:p>
            <a:fld id="{CEFAC901-FCF5-4D18-9E3B-866A23014B8E}" type="slidenum">
              <a:rPr lang="en-US" smtClean="0"/>
              <a:t>14</a:t>
            </a:fld>
            <a:endParaRPr lang="en-US"/>
          </a:p>
        </p:txBody>
      </p:sp>
    </p:spTree>
    <p:extLst>
      <p:ext uri="{BB962C8B-B14F-4D97-AF65-F5344CB8AC3E}">
        <p14:creationId xmlns:p14="http://schemas.microsoft.com/office/powerpoint/2010/main" val="38828964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Our congratulations to Freeport McMoRan, Borderlands Restoration Network, Gila Watershed Partnership, and Bat Conservation International for </a:t>
            </a:r>
            <a:r>
              <a:rPr lang="en-US" sz="1200" dirty="0">
                <a:latin typeface="Arial Narrow" panose="020B0606020202030204" pitchFamily="34" charset="0"/>
              </a:rPr>
              <a:t>their successful “Agave Roundup in Grant County” project that salvaged more than 750 agave plants for use in mine reclamation areas and non-mining areas for the benefit of improved bat habitat and environmental awareness</a:t>
            </a:r>
            <a:r>
              <a:rPr lang="en-US" sz="1200" b="0" i="0" u="none" strike="noStrike" kern="1200" baseline="0" dirty="0">
                <a:solidFill>
                  <a:schemeClr val="tx1"/>
                </a:solidFill>
                <a:latin typeface="+mn-lt"/>
                <a:ea typeface="+mn-ea"/>
                <a:cs typeface="+mn-cs"/>
              </a:rPr>
              <a: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Accepting the award for Freeport McMoRan is:</a:t>
            </a:r>
          </a:p>
          <a:p>
            <a:r>
              <a:rPr lang="en-US" sz="1200" b="0" i="0" u="none" strike="noStrike" kern="1200" baseline="0" dirty="0">
                <a:solidFill>
                  <a:schemeClr val="tx1"/>
                </a:solidFill>
                <a:latin typeface="+mn-lt"/>
                <a:ea typeface="+mn-ea"/>
                <a:cs typeface="+mn-cs"/>
              </a:rPr>
              <a:t>Tom Shelley, Reclamation Manager, New Mexico Operations.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non-profits were unable to have representatives here today. Plaques will be mailed to:</a:t>
            </a:r>
          </a:p>
          <a:p>
            <a:r>
              <a:rPr lang="en-US" sz="1200" b="0" i="0" u="none" strike="noStrike" kern="1200" baseline="0" dirty="0">
                <a:solidFill>
                  <a:schemeClr val="tx1"/>
                </a:solidFill>
                <a:latin typeface="+mn-lt"/>
                <a:ea typeface="+mn-ea"/>
                <a:cs typeface="+mn-cs"/>
              </a:rPr>
              <a:t>Borderlands Restoration Network</a:t>
            </a:r>
          </a:p>
          <a:p>
            <a:r>
              <a:rPr lang="en-US" sz="1200" b="0" i="0" u="none" strike="noStrike" kern="1200" baseline="0" dirty="0">
                <a:solidFill>
                  <a:schemeClr val="tx1"/>
                </a:solidFill>
                <a:latin typeface="+mn-lt"/>
                <a:ea typeface="+mn-ea"/>
                <a:cs typeface="+mn-cs"/>
              </a:rPr>
              <a:t>Gila Watershed Partnership, and</a:t>
            </a:r>
          </a:p>
          <a:p>
            <a:r>
              <a:rPr lang="en-US" sz="1200" b="0" i="0" u="none" strike="noStrike" kern="1200" baseline="0" dirty="0">
                <a:solidFill>
                  <a:schemeClr val="tx1"/>
                </a:solidFill>
                <a:latin typeface="+mn-lt"/>
                <a:ea typeface="+mn-ea"/>
                <a:cs typeface="+mn-cs"/>
              </a:rPr>
              <a:t>Bat Conservation International.</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 would like to say a few words, Tom, please feel free – then we’ll take a picture.</a:t>
            </a:r>
          </a:p>
        </p:txBody>
      </p:sp>
      <p:sp>
        <p:nvSpPr>
          <p:cNvPr id="4" name="Slide Number Placeholder 3"/>
          <p:cNvSpPr>
            <a:spLocks noGrp="1"/>
          </p:cNvSpPr>
          <p:nvPr>
            <p:ph type="sldNum" sz="quarter" idx="10"/>
          </p:nvPr>
        </p:nvSpPr>
        <p:spPr/>
        <p:txBody>
          <a:bodyPr/>
          <a:lstStyle/>
          <a:p>
            <a:fld id="{CEFAC901-FCF5-4D18-9E3B-866A23014B8E}" type="slidenum">
              <a:rPr lang="en-US" smtClean="0"/>
              <a:t>15</a:t>
            </a:fld>
            <a:endParaRPr lang="en-US"/>
          </a:p>
        </p:txBody>
      </p:sp>
    </p:spTree>
    <p:extLst>
      <p:ext uri="{BB962C8B-B14F-4D97-AF65-F5344CB8AC3E}">
        <p14:creationId xmlns:p14="http://schemas.microsoft.com/office/powerpoint/2010/main" val="29072901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EMNRD Deputy Secretary Todd Leahy presents the 2019 Excellence in Reclamation Award to Sherry Burt-Kested, FMI Chino Mines Company Environmental Services Manager; and Tom Shelley, Freeport McMoRan Reclamation Manager, New Mexico Operations.</a:t>
            </a:r>
          </a:p>
        </p:txBody>
      </p:sp>
      <p:sp>
        <p:nvSpPr>
          <p:cNvPr id="4" name="Slide Number Placeholder 3"/>
          <p:cNvSpPr>
            <a:spLocks noGrp="1"/>
          </p:cNvSpPr>
          <p:nvPr>
            <p:ph type="sldNum" sz="quarter" idx="10"/>
          </p:nvPr>
        </p:nvSpPr>
        <p:spPr/>
        <p:txBody>
          <a:bodyPr/>
          <a:lstStyle/>
          <a:p>
            <a:fld id="{CEFAC901-FCF5-4D18-9E3B-866A23014B8E}" type="slidenum">
              <a:rPr lang="en-US" smtClean="0"/>
              <a:t>16</a:t>
            </a:fld>
            <a:endParaRPr lang="en-US"/>
          </a:p>
        </p:txBody>
      </p:sp>
    </p:spTree>
    <p:extLst>
      <p:ext uri="{BB962C8B-B14F-4D97-AF65-F5344CB8AC3E}">
        <p14:creationId xmlns:p14="http://schemas.microsoft.com/office/powerpoint/2010/main" val="3121698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Again, our congratulations to all the recipients, and our thanks for their conscientious work and their successful efforts on behalf of reclamation, preservation, education, and environmental awareness. We anticipate receiving another round of worthy entries for the 2020 awards.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an important update on the Mining and Minerals Division, Fernando Martinez, MMD director for many years, has retired after 26 years in state government and has taken on the role of Executive Director of the New Mexico Renewable Energy Transmission Authority. We congratulate Fernando on this new opportunity, and commend and thank him for the expertise and leadership he provided to the division.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MMD’s Interim Director is Mike Tompson, manager of the Abandoned Mine Land Program. </a:t>
            </a:r>
            <a:r>
              <a:rPr lang="en-US" sz="1200" kern="1200" dirty="0">
                <a:solidFill>
                  <a:schemeClr val="tx1"/>
                </a:solidFill>
                <a:effectLst/>
                <a:latin typeface="+mn-lt"/>
                <a:ea typeface="+mn-ea"/>
                <a:cs typeface="+mn-cs"/>
              </a:rPr>
              <a:t>EMNRD will conduct a search for the next MMD Director, which will be advertised as a governor’s exempt position, and all interested, qualified candidates are encouraged to apply. In the near future, w</a:t>
            </a:r>
            <a:r>
              <a:rPr lang="en-US" dirty="0">
                <a:effectLst/>
              </a:rPr>
              <a:t>e look forward to </a:t>
            </a:r>
            <a:r>
              <a:rPr lang="en-US" sz="1200" b="0" i="0" u="none" strike="noStrike" kern="1200" baseline="0" dirty="0">
                <a:solidFill>
                  <a:schemeClr val="tx1"/>
                </a:solidFill>
                <a:latin typeface="+mn-lt"/>
                <a:ea typeface="+mn-ea"/>
                <a:cs typeface="+mn-cs"/>
              </a:rPr>
              <a:t>announcing the new director who will continue to lead the division, as Fernando has done, in fulfilling its mission </a:t>
            </a:r>
            <a:r>
              <a:rPr lang="en-US" dirty="0">
                <a:effectLst/>
              </a:rPr>
              <a:t>to ensure the responsible utilization, conservation, reclamation and safeguarding of land and resources affected by mining.</a:t>
            </a: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Thank you.</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EFAC901-FCF5-4D18-9E3B-866A23014B8E}" type="slidenum">
              <a:rPr lang="en-US" smtClean="0"/>
              <a:t>17</a:t>
            </a:fld>
            <a:endParaRPr lang="en-US"/>
          </a:p>
        </p:txBody>
      </p:sp>
    </p:spTree>
    <p:extLst>
      <p:ext uri="{BB962C8B-B14F-4D97-AF65-F5344CB8AC3E}">
        <p14:creationId xmlns:p14="http://schemas.microsoft.com/office/powerpoint/2010/main" val="40854803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6990E00F-BE40-4E5B-94D7-39AAE431C3E5}"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7BB7A9-8607-4B0C-A1FE-ED831CDA91EF}" type="slidenum">
              <a:rPr lang="en-US" smtClean="0"/>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6990E00F-BE40-4E5B-94D7-39AAE431C3E5}"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7BB7A9-8607-4B0C-A1FE-ED831CDA91EF}" type="slidenum">
              <a:rPr lang="en-US" smtClean="0"/>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90E00F-BE40-4E5B-94D7-39AAE431C3E5}"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6990E00F-BE40-4E5B-94D7-39AAE431C3E5}" type="datetimeFigureOut">
              <a:rPr lang="en-US" smtClean="0"/>
              <a:t>9/9/2019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6990E00F-BE40-4E5B-94D7-39AAE431C3E5}" type="datetimeFigureOut">
              <a:rPr lang="en-US" smtClean="0"/>
              <a:t>9/9/2019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990E00F-BE40-4E5B-94D7-39AAE431C3E5}" type="datetimeFigureOut">
              <a:rPr lang="en-US" smtClean="0"/>
              <a:t>9/9/2019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90E00F-BE40-4E5B-94D7-39AAE431C3E5}" type="datetimeFigureOut">
              <a:rPr lang="en-US" smtClean="0"/>
              <a:t>9/9/2019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90E00F-BE40-4E5B-94D7-39AAE431C3E5}" type="datetimeFigureOut">
              <a:rPr lang="en-US" smtClean="0"/>
              <a:t>9/9/2019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90E00F-BE40-4E5B-94D7-39AAE431C3E5}" type="datetimeFigureOut">
              <a:rPr lang="en-US" smtClean="0"/>
              <a:t>9/9/2019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90E00F-BE40-4E5B-94D7-39AAE431C3E5}"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90E00F-BE40-4E5B-94D7-39AAE431C3E5}"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020" y="1769541"/>
            <a:ext cx="7080026"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028020" y="3598339"/>
            <a:ext cx="7080026"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5B3E33D8-5CB9-4B4B-99E8-97A5F7C73C3D}" type="slidenum">
              <a:rPr lang="en-US" altLang="en-US" smtClean="0"/>
              <a:pPr>
                <a:defRPr/>
              </a:pPr>
              <a:t>‹#›</a:t>
            </a:fld>
            <a:endParaRPr lang="en-US" altLang="en-US"/>
          </a:p>
        </p:txBody>
      </p:sp>
    </p:spTree>
    <p:extLst>
      <p:ext uri="{BB962C8B-B14F-4D97-AF65-F5344CB8AC3E}">
        <p14:creationId xmlns:p14="http://schemas.microsoft.com/office/powerpoint/2010/main" val="1143009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DEFD467D-66C0-48CD-B901-9C99BFAF3B52}" type="slidenum">
              <a:rPr lang="en-US" altLang="en-US" smtClean="0"/>
              <a:pPr>
                <a:defRPr/>
              </a:pPr>
              <a:t>‹#›</a:t>
            </a:fld>
            <a:endParaRPr lang="en-US" altLang="en-US"/>
          </a:p>
        </p:txBody>
      </p:sp>
    </p:spTree>
    <p:extLst>
      <p:ext uri="{BB962C8B-B14F-4D97-AF65-F5344CB8AC3E}">
        <p14:creationId xmlns:p14="http://schemas.microsoft.com/office/powerpoint/2010/main" val="3895239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1551" y="1761068"/>
            <a:ext cx="7192913"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971551" y="3589879"/>
            <a:ext cx="7192913"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668F38FE-1769-4E98-A47C-8C13549E9501}" type="slidenum">
              <a:rPr lang="en-US" altLang="en-US" smtClean="0"/>
              <a:pPr>
                <a:defRPr/>
              </a:pPr>
              <a:t>‹#›</a:t>
            </a:fld>
            <a:endParaRPr lang="en-US" altLang="en-US"/>
          </a:p>
        </p:txBody>
      </p:sp>
    </p:spTree>
    <p:extLst>
      <p:ext uri="{BB962C8B-B14F-4D97-AF65-F5344CB8AC3E}">
        <p14:creationId xmlns:p14="http://schemas.microsoft.com/office/powerpoint/2010/main" val="14624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347" y="1732449"/>
            <a:ext cx="3795373"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2169" y="1732450"/>
            <a:ext cx="3798499"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EFB8C023-3C8F-416C-A3E3-228A9AD75EAD}" type="slidenum">
              <a:rPr lang="en-US" altLang="en-US" smtClean="0"/>
              <a:pPr>
                <a:defRPr/>
              </a:pPr>
              <a:t>‹#›</a:t>
            </a:fld>
            <a:endParaRPr lang="en-US" altLang="en-US"/>
          </a:p>
        </p:txBody>
      </p:sp>
    </p:spTree>
    <p:extLst>
      <p:ext uri="{BB962C8B-B14F-4D97-AF65-F5344CB8AC3E}">
        <p14:creationId xmlns:p14="http://schemas.microsoft.com/office/powerpoint/2010/main" val="741284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45" y="1770323"/>
            <a:ext cx="3787423" cy="4112953"/>
          </a:xfrm>
          <a:prstGeom prst="rect">
            <a:avLst/>
          </a:prstGeom>
        </p:spPr>
      </p:pic>
      <p:pic>
        <p:nvPicPr>
          <p:cNvPr id="14" name="Picture 13"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3245" y="1770323"/>
            <a:ext cx="3787423" cy="4112953"/>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54404" y="1835254"/>
            <a:ext cx="3657258"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54404" y="2380138"/>
            <a:ext cx="3657258"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21225" y="1835255"/>
            <a:ext cx="3671498"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21225" y="2380138"/>
            <a:ext cx="3671498"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pPr>
              <a:defRPr/>
            </a:pPr>
            <a:endParaRPr lang="en-US" altLang="en-US"/>
          </a:p>
        </p:txBody>
      </p:sp>
      <p:sp>
        <p:nvSpPr>
          <p:cNvPr id="9" name="Slide Number Placeholder 8"/>
          <p:cNvSpPr>
            <a:spLocks noGrp="1"/>
          </p:cNvSpPr>
          <p:nvPr>
            <p:ph type="sldNum" sz="quarter" idx="12"/>
          </p:nvPr>
        </p:nvSpPr>
        <p:spPr/>
        <p:txBody>
          <a:bodyPr/>
          <a:lstStyle/>
          <a:p>
            <a:pPr>
              <a:defRPr/>
            </a:pPr>
            <a:fld id="{94695615-2D0E-47FC-BF72-C6E75EBE6AB0}" type="slidenum">
              <a:rPr lang="en-US" altLang="en-US" smtClean="0"/>
              <a:pPr>
                <a:defRPr/>
              </a:pPr>
              <a:t>‹#›</a:t>
            </a:fld>
            <a:endParaRPr lang="en-US" altLang="en-US"/>
          </a:p>
        </p:txBody>
      </p:sp>
    </p:spTree>
    <p:extLst>
      <p:ext uri="{BB962C8B-B14F-4D97-AF65-F5344CB8AC3E}">
        <p14:creationId xmlns:p14="http://schemas.microsoft.com/office/powerpoint/2010/main" val="20321756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pPr>
              <a:defRPr/>
            </a:pPr>
            <a:fld id="{216328FF-5DE7-4BFD-A022-1B9A27C91966}" type="slidenum">
              <a:rPr lang="en-US" altLang="en-US" smtClean="0"/>
              <a:pPr>
                <a:defRPr/>
              </a:pPr>
              <a:t>‹#›</a:t>
            </a:fld>
            <a:endParaRPr lang="en-US" altLang="en-US"/>
          </a:p>
        </p:txBody>
      </p:sp>
    </p:spTree>
    <p:extLst>
      <p:ext uri="{BB962C8B-B14F-4D97-AF65-F5344CB8AC3E}">
        <p14:creationId xmlns:p14="http://schemas.microsoft.com/office/powerpoint/2010/main" val="36172542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a:p>
        </p:txBody>
      </p:sp>
      <p:sp>
        <p:nvSpPr>
          <p:cNvPr id="3" name="Footer Placeholder 2"/>
          <p:cNvSpPr>
            <a:spLocks noGrp="1"/>
          </p:cNvSpPr>
          <p:nvPr>
            <p:ph type="ftr" sz="quarter" idx="11"/>
          </p:nvPr>
        </p:nvSpPr>
        <p:spPr/>
        <p:txBody>
          <a:bodyPr/>
          <a:lstStyle/>
          <a:p>
            <a:pPr>
              <a:defRPr/>
            </a:pPr>
            <a:endParaRPr lang="en-US" altLang="en-US"/>
          </a:p>
        </p:txBody>
      </p:sp>
      <p:sp>
        <p:nvSpPr>
          <p:cNvPr id="4" name="Slide Number Placeholder 3"/>
          <p:cNvSpPr>
            <a:spLocks noGrp="1"/>
          </p:cNvSpPr>
          <p:nvPr>
            <p:ph type="sldNum" sz="quarter" idx="12"/>
          </p:nvPr>
        </p:nvSpPr>
        <p:spPr/>
        <p:txBody>
          <a:bodyPr/>
          <a:lstStyle/>
          <a:p>
            <a:pPr>
              <a:defRPr/>
            </a:pPr>
            <a:fld id="{ECE4D75C-63A7-4030-9162-A0DD1B5D5938}" type="slidenum">
              <a:rPr lang="en-US" altLang="en-US" smtClean="0"/>
              <a:pPr>
                <a:defRPr/>
              </a:pPr>
              <a:t>‹#›</a:t>
            </a:fld>
            <a:endParaRPr lang="en-US" altLang="en-US"/>
          </a:p>
        </p:txBody>
      </p:sp>
    </p:spTree>
    <p:extLst>
      <p:ext uri="{BB962C8B-B14F-4D97-AF65-F5344CB8AC3E}">
        <p14:creationId xmlns:p14="http://schemas.microsoft.com/office/powerpoint/2010/main" val="28685656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0"/>
            <a:ext cx="2780167"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641725" y="609600"/>
            <a:ext cx="4808943"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47" y="2431518"/>
            <a:ext cx="2780167"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91C1EC9A-FECA-4444-8A15-BF1F8BE315F8}" type="slidenum">
              <a:rPr lang="en-US" altLang="en-US" smtClean="0"/>
              <a:pPr>
                <a:defRPr/>
              </a:pPr>
              <a:t>‹#›</a:t>
            </a:fld>
            <a:endParaRPr lang="en-US" altLang="en-US"/>
          </a:p>
        </p:txBody>
      </p:sp>
    </p:spTree>
    <p:extLst>
      <p:ext uri="{BB962C8B-B14F-4D97-AF65-F5344CB8AC3E}">
        <p14:creationId xmlns:p14="http://schemas.microsoft.com/office/powerpoint/2010/main" val="15118477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2" name="Picture 11" descr="Slate-V2-S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4987" y="609923"/>
            <a:ext cx="3428146" cy="5205472"/>
          </a:xfrm>
          <a:prstGeom prst="rect">
            <a:avLst/>
          </a:prstGeom>
        </p:spPr>
      </p:pic>
      <p:sp>
        <p:nvSpPr>
          <p:cNvPr id="2" name="Title 1"/>
          <p:cNvSpPr>
            <a:spLocks noGrp="1"/>
          </p:cNvSpPr>
          <p:nvPr>
            <p:ph type="title"/>
          </p:nvPr>
        </p:nvSpPr>
        <p:spPr>
          <a:xfrm>
            <a:off x="685347" y="609923"/>
            <a:ext cx="3924676"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976728" y="743989"/>
            <a:ext cx="3165375"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347" y="2439261"/>
            <a:ext cx="3924676"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101DCE58-DE6D-46FD-9183-57C64329EF51}" type="slidenum">
              <a:rPr lang="en-US" altLang="en-US" smtClean="0"/>
              <a:pPr>
                <a:defRPr/>
              </a:pPr>
              <a:t>‹#›</a:t>
            </a:fld>
            <a:endParaRPr lang="en-US" altLang="en-US"/>
          </a:p>
        </p:txBody>
      </p:sp>
    </p:spTree>
    <p:extLst>
      <p:ext uri="{BB962C8B-B14F-4D97-AF65-F5344CB8AC3E}">
        <p14:creationId xmlns:p14="http://schemas.microsoft.com/office/powerpoint/2010/main" val="31859723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Slate-V2-S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5" y="540085"/>
            <a:ext cx="7656010" cy="3834374"/>
          </a:xfrm>
          <a:prstGeom prst="rect">
            <a:avLst/>
          </a:prstGeom>
        </p:spPr>
      </p:pic>
      <p:sp>
        <p:nvSpPr>
          <p:cNvPr id="2" name="Title 1"/>
          <p:cNvSpPr>
            <a:spLocks noGrp="1"/>
          </p:cNvSpPr>
          <p:nvPr>
            <p:ph type="title"/>
          </p:nvPr>
        </p:nvSpPr>
        <p:spPr>
          <a:xfrm>
            <a:off x="685354" y="4565255"/>
            <a:ext cx="7766495"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26217" y="695010"/>
            <a:ext cx="7285600"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6532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C921C80E-9978-43A9-A06D-EA059C9C6F83}" type="slidenum">
              <a:rPr lang="en-US" altLang="en-US" smtClean="0"/>
              <a:pPr>
                <a:defRPr/>
              </a:pPr>
              <a:t>‹#›</a:t>
            </a:fld>
            <a:endParaRPr lang="en-US" altLang="en-US"/>
          </a:p>
        </p:txBody>
      </p:sp>
    </p:spTree>
    <p:extLst>
      <p:ext uri="{BB962C8B-B14F-4D97-AF65-F5344CB8AC3E}">
        <p14:creationId xmlns:p14="http://schemas.microsoft.com/office/powerpoint/2010/main" val="15862200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8437"/>
            <a:ext cx="776532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295180"/>
            <a:ext cx="7765322"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C921C80E-9978-43A9-A06D-EA059C9C6F83}" type="slidenum">
              <a:rPr lang="en-US" altLang="en-US" smtClean="0"/>
              <a:pPr>
                <a:defRPr/>
              </a:pPr>
              <a:t>‹#›</a:t>
            </a:fld>
            <a:endParaRPr lang="en-US" altLang="en-US"/>
          </a:p>
        </p:txBody>
      </p:sp>
    </p:spTree>
    <p:extLst>
      <p:ext uri="{BB962C8B-B14F-4D97-AF65-F5344CB8AC3E}">
        <p14:creationId xmlns:p14="http://schemas.microsoft.com/office/powerpoint/2010/main" val="16288210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3"/>
            <a:ext cx="6564224"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346" y="4304353"/>
            <a:ext cx="7765322"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C921C80E-9978-43A9-A06D-EA059C9C6F83}" type="slidenum">
              <a:rPr lang="en-US" altLang="en-US" smtClean="0"/>
              <a:pPr>
                <a:defRPr/>
              </a:pPr>
              <a:t>‹#›</a:t>
            </a:fld>
            <a:endParaRPr lang="en-US" altLang="en-US"/>
          </a:p>
        </p:txBody>
      </p:sp>
      <p:sp>
        <p:nvSpPr>
          <p:cNvPr id="11" name="TextBox 10"/>
          <p:cNvSpPr txBox="1"/>
          <p:nvPr/>
        </p:nvSpPr>
        <p:spPr>
          <a:xfrm>
            <a:off x="627459" y="87391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7828359" y="2933245"/>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74437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46" y="2126943"/>
            <a:ext cx="7765322"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9" y="4650556"/>
            <a:ext cx="776414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C921C80E-9978-43A9-A06D-EA059C9C6F83}" type="slidenum">
              <a:rPr lang="en-US" altLang="en-US" smtClean="0"/>
              <a:pPr>
                <a:defRPr/>
              </a:pPr>
              <a:t>‹#›</a:t>
            </a:fld>
            <a:endParaRPr lang="en-US" altLang="en-US"/>
          </a:p>
        </p:txBody>
      </p:sp>
    </p:spTree>
    <p:extLst>
      <p:ext uri="{BB962C8B-B14F-4D97-AF65-F5344CB8AC3E}">
        <p14:creationId xmlns:p14="http://schemas.microsoft.com/office/powerpoint/2010/main" val="16752821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6" y="609600"/>
            <a:ext cx="776532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34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35033"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3107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74929"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74929"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pPr>
              <a:defRPr/>
            </a:pPr>
            <a:fld id="{C921C80E-9978-43A9-A06D-EA059C9C6F83}" type="slidenum">
              <a:rPr lang="en-US" altLang="en-US" smtClean="0"/>
              <a:pPr>
                <a:defRPr/>
              </a:pPr>
              <a:t>‹#›</a:t>
            </a:fld>
            <a:endParaRPr lang="en-US" altLang="en-US"/>
          </a:p>
        </p:txBody>
      </p:sp>
    </p:spTree>
    <p:extLst>
      <p:ext uri="{BB962C8B-B14F-4D97-AF65-F5344CB8AC3E}">
        <p14:creationId xmlns:p14="http://schemas.microsoft.com/office/powerpoint/2010/main" val="5232545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6" name="Picture 5"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239" y="1826045"/>
            <a:ext cx="2529046" cy="1833558"/>
          </a:xfrm>
          <a:prstGeom prst="rect">
            <a:avLst/>
          </a:prstGeom>
        </p:spPr>
      </p:pic>
      <p:pic>
        <p:nvPicPr>
          <p:cNvPr id="28" name="Picture 27"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3813" y="1826045"/>
            <a:ext cx="2529046" cy="1833558"/>
          </a:xfrm>
          <a:prstGeom prst="rect">
            <a:avLst/>
          </a:prstGeom>
        </p:spPr>
      </p:pic>
      <p:pic>
        <p:nvPicPr>
          <p:cNvPr id="29" name="Picture 28"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1715" y="1826045"/>
            <a:ext cx="2529046" cy="1833558"/>
          </a:xfrm>
          <a:prstGeom prst="rect">
            <a:avLst/>
          </a:prstGeom>
        </p:spPr>
      </p:pic>
      <p:sp>
        <p:nvSpPr>
          <p:cNvPr id="30" name="Title 1"/>
          <p:cNvSpPr>
            <a:spLocks noGrp="1"/>
          </p:cNvSpPr>
          <p:nvPr>
            <p:ph type="title"/>
          </p:nvPr>
        </p:nvSpPr>
        <p:spPr>
          <a:xfrm>
            <a:off x="685346" y="609600"/>
            <a:ext cx="7765322"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6"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763577" y="1938918"/>
            <a:ext cx="2319276"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46" y="4480369"/>
            <a:ext cx="2475738"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32091"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409307" y="1939094"/>
            <a:ext cx="2319276"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75" y="4480368"/>
            <a:ext cx="2476753"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75023"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6056774" y="1934432"/>
            <a:ext cx="2319276"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4929" y="4480366"/>
            <a:ext cx="2475738"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pPr>
              <a:defRPr/>
            </a:pPr>
            <a:fld id="{C921C80E-9978-43A9-A06D-EA059C9C6F83}" type="slidenum">
              <a:rPr lang="en-US" altLang="en-US" smtClean="0"/>
              <a:pPr>
                <a:defRPr/>
              </a:pPr>
              <a:t>‹#›</a:t>
            </a:fld>
            <a:endParaRPr lang="en-US" altLang="en-US"/>
          </a:p>
        </p:txBody>
      </p:sp>
    </p:spTree>
    <p:extLst>
      <p:ext uri="{BB962C8B-B14F-4D97-AF65-F5344CB8AC3E}">
        <p14:creationId xmlns:p14="http://schemas.microsoft.com/office/powerpoint/2010/main" val="22692912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0C267B95-A731-49FC-92EE-51B1BE0C1E95}" type="slidenum">
              <a:rPr lang="en-US" altLang="en-US" smtClean="0"/>
              <a:pPr>
                <a:defRPr/>
              </a:pPr>
              <a:t>‹#›</a:t>
            </a:fld>
            <a:endParaRPr lang="en-US" altLang="en-US"/>
          </a:p>
        </p:txBody>
      </p:sp>
    </p:spTree>
    <p:extLst>
      <p:ext uri="{BB962C8B-B14F-4D97-AF65-F5344CB8AC3E}">
        <p14:creationId xmlns:p14="http://schemas.microsoft.com/office/powerpoint/2010/main" val="24441260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02" y="609600"/>
            <a:ext cx="1713365"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7" y="609600"/>
            <a:ext cx="5937654"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655B19AA-349A-4ABB-96C9-0B565D7B5CDA}" type="slidenum">
              <a:rPr lang="en-US" altLang="en-US" smtClean="0"/>
              <a:pPr>
                <a:defRPr/>
              </a:pPr>
              <a:t>‹#›</a:t>
            </a:fld>
            <a:endParaRPr lang="en-US" altLang="en-US"/>
          </a:p>
        </p:txBody>
      </p:sp>
    </p:spTree>
    <p:extLst>
      <p:ext uri="{BB962C8B-B14F-4D97-AF65-F5344CB8AC3E}">
        <p14:creationId xmlns:p14="http://schemas.microsoft.com/office/powerpoint/2010/main" val="4007370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6990E00F-BE40-4E5B-94D7-39AAE431C3E5}" type="datetimeFigureOut">
              <a:rPr lang="en-US" smtClean="0"/>
              <a:t>9/9/2019</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F57BB7A9-8607-4B0C-A1FE-ED831CDA91EF}"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6" y="609600"/>
            <a:ext cx="776532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1732450"/>
            <a:ext cx="776532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pPr>
              <a:defRPr/>
            </a:pPr>
            <a:endParaRPr lang="en-US" altLang="en-US"/>
          </a:p>
        </p:txBody>
      </p:sp>
      <p:sp>
        <p:nvSpPr>
          <p:cNvPr id="5" name="Footer Placeholder 4"/>
          <p:cNvSpPr>
            <a:spLocks noGrp="1"/>
          </p:cNvSpPr>
          <p:nvPr>
            <p:ph type="ftr" sz="quarter" idx="3"/>
          </p:nvPr>
        </p:nvSpPr>
        <p:spPr>
          <a:xfrm>
            <a:off x="685347" y="5883276"/>
            <a:ext cx="5004649"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pPr>
              <a:defRPr/>
            </a:pPr>
            <a:endParaRPr lang="en-US" altLang="en-US"/>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pPr>
              <a:defRPr/>
            </a:pPr>
            <a:fld id="{C921C80E-9978-43A9-A06D-EA059C9C6F83}" type="slidenum">
              <a:rPr lang="en-US" altLang="en-US" smtClean="0"/>
              <a:pPr>
                <a:defRPr/>
              </a:pPr>
              <a:t>‹#›</a:t>
            </a:fld>
            <a:endParaRPr lang="en-US" altLang="en-US"/>
          </a:p>
        </p:txBody>
      </p:sp>
    </p:spTree>
    <p:extLst>
      <p:ext uri="{BB962C8B-B14F-4D97-AF65-F5344CB8AC3E}">
        <p14:creationId xmlns:p14="http://schemas.microsoft.com/office/powerpoint/2010/main" val="2187836561"/>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18.jpg"/><Relationship Id="rId4" Type="http://schemas.openxmlformats.org/officeDocument/2006/relationships/image" Target="../media/image17.jp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20.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8.xml"/><Relationship Id="rId5" Type="http://schemas.openxmlformats.org/officeDocument/2006/relationships/image" Target="../media/image22.jpe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24.jpeg"/><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25.emf"/></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8.xml"/><Relationship Id="rId5" Type="http://schemas.openxmlformats.org/officeDocument/2006/relationships/image" Target="../media/image10.jpeg"/><Relationship Id="rId4" Type="http://schemas.openxmlformats.org/officeDocument/2006/relationships/image" Target="../media/image26.emf"/></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image" Target="../media/image29.jpeg"/><Relationship Id="rId5" Type="http://schemas.openxmlformats.org/officeDocument/2006/relationships/image" Target="../media/image28.emf"/><Relationship Id="rId4" Type="http://schemas.openxmlformats.org/officeDocument/2006/relationships/image" Target="../media/image27.emf"/></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8.xml"/><Relationship Id="rId5" Type="http://schemas.openxmlformats.org/officeDocument/2006/relationships/image" Target="../media/image31.emf"/><Relationship Id="rId4" Type="http://schemas.openxmlformats.org/officeDocument/2006/relationships/image" Target="../media/image30.emf"/></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32.emf"/></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8.xml"/><Relationship Id="rId5" Type="http://schemas.openxmlformats.org/officeDocument/2006/relationships/image" Target="../media/image9.pn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3601" y="4191000"/>
            <a:ext cx="8474799" cy="2362200"/>
          </a:xfrm>
        </p:spPr>
        <p:txBody>
          <a:bodyPr>
            <a:normAutofit/>
          </a:bodyPr>
          <a:lstStyle/>
          <a:p>
            <a:pPr algn="r"/>
            <a:r>
              <a:rPr lang="en-US" sz="1100" dirty="0">
                <a:latin typeface="Arial" pitchFamily="34" charset="0"/>
                <a:cs typeface="Arial" pitchFamily="34" charset="0"/>
              </a:rPr>
              <a:t> </a:t>
            </a:r>
            <a:r>
              <a:rPr lang="en-US" sz="1800" b="1" dirty="0">
                <a:latin typeface="Arial" pitchFamily="34" charset="0"/>
                <a:cs typeface="Arial" pitchFamily="34" charset="0"/>
              </a:rPr>
              <a:t>Presented at the </a:t>
            </a:r>
          </a:p>
          <a:p>
            <a:pPr algn="r"/>
            <a:r>
              <a:rPr lang="en-US" sz="2200" b="1" i="1" dirty="0">
                <a:latin typeface="Arial" pitchFamily="34" charset="0"/>
                <a:cs typeface="Arial" pitchFamily="34" charset="0"/>
              </a:rPr>
              <a:t>New Mexico Mining Association Annual Convention</a:t>
            </a:r>
          </a:p>
          <a:p>
            <a:pPr algn="r"/>
            <a:r>
              <a:rPr lang="en-US" sz="1800" b="1" dirty="0">
                <a:latin typeface="Arial" pitchFamily="34" charset="0"/>
                <a:cs typeface="Arial" pitchFamily="34" charset="0"/>
              </a:rPr>
              <a:t>New Mexico Institute of Mining and Technology, Socorro</a:t>
            </a:r>
          </a:p>
          <a:p>
            <a:pPr algn="r"/>
            <a:r>
              <a:rPr lang="en-US" sz="1800" b="1" dirty="0">
                <a:latin typeface="Arial" pitchFamily="34" charset="0"/>
                <a:cs typeface="Arial" pitchFamily="34" charset="0"/>
              </a:rPr>
              <a:t>September 5, 2019</a:t>
            </a:r>
          </a:p>
          <a:p>
            <a:pPr algn="r"/>
            <a:r>
              <a:rPr lang="en-US" sz="1800" b="1" dirty="0">
                <a:latin typeface="Arial" pitchFamily="34" charset="0"/>
                <a:cs typeface="Arial" pitchFamily="34" charset="0"/>
              </a:rPr>
              <a:t>Todd Leahy, EMNRD Deputy Secretary</a:t>
            </a:r>
          </a:p>
        </p:txBody>
      </p:sp>
      <p:sp>
        <p:nvSpPr>
          <p:cNvPr id="2" name="Title 1"/>
          <p:cNvSpPr>
            <a:spLocks noGrp="1"/>
          </p:cNvSpPr>
          <p:nvPr>
            <p:ph type="ctrTitle"/>
          </p:nvPr>
        </p:nvSpPr>
        <p:spPr>
          <a:xfrm>
            <a:off x="220300" y="2046287"/>
            <a:ext cx="8703399" cy="1241425"/>
          </a:xfrm>
        </p:spPr>
        <p:txBody>
          <a:bodyPr/>
          <a:lstStyle/>
          <a:p>
            <a:r>
              <a:rPr lang="en-US" b="1" dirty="0">
                <a:latin typeface="Arial" pitchFamily="34" charset="0"/>
                <a:cs typeface="Arial" pitchFamily="34" charset="0"/>
              </a:rPr>
              <a:t>2019 </a:t>
            </a:r>
            <a:br>
              <a:rPr lang="en-US" b="1" dirty="0">
                <a:latin typeface="Arial" pitchFamily="34" charset="0"/>
                <a:cs typeface="Arial" pitchFamily="34" charset="0"/>
              </a:rPr>
            </a:br>
            <a:r>
              <a:rPr lang="en-US" b="1" dirty="0">
                <a:latin typeface="Arial" pitchFamily="34" charset="0"/>
                <a:cs typeface="Arial" pitchFamily="34" charset="0"/>
              </a:rPr>
              <a:t>Excellence in reclamation awards</a:t>
            </a:r>
          </a:p>
        </p:txBody>
      </p:sp>
      <p:pic>
        <p:nvPicPr>
          <p:cNvPr id="1029" name="Picture 5" descr="C:\Users\jtabor\Desktop\FullLogo-Colo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201" y="304800"/>
            <a:ext cx="3216999" cy="1229525"/>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pic>
        <p:nvPicPr>
          <p:cNvPr id="5" name="Picture 4" descr="A close up of a sign&#10;&#10;Description automatically generated">
            <a:extLst>
              <a:ext uri="{FF2B5EF4-FFF2-40B4-BE49-F238E27FC236}">
                <a16:creationId xmlns:a16="http://schemas.microsoft.com/office/drawing/2014/main" id="{A8ACE82E-CCA6-42D0-9D1F-6B0A447773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300" y="5038238"/>
            <a:ext cx="1837100" cy="1526206"/>
          </a:xfrm>
          <a:prstGeom prst="rect">
            <a:avLst/>
          </a:prstGeom>
        </p:spPr>
      </p:pic>
    </p:spTree>
    <p:extLst>
      <p:ext uri="{BB962C8B-B14F-4D97-AF65-F5344CB8AC3E}">
        <p14:creationId xmlns:p14="http://schemas.microsoft.com/office/powerpoint/2010/main" val="1553093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52400" y="1905000"/>
            <a:ext cx="8915400" cy="4038600"/>
          </a:xfrm>
        </p:spPr>
        <p:txBody>
          <a:bodyPr>
            <a:noAutofit/>
          </a:bodyPr>
          <a:lstStyle/>
          <a:p>
            <a:pPr marL="0" indent="0" algn="ctr">
              <a:spcBef>
                <a:spcPts val="0"/>
              </a:spcBef>
              <a:spcAft>
                <a:spcPts val="0"/>
              </a:spcAft>
              <a:buNone/>
            </a:pPr>
            <a:endParaRPr lang="en-US" sz="3600" dirty="0"/>
          </a:p>
          <a:p>
            <a:pPr marL="0" indent="0" algn="ctr">
              <a:buNone/>
            </a:pPr>
            <a:endParaRPr lang="en-US" sz="1000" dirty="0"/>
          </a:p>
        </p:txBody>
      </p:sp>
      <p:pic>
        <p:nvPicPr>
          <p:cNvPr id="6" name="Picture 2" descr="C:\Users\jtabor\Desktop\Pictur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5200" y="627141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36E07FE-2032-44AF-8188-3AF69E0423EB}"/>
              </a:ext>
            </a:extLst>
          </p:cNvPr>
          <p:cNvSpPr txBox="1"/>
          <p:nvPr/>
        </p:nvSpPr>
        <p:spPr>
          <a:xfrm>
            <a:off x="304800" y="938134"/>
            <a:ext cx="8534400" cy="4370427"/>
          </a:xfrm>
          <a:prstGeom prst="rect">
            <a:avLst/>
          </a:prstGeom>
          <a:noFill/>
        </p:spPr>
        <p:txBody>
          <a:bodyPr wrap="square" rtlCol="0">
            <a:spAutoFit/>
          </a:bodyPr>
          <a:lstStyle/>
          <a:p>
            <a:pPr algn="ctr"/>
            <a:endParaRPr lang="en-US" dirty="0"/>
          </a:p>
          <a:p>
            <a:pPr algn="ctr"/>
            <a:r>
              <a:rPr lang="en-US" sz="3200" b="1" dirty="0"/>
              <a:t>NAVAJO MINE – POWERING THE NAVAJO NATION THROUGH EDUCATION</a:t>
            </a:r>
          </a:p>
          <a:p>
            <a:pPr algn="ctr"/>
            <a:endParaRPr lang="en-US" sz="3200" dirty="0"/>
          </a:p>
          <a:p>
            <a:pPr algn="ctr"/>
            <a:endParaRPr lang="en-US" sz="3200" dirty="0"/>
          </a:p>
          <a:p>
            <a:pPr algn="ctr"/>
            <a:r>
              <a:rPr lang="en-US" sz="3200" dirty="0"/>
              <a:t>Navajo Transitional Energy Company </a:t>
            </a:r>
          </a:p>
          <a:p>
            <a:pPr algn="ctr"/>
            <a:endParaRPr lang="en-US" sz="3200" dirty="0"/>
          </a:p>
          <a:p>
            <a:pPr algn="ctr"/>
            <a:r>
              <a:rPr lang="en-US" sz="3200" dirty="0"/>
              <a:t>North American Coal Corporation – Bisti Fuels Company </a:t>
            </a:r>
          </a:p>
          <a:p>
            <a:pPr algn="ctr"/>
            <a:endParaRPr lang="en-US" dirty="0"/>
          </a:p>
          <a:p>
            <a:pPr algn="ctr"/>
            <a:endParaRPr lang="en-US" dirty="0"/>
          </a:p>
        </p:txBody>
      </p:sp>
    </p:spTree>
    <p:extLst>
      <p:ext uri="{BB962C8B-B14F-4D97-AF65-F5344CB8AC3E}">
        <p14:creationId xmlns:p14="http://schemas.microsoft.com/office/powerpoint/2010/main" val="872186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80000"/>
                <a:lumMod val="80000"/>
              </a:schemeClr>
              <a:schemeClr val="bg2">
                <a:tint val="98000"/>
              </a:schemeClr>
            </a:duotone>
            <a:extLst/>
          </a:blip>
          <a:stretch/>
        </a:blip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EB707CD0-CF00-411F-B2EE-D6C2A623E1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459043" y="643467"/>
            <a:ext cx="8232923" cy="5571065"/>
          </a:xfrm>
          <a:prstGeom prst="rect">
            <a:avLst/>
          </a:prstGeom>
        </p:spPr>
      </p:pic>
      <p:pic>
        <p:nvPicPr>
          <p:cNvPr id="4" name="Picture 3">
            <a:extLst>
              <a:ext uri="{FF2B5EF4-FFF2-40B4-BE49-F238E27FC236}">
                <a16:creationId xmlns:a16="http://schemas.microsoft.com/office/drawing/2014/main" id="{DB1FA630-BE08-4E04-89F4-3BD240C3347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7192" r="12077" b="1"/>
          <a:stretch/>
        </p:blipFill>
        <p:spPr>
          <a:xfrm>
            <a:off x="579693" y="804334"/>
            <a:ext cx="4950645" cy="5249331"/>
          </a:xfrm>
          <a:prstGeom prst="rect">
            <a:avLst/>
          </a:prstGeom>
        </p:spPr>
      </p:pic>
      <p:pic>
        <p:nvPicPr>
          <p:cNvPr id="7" name="Picture 6" descr="A truck driving down a dirt road&#10;&#10;Description automatically generated">
            <a:extLst>
              <a:ext uri="{FF2B5EF4-FFF2-40B4-BE49-F238E27FC236}">
                <a16:creationId xmlns:a16="http://schemas.microsoft.com/office/drawing/2014/main" id="{B1E9A5ED-6909-4D5D-915A-BCAFDC68A76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0962" r="47745" b="-2"/>
          <a:stretch/>
        </p:blipFill>
        <p:spPr>
          <a:xfrm>
            <a:off x="5650992" y="804334"/>
            <a:ext cx="2920323" cy="5249331"/>
          </a:xfrm>
          <a:prstGeom prst="rect">
            <a:avLst/>
          </a:prstGeom>
        </p:spPr>
      </p:pic>
      <p:pic>
        <p:nvPicPr>
          <p:cNvPr id="14" name="Picture 2" descr="C:\Users\jtabor\Desktop\Picture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91400" y="624840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5442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80000"/>
                <a:lumMod val="80000"/>
              </a:schemeClr>
              <a:schemeClr val="bg2">
                <a:tint val="98000"/>
              </a:schemeClr>
            </a:duotone>
            <a:extLst/>
          </a:blip>
          <a:stretch/>
        </a:blip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EB707CD0-CF00-411F-B2EE-D6C2A623E1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459043" y="643467"/>
            <a:ext cx="8232923" cy="5571065"/>
          </a:xfrm>
          <a:prstGeom prst="rect">
            <a:avLst/>
          </a:prstGeom>
        </p:spPr>
      </p:pic>
      <p:pic>
        <p:nvPicPr>
          <p:cNvPr id="6" name="Picture 5" descr="A person standing in front of a whiteboard&#10;&#10;Description automatically generated">
            <a:extLst>
              <a:ext uri="{FF2B5EF4-FFF2-40B4-BE49-F238E27FC236}">
                <a16:creationId xmlns:a16="http://schemas.microsoft.com/office/drawing/2014/main" id="{016E4738-A466-40C0-9C76-B2005D0925AF}"/>
              </a:ext>
            </a:extLst>
          </p:cNvPr>
          <p:cNvPicPr>
            <a:picLocks noChangeAspect="1"/>
          </p:cNvPicPr>
          <p:nvPr/>
        </p:nvPicPr>
        <p:blipFill rotWithShape="1">
          <a:blip r:embed="rId5">
            <a:extLst>
              <a:ext uri="{28A0092B-C50C-407E-A947-70E740481C1C}">
                <a14:useLocalDpi xmlns:a14="http://schemas.microsoft.com/office/drawing/2010/main" val="0"/>
              </a:ext>
            </a:extLst>
          </a:blip>
          <a:srcRect r="29268" b="1"/>
          <a:stretch/>
        </p:blipFill>
        <p:spPr>
          <a:xfrm>
            <a:off x="579693" y="804334"/>
            <a:ext cx="4950645" cy="5249331"/>
          </a:xfrm>
          <a:prstGeom prst="rect">
            <a:avLst/>
          </a:prstGeom>
        </p:spPr>
      </p:pic>
      <p:pic>
        <p:nvPicPr>
          <p:cNvPr id="3" name="Picture 2" descr="A picture containing outdoor, building, transport, sky&#10;&#10;Description automatically generated">
            <a:extLst>
              <a:ext uri="{FF2B5EF4-FFF2-40B4-BE49-F238E27FC236}">
                <a16:creationId xmlns:a16="http://schemas.microsoft.com/office/drawing/2014/main" id="{23E11281-CEF2-4E6C-A91F-334AD503D906}"/>
              </a:ext>
            </a:extLst>
          </p:cNvPr>
          <p:cNvPicPr>
            <a:picLocks noChangeAspect="1"/>
          </p:cNvPicPr>
          <p:nvPr/>
        </p:nvPicPr>
        <p:blipFill rotWithShape="1">
          <a:blip r:embed="rId6">
            <a:extLst>
              <a:ext uri="{28A0092B-C50C-407E-A947-70E740481C1C}">
                <a14:useLocalDpi xmlns:a14="http://schemas.microsoft.com/office/drawing/2010/main" val="0"/>
              </a:ext>
            </a:extLst>
          </a:blip>
          <a:srcRect t="15832" r="-2" b="10237"/>
          <a:stretch/>
        </p:blipFill>
        <p:spPr>
          <a:xfrm rot="5400000">
            <a:off x="4486488" y="1968838"/>
            <a:ext cx="5249331" cy="2920323"/>
          </a:xfrm>
          <a:prstGeom prst="rect">
            <a:avLst/>
          </a:prstGeom>
        </p:spPr>
      </p:pic>
      <p:pic>
        <p:nvPicPr>
          <p:cNvPr id="14" name="Picture 2" descr="C:\Users\jtabor\Desktop\Picture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91400" y="624840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3337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C:\Users\jtabor\Desktop\Pictur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624840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pic>
        <p:nvPicPr>
          <p:cNvPr id="4" name="Picture 3" descr="A group of people standing in front of a crowd&#10;&#10;Description automatically generated">
            <a:extLst>
              <a:ext uri="{FF2B5EF4-FFF2-40B4-BE49-F238E27FC236}">
                <a16:creationId xmlns:a16="http://schemas.microsoft.com/office/drawing/2014/main" id="{E9FA4F74-EAC8-47C6-BD2D-7D7DA158E0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8540" y="331789"/>
            <a:ext cx="7406920" cy="3108261"/>
          </a:xfrm>
          <a:prstGeom prst="rect">
            <a:avLst/>
          </a:prstGeom>
        </p:spPr>
      </p:pic>
      <p:pic>
        <p:nvPicPr>
          <p:cNvPr id="7" name="Picture 6" descr="A group of people posing for the camera&#10;&#10;Description automatically generated">
            <a:extLst>
              <a:ext uri="{FF2B5EF4-FFF2-40B4-BE49-F238E27FC236}">
                <a16:creationId xmlns:a16="http://schemas.microsoft.com/office/drawing/2014/main" id="{1ADF3265-89DD-40BD-9709-7A6C835ACE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0" y="3151190"/>
            <a:ext cx="4038600" cy="3375021"/>
          </a:xfrm>
          <a:prstGeom prst="rect">
            <a:avLst/>
          </a:prstGeom>
        </p:spPr>
      </p:pic>
    </p:spTree>
    <p:extLst>
      <p:ext uri="{BB962C8B-B14F-4D97-AF65-F5344CB8AC3E}">
        <p14:creationId xmlns:p14="http://schemas.microsoft.com/office/powerpoint/2010/main" val="1602748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a person&#10;&#10;Description automatically generated">
            <a:extLst>
              <a:ext uri="{FF2B5EF4-FFF2-40B4-BE49-F238E27FC236}">
                <a16:creationId xmlns:a16="http://schemas.microsoft.com/office/drawing/2014/main" id="{E2085618-EBBD-427B-8ED0-F57B7D67B2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829" y="2753911"/>
            <a:ext cx="4832223" cy="3683590"/>
          </a:xfrm>
          <a:prstGeom prst="rect">
            <a:avLst/>
          </a:prstGeom>
        </p:spPr>
      </p:pic>
      <p:pic>
        <p:nvPicPr>
          <p:cNvPr id="14" name="Picture 2" descr="C:\Users\jtabor\Desktop\Picture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91400" y="624840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pic>
        <p:nvPicPr>
          <p:cNvPr id="3" name="Picture 2" descr="&#10;&#10;Description automatically generated">
            <a:extLst>
              <a:ext uri="{FF2B5EF4-FFF2-40B4-BE49-F238E27FC236}">
                <a16:creationId xmlns:a16="http://schemas.microsoft.com/office/drawing/2014/main" id="{66DB33BE-D675-4B65-82F5-FA86477773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05200" y="279190"/>
            <a:ext cx="5257800" cy="3505580"/>
          </a:xfrm>
          <a:prstGeom prst="rect">
            <a:avLst/>
          </a:prstGeom>
        </p:spPr>
      </p:pic>
      <p:sp>
        <p:nvSpPr>
          <p:cNvPr id="11" name="Rectangle 10">
            <a:extLst>
              <a:ext uri="{FF2B5EF4-FFF2-40B4-BE49-F238E27FC236}">
                <a16:creationId xmlns:a16="http://schemas.microsoft.com/office/drawing/2014/main" id="{AB3B6EBC-FE4E-482A-A495-8EA1B8E383FA}"/>
              </a:ext>
            </a:extLst>
          </p:cNvPr>
          <p:cNvSpPr/>
          <p:nvPr/>
        </p:nvSpPr>
        <p:spPr>
          <a:xfrm>
            <a:off x="841791" y="1116441"/>
            <a:ext cx="2081447" cy="400110"/>
          </a:xfrm>
          <a:prstGeom prst="rect">
            <a:avLst/>
          </a:prstGeom>
        </p:spPr>
        <p:txBody>
          <a:bodyPr wrap="square">
            <a:spAutoFit/>
          </a:bodyPr>
          <a:lstStyle/>
          <a:p>
            <a:pPr algn="ctr"/>
            <a:r>
              <a:rPr lang="en-US" sz="2000" b="1" dirty="0">
                <a:latin typeface="Arial Narrow" panose="020B0606020202030204" pitchFamily="34" charset="0"/>
              </a:rPr>
              <a:t>STEM-</a:t>
            </a:r>
            <a:r>
              <a:rPr lang="en-US" sz="2000" b="1" dirty="0" err="1">
                <a:latin typeface="Arial Narrow" panose="020B0606020202030204" pitchFamily="34" charset="0"/>
              </a:rPr>
              <a:t>sation</a:t>
            </a:r>
            <a:endParaRPr lang="en-US" sz="2000" b="1" dirty="0">
              <a:latin typeface="Arial Narrow" panose="020B0606020202030204" pitchFamily="34" charset="0"/>
            </a:endParaRPr>
          </a:p>
        </p:txBody>
      </p:sp>
    </p:spTree>
    <p:extLst>
      <p:ext uri="{BB962C8B-B14F-4D97-AF65-F5344CB8AC3E}">
        <p14:creationId xmlns:p14="http://schemas.microsoft.com/office/powerpoint/2010/main" val="3980493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C:\Users\jtabor\Desktop\Pictur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624840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pic>
        <p:nvPicPr>
          <p:cNvPr id="4" name="Picture 3" descr="&#10;&#10;Description automatically generated">
            <a:extLst>
              <a:ext uri="{FF2B5EF4-FFF2-40B4-BE49-F238E27FC236}">
                <a16:creationId xmlns:a16="http://schemas.microsoft.com/office/drawing/2014/main" id="{627D5BA2-E0C5-4F89-A700-93D750B582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800" y="270122"/>
            <a:ext cx="7353300" cy="3105344"/>
          </a:xfrm>
          <a:prstGeom prst="rect">
            <a:avLst/>
          </a:prstGeom>
        </p:spPr>
      </p:pic>
      <p:sp>
        <p:nvSpPr>
          <p:cNvPr id="7" name="Rectangle 6">
            <a:extLst>
              <a:ext uri="{FF2B5EF4-FFF2-40B4-BE49-F238E27FC236}">
                <a16:creationId xmlns:a16="http://schemas.microsoft.com/office/drawing/2014/main" id="{18DCD1D8-7759-48C7-A216-000921CF1626}"/>
              </a:ext>
            </a:extLst>
          </p:cNvPr>
          <p:cNvSpPr/>
          <p:nvPr/>
        </p:nvSpPr>
        <p:spPr>
          <a:xfrm>
            <a:off x="5496061" y="3365293"/>
            <a:ext cx="2667000" cy="400110"/>
          </a:xfrm>
          <a:prstGeom prst="rect">
            <a:avLst/>
          </a:prstGeom>
        </p:spPr>
        <p:txBody>
          <a:bodyPr wrap="square">
            <a:spAutoFit/>
          </a:bodyPr>
          <a:lstStyle/>
          <a:p>
            <a:pPr algn="ctr"/>
            <a:r>
              <a:rPr lang="en-US" dirty="0">
                <a:latin typeface="Arial Narrow" panose="020B0606020202030204" pitchFamily="34" charset="0"/>
              </a:rPr>
              <a:t> </a:t>
            </a:r>
            <a:r>
              <a:rPr lang="en-US" sz="2000" dirty="0">
                <a:latin typeface="Arial Narrow" panose="020B0606020202030204" pitchFamily="34" charset="0"/>
              </a:rPr>
              <a:t>Scholarship Awardees</a:t>
            </a:r>
          </a:p>
        </p:txBody>
      </p:sp>
      <p:pic>
        <p:nvPicPr>
          <p:cNvPr id="6" name="Picture 5" descr="&#10;&#10;Description automatically generated">
            <a:extLst>
              <a:ext uri="{FF2B5EF4-FFF2-40B4-BE49-F238E27FC236}">
                <a16:creationId xmlns:a16="http://schemas.microsoft.com/office/drawing/2014/main" id="{16DEA4B0-D38E-4CE4-B5C9-B495D70B34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5800" y="3591772"/>
            <a:ext cx="3170420" cy="3021089"/>
          </a:xfrm>
          <a:prstGeom prst="rect">
            <a:avLst/>
          </a:prstGeom>
        </p:spPr>
      </p:pic>
      <p:sp>
        <p:nvSpPr>
          <p:cNvPr id="10" name="Rectangle 9">
            <a:extLst>
              <a:ext uri="{FF2B5EF4-FFF2-40B4-BE49-F238E27FC236}">
                <a16:creationId xmlns:a16="http://schemas.microsoft.com/office/drawing/2014/main" id="{1A80D6D1-C883-45B3-8E56-4886172991BD}"/>
              </a:ext>
            </a:extLst>
          </p:cNvPr>
          <p:cNvSpPr/>
          <p:nvPr/>
        </p:nvSpPr>
        <p:spPr>
          <a:xfrm>
            <a:off x="3775959" y="5715000"/>
            <a:ext cx="1172982" cy="400110"/>
          </a:xfrm>
          <a:prstGeom prst="rect">
            <a:avLst/>
          </a:prstGeom>
        </p:spPr>
        <p:txBody>
          <a:bodyPr wrap="square">
            <a:spAutoFit/>
          </a:bodyPr>
          <a:lstStyle/>
          <a:p>
            <a:pPr algn="ctr"/>
            <a:r>
              <a:rPr lang="en-US" dirty="0">
                <a:latin typeface="Arial Narrow" panose="020B0606020202030204" pitchFamily="34" charset="0"/>
              </a:rPr>
              <a:t> </a:t>
            </a:r>
            <a:r>
              <a:rPr lang="en-US" sz="2000" dirty="0">
                <a:latin typeface="Arial Narrow" panose="020B0606020202030204" pitchFamily="34" charset="0"/>
              </a:rPr>
              <a:t>Interns</a:t>
            </a:r>
          </a:p>
        </p:txBody>
      </p:sp>
      <p:sp>
        <p:nvSpPr>
          <p:cNvPr id="11" name="Rectangle 10">
            <a:extLst>
              <a:ext uri="{FF2B5EF4-FFF2-40B4-BE49-F238E27FC236}">
                <a16:creationId xmlns:a16="http://schemas.microsoft.com/office/drawing/2014/main" id="{216CC992-BC2B-4074-9597-14E49587E949}"/>
              </a:ext>
            </a:extLst>
          </p:cNvPr>
          <p:cNvSpPr/>
          <p:nvPr/>
        </p:nvSpPr>
        <p:spPr>
          <a:xfrm>
            <a:off x="5526041" y="4497821"/>
            <a:ext cx="3086100" cy="1015663"/>
          </a:xfrm>
          <a:prstGeom prst="rect">
            <a:avLst/>
          </a:prstGeom>
        </p:spPr>
        <p:txBody>
          <a:bodyPr wrap="square">
            <a:spAutoFit/>
          </a:bodyPr>
          <a:lstStyle/>
          <a:p>
            <a:pPr algn="ctr"/>
            <a:r>
              <a:rPr lang="en-US" sz="2000" b="1" dirty="0">
                <a:latin typeface="Arial Narrow" panose="020B0606020202030204" pitchFamily="34" charset="0"/>
              </a:rPr>
              <a:t>Teacher Workshops, and Internship and Scholarship Programs </a:t>
            </a:r>
          </a:p>
        </p:txBody>
      </p:sp>
    </p:spTree>
    <p:extLst>
      <p:ext uri="{BB962C8B-B14F-4D97-AF65-F5344CB8AC3E}">
        <p14:creationId xmlns:p14="http://schemas.microsoft.com/office/powerpoint/2010/main" val="2496859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C:\Users\jtabor\Desktop\Pictur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624840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pic>
        <p:nvPicPr>
          <p:cNvPr id="3" name="Picture 2" descr="&#10;&#10;Description automatically generated">
            <a:extLst>
              <a:ext uri="{FF2B5EF4-FFF2-40B4-BE49-F238E27FC236}">
                <a16:creationId xmlns:a16="http://schemas.microsoft.com/office/drawing/2014/main" id="{93BBD922-736E-44B3-9C00-6D9944C2FB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 y="642722"/>
            <a:ext cx="3549797" cy="4495800"/>
          </a:xfrm>
          <a:prstGeom prst="rect">
            <a:avLst/>
          </a:prstGeom>
        </p:spPr>
      </p:pic>
      <p:pic>
        <p:nvPicPr>
          <p:cNvPr id="11" name="Picture 10" descr="A picture containing sky, outdoor, ground, track&#10;&#10;Description automatically generated">
            <a:extLst>
              <a:ext uri="{FF2B5EF4-FFF2-40B4-BE49-F238E27FC236}">
                <a16:creationId xmlns:a16="http://schemas.microsoft.com/office/drawing/2014/main" id="{925F8E7B-39D7-4C1B-B5AF-0535546CBBD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65553" y="2895600"/>
            <a:ext cx="4814139" cy="3029985"/>
          </a:xfrm>
          <a:prstGeom prst="rect">
            <a:avLst/>
          </a:prstGeom>
        </p:spPr>
      </p:pic>
      <p:sp>
        <p:nvSpPr>
          <p:cNvPr id="13" name="Rectangle 12">
            <a:extLst>
              <a:ext uri="{FF2B5EF4-FFF2-40B4-BE49-F238E27FC236}">
                <a16:creationId xmlns:a16="http://schemas.microsoft.com/office/drawing/2014/main" id="{921ACD88-9D0E-42B6-B43F-51F8A24E9D09}"/>
              </a:ext>
            </a:extLst>
          </p:cNvPr>
          <p:cNvSpPr/>
          <p:nvPr/>
        </p:nvSpPr>
        <p:spPr>
          <a:xfrm>
            <a:off x="4953000" y="642722"/>
            <a:ext cx="3276600" cy="1015663"/>
          </a:xfrm>
          <a:prstGeom prst="rect">
            <a:avLst/>
          </a:prstGeom>
        </p:spPr>
        <p:txBody>
          <a:bodyPr wrap="square">
            <a:spAutoFit/>
          </a:bodyPr>
          <a:lstStyle/>
          <a:p>
            <a:pPr algn="ctr"/>
            <a:r>
              <a:rPr lang="en-US" sz="2000" b="1" dirty="0">
                <a:latin typeface="Arial Narrow" panose="020B0606020202030204" pitchFamily="34" charset="0"/>
              </a:rPr>
              <a:t>Volunteer Teaching, Tours, Other Educational Outreach, and Community Support </a:t>
            </a:r>
          </a:p>
        </p:txBody>
      </p:sp>
    </p:spTree>
    <p:extLst>
      <p:ext uri="{BB962C8B-B14F-4D97-AF65-F5344CB8AC3E}">
        <p14:creationId xmlns:p14="http://schemas.microsoft.com/office/powerpoint/2010/main" val="3439844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C:\Users\jtabor\Desktop\Pictur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624840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45049D47-B12F-4484-86FD-DF204BE4D7B7}"/>
              </a:ext>
            </a:extLst>
          </p:cNvPr>
          <p:cNvSpPr/>
          <p:nvPr/>
        </p:nvSpPr>
        <p:spPr>
          <a:xfrm>
            <a:off x="304800" y="533400"/>
            <a:ext cx="8534400" cy="5324535"/>
          </a:xfrm>
          <a:prstGeom prst="rect">
            <a:avLst/>
          </a:prstGeom>
          <a:ln w="76200" cmpd="tri">
            <a:solidFill>
              <a:schemeClr val="tx1"/>
            </a:solidFill>
          </a:ln>
        </p:spPr>
        <p:txBody>
          <a:bodyPr wrap="square" tIns="91440" bIns="182880" anchor="t" anchorCtr="1">
            <a:spAutoFit/>
          </a:bodyPr>
          <a:lstStyle/>
          <a:p>
            <a:pPr algn="ctr"/>
            <a:r>
              <a:rPr lang="en-US" dirty="0"/>
              <a:t> </a:t>
            </a:r>
            <a:r>
              <a:rPr lang="en-US" sz="3200" b="1" dirty="0">
                <a:latin typeface="Arial Narrow" panose="020B0606020202030204" pitchFamily="34" charset="0"/>
              </a:rPr>
              <a:t>2019 EXCELLENCE IN RECLAMATION AWARD</a:t>
            </a:r>
          </a:p>
          <a:p>
            <a:pPr algn="ctr"/>
            <a:r>
              <a:rPr lang="en-US" sz="2800" dirty="0">
                <a:latin typeface="Arial Narrow" panose="020B0606020202030204" pitchFamily="34" charset="0"/>
              </a:rPr>
              <a:t> </a:t>
            </a:r>
          </a:p>
          <a:p>
            <a:pPr algn="ctr"/>
            <a:r>
              <a:rPr lang="en-US" sz="2400" dirty="0">
                <a:latin typeface="Arial Narrow" panose="020B0606020202030204" pitchFamily="34" charset="0"/>
              </a:rPr>
              <a:t>Presented to</a:t>
            </a:r>
          </a:p>
          <a:p>
            <a:pPr algn="ctr"/>
            <a:endParaRPr lang="en-US" sz="3200" dirty="0">
              <a:latin typeface="Arial Narrow" panose="020B0606020202030204" pitchFamily="34" charset="0"/>
            </a:endParaRPr>
          </a:p>
          <a:p>
            <a:pPr algn="ctr"/>
            <a:r>
              <a:rPr lang="en-US" sz="2800" b="1" dirty="0">
                <a:latin typeface="Arial Narrow" panose="020B0606020202030204" pitchFamily="34" charset="0"/>
              </a:rPr>
              <a:t>Navajo Transitional Energy Company </a:t>
            </a:r>
          </a:p>
          <a:p>
            <a:pPr algn="ctr"/>
            <a:endParaRPr lang="en-US" sz="2800" b="1" dirty="0">
              <a:latin typeface="Arial Narrow" panose="020B0606020202030204" pitchFamily="34" charset="0"/>
            </a:endParaRPr>
          </a:p>
          <a:p>
            <a:pPr algn="ctr"/>
            <a:r>
              <a:rPr lang="en-US" sz="2800" b="1" dirty="0">
                <a:latin typeface="Arial Narrow" panose="020B0606020202030204" pitchFamily="34" charset="0"/>
              </a:rPr>
              <a:t>North American Coal Corporation – Bisti Fuels Company</a:t>
            </a:r>
          </a:p>
          <a:p>
            <a:pPr algn="ctr"/>
            <a:endParaRPr lang="en-US" sz="3200" dirty="0">
              <a:latin typeface="Arial Narrow" panose="020B0606020202030204" pitchFamily="34" charset="0"/>
            </a:endParaRPr>
          </a:p>
          <a:p>
            <a:pPr algn="ctr"/>
            <a:r>
              <a:rPr lang="en-US" sz="2400" dirty="0">
                <a:latin typeface="Arial Narrow" panose="020B0606020202030204" pitchFamily="34" charset="0"/>
              </a:rPr>
              <a:t>For their dedication to cultivate interest in mining, reclamation, and STEM-related careers through an education, outreach, and community service platform to help students and residents from the Navajo Nation and surrounding communities</a:t>
            </a:r>
            <a:endParaRPr lang="en-US" sz="1000" dirty="0">
              <a:latin typeface="Arial Narrow" panose="020B0606020202030204" pitchFamily="34" charset="0"/>
            </a:endParaRPr>
          </a:p>
        </p:txBody>
      </p:sp>
    </p:spTree>
    <p:extLst>
      <p:ext uri="{BB962C8B-B14F-4D97-AF65-F5344CB8AC3E}">
        <p14:creationId xmlns:p14="http://schemas.microsoft.com/office/powerpoint/2010/main" val="3930341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C:\Users\jtabor\Desktop\Pictur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624840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91EE16B-1D30-458F-9488-E54196BA705C}"/>
              </a:ext>
            </a:extLst>
          </p:cNvPr>
          <p:cNvPicPr>
            <a:picLocks noChangeAspect="1"/>
          </p:cNvPicPr>
          <p:nvPr/>
        </p:nvPicPr>
        <p:blipFill>
          <a:blip r:embed="rId4"/>
          <a:stretch>
            <a:fillRect/>
          </a:stretch>
        </p:blipFill>
        <p:spPr>
          <a:xfrm>
            <a:off x="990600" y="381000"/>
            <a:ext cx="7367700" cy="5530935"/>
          </a:xfrm>
          <a:prstGeom prst="rect">
            <a:avLst/>
          </a:prstGeom>
        </p:spPr>
      </p:pic>
    </p:spTree>
    <p:extLst>
      <p:ext uri="{BB962C8B-B14F-4D97-AF65-F5344CB8AC3E}">
        <p14:creationId xmlns:p14="http://schemas.microsoft.com/office/powerpoint/2010/main" val="3237291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tabor\Desktop\Pictur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5200" y="627141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50B8A26-442F-44D9-8F1F-A4618E683519}"/>
              </a:ext>
            </a:extLst>
          </p:cNvPr>
          <p:cNvSpPr/>
          <p:nvPr/>
        </p:nvSpPr>
        <p:spPr>
          <a:xfrm>
            <a:off x="533400" y="609600"/>
            <a:ext cx="7924800" cy="4708981"/>
          </a:xfrm>
          <a:prstGeom prst="rect">
            <a:avLst/>
          </a:prstGeom>
          <a:ln>
            <a:noFill/>
          </a:ln>
        </p:spPr>
        <p:txBody>
          <a:bodyPr wrap="square">
            <a:spAutoFit/>
          </a:bodyPr>
          <a:lstStyle/>
          <a:p>
            <a:pPr algn="ctr"/>
            <a:r>
              <a:rPr lang="en-US" sz="3800" b="1" dirty="0"/>
              <a:t>AGAVE ROUNDUP IN GRANT COUNTY</a:t>
            </a:r>
          </a:p>
          <a:p>
            <a:pPr algn="ctr"/>
            <a:endParaRPr lang="en-US" sz="3800" b="1" dirty="0"/>
          </a:p>
          <a:p>
            <a:pPr algn="ctr"/>
            <a:r>
              <a:rPr lang="en-US" sz="3200" dirty="0"/>
              <a:t>Freeport McMoRan Chino Mines Company </a:t>
            </a:r>
            <a:br>
              <a:rPr lang="en-US" sz="3200" dirty="0"/>
            </a:br>
            <a:br>
              <a:rPr lang="en-US" sz="3200" dirty="0"/>
            </a:br>
            <a:r>
              <a:rPr lang="en-US" sz="3200" dirty="0"/>
              <a:t> Borderlands Restoration Network </a:t>
            </a:r>
            <a:br>
              <a:rPr lang="en-US" sz="3200" dirty="0"/>
            </a:br>
            <a:br>
              <a:rPr lang="en-US" sz="3200" dirty="0"/>
            </a:br>
            <a:r>
              <a:rPr lang="en-US" sz="3200" dirty="0"/>
              <a:t> Gila Watershed Partnership </a:t>
            </a:r>
            <a:br>
              <a:rPr lang="en-US" sz="3200" dirty="0"/>
            </a:br>
            <a:br>
              <a:rPr lang="en-US" sz="3200" dirty="0"/>
            </a:br>
            <a:r>
              <a:rPr lang="en-US" sz="3200" dirty="0"/>
              <a:t> Bat Conservation International </a:t>
            </a:r>
          </a:p>
        </p:txBody>
      </p:sp>
    </p:spTree>
    <p:extLst>
      <p:ext uri="{BB962C8B-B14F-4D97-AF65-F5344CB8AC3E}">
        <p14:creationId xmlns:p14="http://schemas.microsoft.com/office/powerpoint/2010/main" val="2225755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80000"/>
                <a:lumMod val="80000"/>
              </a:schemeClr>
              <a:schemeClr val="bg2">
                <a:tint val="98000"/>
              </a:schemeClr>
            </a:duotone>
            <a:extLst/>
          </a:blip>
          <a:stretch/>
        </a:blip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64A12F0-8158-4372-9761-AD0A6ED30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BCE70C7F-CE2D-4A3E-A991-9AF0D0540CA9}"/>
              </a:ext>
            </a:extLst>
          </p:cNvPr>
          <p:cNvPicPr>
            <a:picLocks noChangeAspect="1"/>
          </p:cNvPicPr>
          <p:nvPr/>
        </p:nvPicPr>
        <p:blipFill>
          <a:blip r:embed="rId4"/>
          <a:stretch>
            <a:fillRect/>
          </a:stretch>
        </p:blipFill>
        <p:spPr>
          <a:xfrm>
            <a:off x="1277492" y="967532"/>
            <a:ext cx="6589015" cy="4922936"/>
          </a:xfrm>
          <a:prstGeom prst="rect">
            <a:avLst/>
          </a:prstGeom>
          <a:ln w="190500">
            <a:solidFill>
              <a:schemeClr val="tx1">
                <a:alpha val="7000"/>
              </a:schemeClr>
            </a:solidFill>
          </a:ln>
        </p:spPr>
      </p:pic>
      <p:pic>
        <p:nvPicPr>
          <p:cNvPr id="14" name="Picture 2" descr="C:\Users\jtabor\Desktop\Picture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91400" y="624840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5954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C:\Users\jtabor\Desktop\Pictur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624840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0F5ADB64-7DBA-4ED3-898E-1F44A2202F84}"/>
              </a:ext>
            </a:extLst>
          </p:cNvPr>
          <p:cNvPicPr>
            <a:picLocks noChangeAspect="1"/>
          </p:cNvPicPr>
          <p:nvPr/>
        </p:nvPicPr>
        <p:blipFill>
          <a:blip r:embed="rId4"/>
          <a:stretch>
            <a:fillRect/>
          </a:stretch>
        </p:blipFill>
        <p:spPr>
          <a:xfrm>
            <a:off x="5410200" y="267155"/>
            <a:ext cx="3265201" cy="5342134"/>
          </a:xfrm>
          <a:prstGeom prst="rect">
            <a:avLst/>
          </a:prstGeom>
        </p:spPr>
      </p:pic>
      <p:pic>
        <p:nvPicPr>
          <p:cNvPr id="5" name="Picture 4">
            <a:extLst>
              <a:ext uri="{FF2B5EF4-FFF2-40B4-BE49-F238E27FC236}">
                <a16:creationId xmlns:a16="http://schemas.microsoft.com/office/drawing/2014/main" id="{8DCD1B1F-7CB9-46A9-B267-7531A6659506}"/>
              </a:ext>
            </a:extLst>
          </p:cNvPr>
          <p:cNvPicPr>
            <a:picLocks noChangeAspect="1"/>
          </p:cNvPicPr>
          <p:nvPr/>
        </p:nvPicPr>
        <p:blipFill>
          <a:blip r:embed="rId5"/>
          <a:stretch>
            <a:fillRect/>
          </a:stretch>
        </p:blipFill>
        <p:spPr>
          <a:xfrm>
            <a:off x="607102" y="3355108"/>
            <a:ext cx="4305300" cy="3231990"/>
          </a:xfrm>
          <a:prstGeom prst="rect">
            <a:avLst/>
          </a:prstGeom>
        </p:spPr>
      </p:pic>
      <p:pic>
        <p:nvPicPr>
          <p:cNvPr id="8" name="Picture 7" descr="&#10;&#10;Description automatically generated">
            <a:extLst>
              <a:ext uri="{FF2B5EF4-FFF2-40B4-BE49-F238E27FC236}">
                <a16:creationId xmlns:a16="http://schemas.microsoft.com/office/drawing/2014/main" id="{FDCAFBE4-F89C-499E-9CF7-11D3528BEEF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9600" y="303381"/>
            <a:ext cx="3265201" cy="2734151"/>
          </a:xfrm>
          <a:prstGeom prst="rect">
            <a:avLst/>
          </a:prstGeom>
        </p:spPr>
      </p:pic>
    </p:spTree>
    <p:extLst>
      <p:ext uri="{BB962C8B-B14F-4D97-AF65-F5344CB8AC3E}">
        <p14:creationId xmlns:p14="http://schemas.microsoft.com/office/powerpoint/2010/main" val="2494405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C:\Users\jtabor\Desktop\Pictur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624840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42A8D7C-603F-4055-B015-1E235F6F9E84}"/>
              </a:ext>
            </a:extLst>
          </p:cNvPr>
          <p:cNvPicPr>
            <a:picLocks noChangeAspect="1"/>
          </p:cNvPicPr>
          <p:nvPr/>
        </p:nvPicPr>
        <p:blipFill>
          <a:blip r:embed="rId4"/>
          <a:stretch>
            <a:fillRect/>
          </a:stretch>
        </p:blipFill>
        <p:spPr>
          <a:xfrm>
            <a:off x="472190" y="566256"/>
            <a:ext cx="3733801" cy="5413600"/>
          </a:xfrm>
          <a:prstGeom prst="rect">
            <a:avLst/>
          </a:prstGeom>
        </p:spPr>
      </p:pic>
      <p:pic>
        <p:nvPicPr>
          <p:cNvPr id="7" name="Picture 6">
            <a:extLst>
              <a:ext uri="{FF2B5EF4-FFF2-40B4-BE49-F238E27FC236}">
                <a16:creationId xmlns:a16="http://schemas.microsoft.com/office/drawing/2014/main" id="{5B4B2141-0BA6-4720-A9E8-6652D1511FE9}"/>
              </a:ext>
            </a:extLst>
          </p:cNvPr>
          <p:cNvPicPr>
            <a:picLocks noChangeAspect="1"/>
          </p:cNvPicPr>
          <p:nvPr/>
        </p:nvPicPr>
        <p:blipFill>
          <a:blip r:embed="rId5"/>
          <a:stretch>
            <a:fillRect/>
          </a:stretch>
        </p:blipFill>
        <p:spPr>
          <a:xfrm>
            <a:off x="4724400" y="558760"/>
            <a:ext cx="3962400" cy="5413601"/>
          </a:xfrm>
          <a:prstGeom prst="rect">
            <a:avLst/>
          </a:prstGeom>
        </p:spPr>
      </p:pic>
    </p:spTree>
    <p:extLst>
      <p:ext uri="{BB962C8B-B14F-4D97-AF65-F5344CB8AC3E}">
        <p14:creationId xmlns:p14="http://schemas.microsoft.com/office/powerpoint/2010/main" val="1911433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C:\Users\jtabor\Desktop\Pictur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624840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200004DE-3169-4569-8094-79523F311AA4}"/>
              </a:ext>
            </a:extLst>
          </p:cNvPr>
          <p:cNvSpPr/>
          <p:nvPr/>
        </p:nvSpPr>
        <p:spPr>
          <a:xfrm>
            <a:off x="533400" y="265126"/>
            <a:ext cx="8077200" cy="5847755"/>
          </a:xfrm>
          <a:prstGeom prst="rect">
            <a:avLst/>
          </a:prstGeom>
          <a:ln w="76200" cmpd="tri">
            <a:solidFill>
              <a:schemeClr val="tx1"/>
            </a:solidFill>
          </a:ln>
        </p:spPr>
        <p:txBody>
          <a:bodyPr wrap="square" tIns="91440" bIns="182880">
            <a:spAutoFit/>
          </a:bodyPr>
          <a:lstStyle/>
          <a:p>
            <a:pPr algn="ctr"/>
            <a:r>
              <a:rPr lang="en-US" dirty="0"/>
              <a:t> </a:t>
            </a:r>
            <a:r>
              <a:rPr lang="en-US" sz="3200" b="1" dirty="0">
                <a:latin typeface="Arial Narrow" panose="020B0606020202030204" pitchFamily="34" charset="0"/>
              </a:rPr>
              <a:t>2019 EXCELLENCE IN RECLAMATION AWARD</a:t>
            </a:r>
          </a:p>
          <a:p>
            <a:pPr algn="ctr"/>
            <a:endParaRPr lang="en-US" sz="3200" b="1" dirty="0">
              <a:latin typeface="Arial Narrow" panose="020B0606020202030204" pitchFamily="34" charset="0"/>
            </a:endParaRPr>
          </a:p>
          <a:p>
            <a:pPr algn="ctr"/>
            <a:r>
              <a:rPr lang="en-US" sz="2400" dirty="0">
                <a:latin typeface="Arial Narrow" panose="020B0606020202030204" pitchFamily="34" charset="0"/>
              </a:rPr>
              <a:t> </a:t>
            </a:r>
          </a:p>
          <a:p>
            <a:pPr algn="ctr"/>
            <a:r>
              <a:rPr lang="en-US" sz="2400" dirty="0">
                <a:latin typeface="Arial Narrow" panose="020B0606020202030204" pitchFamily="34" charset="0"/>
              </a:rPr>
              <a:t>Presented to</a:t>
            </a:r>
          </a:p>
          <a:p>
            <a:pPr algn="ctr"/>
            <a:r>
              <a:rPr lang="en-US" sz="2400" dirty="0">
                <a:latin typeface="Arial Narrow" panose="020B0606020202030204" pitchFamily="34" charset="0"/>
              </a:rPr>
              <a:t> </a:t>
            </a:r>
          </a:p>
          <a:p>
            <a:pPr algn="ctr"/>
            <a:r>
              <a:rPr lang="en-US" sz="2800" b="1" dirty="0">
                <a:latin typeface="Arial Narrow" panose="020B0606020202030204" pitchFamily="34" charset="0"/>
              </a:rPr>
              <a:t>Freeport McMoRan Chino Mines Company</a:t>
            </a:r>
          </a:p>
          <a:p>
            <a:pPr algn="ctr"/>
            <a:r>
              <a:rPr lang="en-US" sz="2800" b="1" dirty="0">
                <a:latin typeface="Arial Narrow" panose="020B0606020202030204" pitchFamily="34" charset="0"/>
              </a:rPr>
              <a:t>Borderlands Restoration Network</a:t>
            </a:r>
          </a:p>
          <a:p>
            <a:pPr algn="ctr"/>
            <a:r>
              <a:rPr lang="en-US" sz="2800" b="1" dirty="0">
                <a:latin typeface="Arial Narrow" panose="020B0606020202030204" pitchFamily="34" charset="0"/>
              </a:rPr>
              <a:t>Gila Watershed Partnership</a:t>
            </a:r>
          </a:p>
          <a:p>
            <a:pPr algn="ctr"/>
            <a:r>
              <a:rPr lang="en-US" sz="2800" b="1" dirty="0">
                <a:latin typeface="Arial Narrow" panose="020B0606020202030204" pitchFamily="34" charset="0"/>
              </a:rPr>
              <a:t>Bat Conservation International</a:t>
            </a:r>
          </a:p>
          <a:p>
            <a:endParaRPr lang="en-US" dirty="0">
              <a:latin typeface="Arial Narrow" panose="020B0606020202030204" pitchFamily="34" charset="0"/>
            </a:endParaRPr>
          </a:p>
          <a:p>
            <a:pPr algn="ctr"/>
            <a:r>
              <a:rPr lang="en-US" sz="2400" dirty="0">
                <a:latin typeface="Arial Narrow" panose="020B0606020202030204" pitchFamily="34" charset="0"/>
              </a:rPr>
              <a:t>For their successful “Agave Roundup in Grant County” project that salvaged more than 750 agave plants for use in mine reclamation areas and non-mining areas for the benefit of improved bat habitat and environmental awareness</a:t>
            </a:r>
          </a:p>
        </p:txBody>
      </p:sp>
    </p:spTree>
    <p:extLst>
      <p:ext uri="{BB962C8B-B14F-4D97-AF65-F5344CB8AC3E}">
        <p14:creationId xmlns:p14="http://schemas.microsoft.com/office/powerpoint/2010/main" val="45820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C:\Users\jtabor\Desktop\Pictur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624840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397E4BA1-D478-4E60-B6D3-678B5C405BA9}"/>
              </a:ext>
            </a:extLst>
          </p:cNvPr>
          <p:cNvPicPr>
            <a:picLocks noChangeAspect="1"/>
          </p:cNvPicPr>
          <p:nvPr/>
        </p:nvPicPr>
        <p:blipFill>
          <a:blip r:embed="rId4"/>
          <a:stretch>
            <a:fillRect/>
          </a:stretch>
        </p:blipFill>
        <p:spPr>
          <a:xfrm>
            <a:off x="1066800" y="381000"/>
            <a:ext cx="7379550" cy="5539830"/>
          </a:xfrm>
          <a:prstGeom prst="rect">
            <a:avLst/>
          </a:prstGeom>
        </p:spPr>
      </p:pic>
    </p:spTree>
    <p:extLst>
      <p:ext uri="{BB962C8B-B14F-4D97-AF65-F5344CB8AC3E}">
        <p14:creationId xmlns:p14="http://schemas.microsoft.com/office/powerpoint/2010/main" val="780626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80000"/>
                <a:lumMod val="80000"/>
              </a:schemeClr>
              <a:schemeClr val="bg2">
                <a:tint val="98000"/>
              </a:schemeClr>
            </a:duotone>
            <a:extLst/>
          </a:blip>
          <a:stretch/>
        </a:blipFill>
        <a:effectLst/>
      </p:bgPr>
    </p:bg>
    <p:spTree>
      <p:nvGrpSpPr>
        <p:cNvPr id="1" name=""/>
        <p:cNvGrpSpPr/>
        <p:nvPr/>
      </p:nvGrpSpPr>
      <p:grpSpPr>
        <a:xfrm>
          <a:off x="0" y="0"/>
          <a:ext cx="0" cy="0"/>
          <a:chOff x="0" y="0"/>
          <a:chExt cx="0" cy="0"/>
        </a:xfrm>
      </p:grpSpPr>
      <p:pic>
        <p:nvPicPr>
          <p:cNvPr id="14" name="Picture 2" descr="C:\Users\jtabor\Desktop\Picture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91400" y="624840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pic>
        <p:nvPicPr>
          <p:cNvPr id="3" name="Picture 2" descr="&#10;&#10;Description automatically generated">
            <a:extLst>
              <a:ext uri="{FF2B5EF4-FFF2-40B4-BE49-F238E27FC236}">
                <a16:creationId xmlns:a16="http://schemas.microsoft.com/office/drawing/2014/main" id="{BD43EE6E-E3ED-4ED9-BDA3-4487CE8166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9200" y="754145"/>
            <a:ext cx="6439464" cy="5349709"/>
          </a:xfrm>
          <a:prstGeom prst="rect">
            <a:avLst/>
          </a:prstGeom>
        </p:spPr>
      </p:pic>
    </p:spTree>
    <p:extLst>
      <p:ext uri="{BB962C8B-B14F-4D97-AF65-F5344CB8AC3E}">
        <p14:creationId xmlns:p14="http://schemas.microsoft.com/office/powerpoint/2010/main" val="3410565774"/>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447</TotalTime>
  <Words>2157</Words>
  <Application>Microsoft Office PowerPoint</Application>
  <PresentationFormat>On-screen Show (4:3)</PresentationFormat>
  <Paragraphs>135</Paragraphs>
  <Slides>17</Slides>
  <Notes>17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vt:i4>
      </vt:variant>
    </vt:vector>
  </HeadingPairs>
  <TitlesOfParts>
    <vt:vector size="24" baseType="lpstr">
      <vt:lpstr>Arial</vt:lpstr>
      <vt:lpstr>Arial Narrow</vt:lpstr>
      <vt:lpstr>Calibri</vt:lpstr>
      <vt:lpstr>Calisto MT</vt:lpstr>
      <vt:lpstr>Wingdings 2</vt:lpstr>
      <vt:lpstr>Horizon</vt:lpstr>
      <vt:lpstr>Slate</vt:lpstr>
      <vt:lpstr>2019  Excellence in reclamation awards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2019  Excellence in reclamation awards</dc:title>
  <dc:creator>Tabor, Jane</dc:creator>
  <cp:lastModifiedBy>Tabor, Jane</cp:lastModifiedBy>
  <cp:revision>5</cp:revision>
  <cp:lastPrinted>2019-09-03T19:32:53Z</cp:lastPrinted>
  <dcterms:created xsi:type="dcterms:W3CDTF">2019-08-28T17:30:25Z</dcterms:created>
  <dcterms:modified xsi:type="dcterms:W3CDTF">2019-09-09T16:32:19Z</dcterms:modified>
</cp:coreProperties>
</file>