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21"/>
  </p:notesMasterIdLst>
  <p:handoutMasterIdLst>
    <p:handoutMasterId r:id="rId22"/>
  </p:handoutMasterIdLst>
  <p:sldIdLst>
    <p:sldId id="504" r:id="rId5"/>
    <p:sldId id="578" r:id="rId6"/>
    <p:sldId id="562" r:id="rId7"/>
    <p:sldId id="548" r:id="rId8"/>
    <p:sldId id="582" r:id="rId9"/>
    <p:sldId id="580" r:id="rId10"/>
    <p:sldId id="586" r:id="rId11"/>
    <p:sldId id="579" r:id="rId12"/>
    <p:sldId id="563" r:id="rId13"/>
    <p:sldId id="575" r:id="rId14"/>
    <p:sldId id="584" r:id="rId15"/>
    <p:sldId id="583" r:id="rId16"/>
    <p:sldId id="585" r:id="rId17"/>
    <p:sldId id="577" r:id="rId18"/>
    <p:sldId id="576" r:id="rId19"/>
    <p:sldId id="568" r:id="rId20"/>
  </p:sldIdLst>
  <p:sldSz cx="12192000" cy="6858000"/>
  <p:notesSz cx="7023100" cy="93091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824" userDrawn="1">
          <p15:clr>
            <a:srgbClr val="A4A3A4"/>
          </p15:clr>
        </p15:guide>
        <p15:guide id="2" pos="1152"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709B429-6B4C-FE4A-A291-F5D8200AF6E5}" name="Maestas, Yeny, EMNRD" initials="MY" userId="S::yeny.maestas@emnrd.nm.gov::2f00009c-d697-4a33-afd8-cba5473f8149" providerId="AD"/>
  <p188:author id="{406B593B-E5FF-01E8-7C5F-696ECE48D08C}" name="Trujillo, Tanya, OSE" initials="TT" userId="S::tanya.trujillo@ose.nm.gov::caae769a-e284-414d-afaa-6ec9830ab67c" providerId="AD"/>
  <p188:author id="{F54CE23F-2388-5309-A0BF-F94C7BD27E13}" name="Stair, Rebecca, EMNRD" initials="SR" userId="S::rebecca.stair@emnrd.nm.gov::528ee1f1-1087-4341-a2d2-56253cfd776a" providerId="AD"/>
  <p188:author id="{9D9F5647-F462-922F-6513-014B955C093F}" name="Katherine Toskey" initials="KT" userId="S::K.Toskey@Hagertyconsult.onmicrosoft.com::cec80fc5-bd7a-4bfc-a848-f2eafd4af2cb" providerId="AD"/>
  <p188:author id="{FD3DC35A-5A2C-EFC7-616D-CA43E10EB6CD}" name="Bajema, Benjamin, EMNRD" initials="BB" userId="S::benjamin.bajema@emnrd.nm.gov::e8231a67-5651-4e93-8322-a04e28a8e9b7" providerId="AD"/>
  <p188:author id="{AF26DF73-D1CE-621F-3BC4-C1D63E6827F1}" name="gabe.kohler@outlook.com" initials="ga" userId="S::urn:spo:guest#gabe.kohler@outlook.com::" providerId="AD"/>
  <p188:author id="{8432D994-990B-91BC-CF76-747C901BEE12}" name="Bajema, Benjamin, EMNRD" initials="BB" userId="S::Benjamin.Bajema@emnrd.nm.gov::e8231a67-5651-4e93-8322-a04e28a8e9b7" providerId="AD"/>
  <p188:author id="{0A77599E-FCEA-5136-B376-E8DCA1009E16}" name="Aguilera, Anna, EMNRD" initials="AA" userId="S::anna.aguilera@emnrd.nm.gov::de56eae9-f90a-402a-bca9-0b57e24c3959" providerId="AD"/>
  <p188:author id="{C44481D1-E176-DEC7-F6F2-E1EDAD9D4503}" name="Ennis, David, EMNRD" initials="ED" userId="S::david.ennis@emnrd.nm.gov::18457602-cfa1-4798-9675-faf3d126847d" providerId="AD"/>
  <p188:author id="{465522F3-995A-28C5-332F-76FB9B0900CA}" name="McCarthy, Laura, EMNRD" initials="LM" userId="S::Laura.McCarthy@emnrd.nm.gov::397e5fa5-5626-4225-a967-d2d53e31848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WBL" initials="W" lastIdx="29" clrIdx="0"/>
  <p:cmAuthor id="1" name="Amy" initials="A" lastIdx="4" clrIdx="1"/>
  <p:cmAuthor id="2" name="Katie Freeman" initials="KF" lastIdx="10" clrIdx="2"/>
  <p:cmAuthor id="3" name="Phillip Dziedzic" initials="" lastIdx="1" clrIdx="3"/>
  <p:cmAuthor id="4" name="Madeline Cohn" initials="MC" lastIdx="1" clrIdx="4">
    <p:extLst>
      <p:ext uri="{19B8F6BF-5375-455C-9EA6-DF929625EA0E}">
        <p15:presenceInfo xmlns:p15="http://schemas.microsoft.com/office/powerpoint/2012/main" userId="Madeline Cohn" providerId="None"/>
      </p:ext>
    </p:extLst>
  </p:cmAuthor>
  <p:cmAuthor id="5" name="Becky Brocker" initials="BB" lastIdx="9" clrIdx="5">
    <p:extLst>
      <p:ext uri="{19B8F6BF-5375-455C-9EA6-DF929625EA0E}">
        <p15:presenceInfo xmlns:p15="http://schemas.microsoft.com/office/powerpoint/2012/main" userId="S::b.brocker@Hagertyconsult.onmicrosoft.com::5143d101-6fc8-44e6-bca2-a264092b03f6" providerId="AD"/>
      </p:ext>
    </p:extLst>
  </p:cmAuthor>
  <p:cmAuthor id="6" name="Jim McIntosh" initials="JM" lastIdx="8" clrIdx="6">
    <p:extLst>
      <p:ext uri="{19B8F6BF-5375-455C-9EA6-DF929625EA0E}">
        <p15:presenceInfo xmlns:p15="http://schemas.microsoft.com/office/powerpoint/2012/main" userId="S::j.mcintosh@hagertyconsult.onmicrosoft.com::393984ff-49ef-4a7d-a516-e0097b639aa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872A"/>
    <a:srgbClr val="B3152B"/>
    <a:srgbClr val="6A923B"/>
    <a:srgbClr val="21888B"/>
    <a:srgbClr val="115388"/>
    <a:srgbClr val="D7A72E"/>
    <a:srgbClr val="174786"/>
    <a:srgbClr val="E31836"/>
    <a:srgbClr val="DE0E2B"/>
    <a:srgbClr val="760C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FB2E67-17BD-8BDB-45FA-9C880D52ECEE}" v="70" dt="2026-09-08T21:47:19.7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824"/>
        <p:guide pos="1152"/>
      </p:guideLst>
    </p:cSldViewPr>
  </p:slideViewPr>
  <p:notesViewPr>
    <p:cSldViewPr snapToGrid="0">
      <p:cViewPr>
        <p:scale>
          <a:sx n="1" d="2"/>
          <a:sy n="1" d="2"/>
        </p:scale>
        <p:origin x="0" y="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3343" cy="465774"/>
          </a:xfrm>
          <a:prstGeom prst="rect">
            <a:avLst/>
          </a:prstGeom>
        </p:spPr>
        <p:txBody>
          <a:bodyPr vert="horz" lIns="92446" tIns="46223" rIns="92446" bIns="46223" rtlCol="0"/>
          <a:lstStyle>
            <a:lvl1pPr algn="l" eaLnBrk="1" hangingPunct="1">
              <a:defRPr sz="1200">
                <a:latin typeface="Arial" charset="0"/>
              </a:defRPr>
            </a:lvl1pPr>
          </a:lstStyle>
          <a:p>
            <a:pPr>
              <a:defRPr/>
            </a:pPr>
            <a:endParaRPr lang="en-US"/>
          </a:p>
        </p:txBody>
      </p:sp>
      <p:sp>
        <p:nvSpPr>
          <p:cNvPr id="3" name="Date Placeholder 2"/>
          <p:cNvSpPr>
            <a:spLocks noGrp="1"/>
          </p:cNvSpPr>
          <p:nvPr>
            <p:ph type="dt" sz="quarter" idx="1"/>
          </p:nvPr>
        </p:nvSpPr>
        <p:spPr>
          <a:xfrm>
            <a:off x="3978131" y="1"/>
            <a:ext cx="3043343" cy="465774"/>
          </a:xfrm>
          <a:prstGeom prst="rect">
            <a:avLst/>
          </a:prstGeom>
        </p:spPr>
        <p:txBody>
          <a:bodyPr vert="horz" lIns="92446" tIns="46223" rIns="92446" bIns="46223" rtlCol="0"/>
          <a:lstStyle>
            <a:lvl1pPr algn="r" eaLnBrk="1" hangingPunct="1">
              <a:defRPr sz="1200">
                <a:latin typeface="Arial" charset="0"/>
              </a:defRPr>
            </a:lvl1pPr>
          </a:lstStyle>
          <a:p>
            <a:pPr>
              <a:defRPr/>
            </a:pPr>
            <a:fld id="{7F1704F0-1EFE-4704-9496-966F7303AB59}" type="datetimeFigureOut">
              <a:rPr lang="en-US"/>
              <a:pPr>
                <a:defRPr/>
              </a:pPr>
              <a:t>9/14/2026</a:t>
            </a:fld>
            <a:endParaRPr lang="en-US"/>
          </a:p>
        </p:txBody>
      </p:sp>
      <p:sp>
        <p:nvSpPr>
          <p:cNvPr id="4" name="Footer Placeholder 3"/>
          <p:cNvSpPr>
            <a:spLocks noGrp="1"/>
          </p:cNvSpPr>
          <p:nvPr>
            <p:ph type="ftr" sz="quarter" idx="2"/>
          </p:nvPr>
        </p:nvSpPr>
        <p:spPr>
          <a:xfrm>
            <a:off x="0" y="8841738"/>
            <a:ext cx="3043343" cy="465774"/>
          </a:xfrm>
          <a:prstGeom prst="rect">
            <a:avLst/>
          </a:prstGeom>
        </p:spPr>
        <p:txBody>
          <a:bodyPr vert="horz" lIns="92446" tIns="46223" rIns="92446" bIns="46223" rtlCol="0" anchor="b"/>
          <a:lstStyle>
            <a:lvl1pPr algn="l" eaLnBrk="1" hangingPunct="1">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978131" y="8841738"/>
            <a:ext cx="3043343" cy="465774"/>
          </a:xfrm>
          <a:prstGeom prst="rect">
            <a:avLst/>
          </a:prstGeom>
        </p:spPr>
        <p:txBody>
          <a:bodyPr vert="horz" wrap="square" lIns="92446" tIns="46223" rIns="92446" bIns="46223" numCol="1" anchor="b" anchorCtr="0" compatLnSpc="1">
            <a:prstTxWarp prst="textNoShape">
              <a:avLst/>
            </a:prstTxWarp>
          </a:bodyPr>
          <a:lstStyle>
            <a:lvl1pPr algn="r" eaLnBrk="1" hangingPunct="1">
              <a:defRPr sz="1200"/>
            </a:lvl1pPr>
          </a:lstStyle>
          <a:p>
            <a:fld id="{04B9FB4F-502C-40A1-99F4-766CC7588DA1}" type="slidenum">
              <a:rPr lang="en-US"/>
              <a:pPr/>
              <a:t>‹#›</a:t>
            </a:fld>
            <a:endParaRPr lang="en-US"/>
          </a:p>
        </p:txBody>
      </p:sp>
    </p:spTree>
    <p:extLst>
      <p:ext uri="{BB962C8B-B14F-4D97-AF65-F5344CB8AC3E}">
        <p14:creationId xmlns:p14="http://schemas.microsoft.com/office/powerpoint/2010/main" val="234154899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1"/>
            <a:ext cx="3043343" cy="465774"/>
          </a:xfrm>
          <a:prstGeom prst="rect">
            <a:avLst/>
          </a:prstGeom>
          <a:noFill/>
          <a:ln>
            <a:noFill/>
          </a:ln>
          <a:effectLst/>
        </p:spPr>
        <p:txBody>
          <a:bodyPr vert="horz" wrap="square" lIns="92446" tIns="46223" rIns="92446" bIns="46223"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58371" name="Rectangle 3"/>
          <p:cNvSpPr>
            <a:spLocks noGrp="1" noChangeArrowheads="1"/>
          </p:cNvSpPr>
          <p:nvPr>
            <p:ph type="dt" idx="1"/>
          </p:nvPr>
        </p:nvSpPr>
        <p:spPr bwMode="auto">
          <a:xfrm>
            <a:off x="3978131" y="1"/>
            <a:ext cx="3043343" cy="465774"/>
          </a:xfrm>
          <a:prstGeom prst="rect">
            <a:avLst/>
          </a:prstGeom>
          <a:noFill/>
          <a:ln>
            <a:noFill/>
          </a:ln>
          <a:effectLst/>
        </p:spPr>
        <p:txBody>
          <a:bodyPr vert="horz" wrap="square" lIns="92446" tIns="46223" rIns="92446" bIns="46223"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407988" y="696913"/>
            <a:ext cx="6207125" cy="3490912"/>
          </a:xfrm>
          <a:prstGeom prst="rect">
            <a:avLst/>
          </a:prstGeom>
          <a:noFill/>
          <a:ln w="9525">
            <a:solidFill>
              <a:srgbClr val="000000"/>
            </a:solidFill>
            <a:miter lim="800000"/>
            <a:headEnd/>
            <a:tailEnd/>
          </a:ln>
        </p:spPr>
      </p:sp>
      <p:sp>
        <p:nvSpPr>
          <p:cNvPr id="58373" name="Rectangle 5"/>
          <p:cNvSpPr>
            <a:spLocks noGrp="1" noChangeArrowheads="1"/>
          </p:cNvSpPr>
          <p:nvPr>
            <p:ph type="body" sz="quarter" idx="3"/>
          </p:nvPr>
        </p:nvSpPr>
        <p:spPr bwMode="auto">
          <a:xfrm>
            <a:off x="702310" y="4422460"/>
            <a:ext cx="5618480" cy="4188778"/>
          </a:xfrm>
          <a:prstGeom prst="rect">
            <a:avLst/>
          </a:prstGeom>
          <a:noFill/>
          <a:ln>
            <a:noFill/>
          </a:ln>
          <a:effectLst/>
        </p:spPr>
        <p:txBody>
          <a:bodyPr vert="horz" wrap="square" lIns="92446" tIns="46223" rIns="92446" bIns="46223"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8374" name="Rectangle 6"/>
          <p:cNvSpPr>
            <a:spLocks noGrp="1" noChangeArrowheads="1"/>
          </p:cNvSpPr>
          <p:nvPr>
            <p:ph type="ftr" sz="quarter" idx="4"/>
          </p:nvPr>
        </p:nvSpPr>
        <p:spPr bwMode="auto">
          <a:xfrm>
            <a:off x="0" y="8841738"/>
            <a:ext cx="3043343" cy="465774"/>
          </a:xfrm>
          <a:prstGeom prst="rect">
            <a:avLst/>
          </a:prstGeom>
          <a:noFill/>
          <a:ln>
            <a:noFill/>
          </a:ln>
          <a:effectLst/>
        </p:spPr>
        <p:txBody>
          <a:bodyPr vert="horz" wrap="square" lIns="92446" tIns="46223" rIns="92446" bIns="46223"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58375" name="Rectangle 7"/>
          <p:cNvSpPr>
            <a:spLocks noGrp="1" noChangeArrowheads="1"/>
          </p:cNvSpPr>
          <p:nvPr>
            <p:ph type="sldNum" sz="quarter" idx="5"/>
          </p:nvPr>
        </p:nvSpPr>
        <p:spPr bwMode="auto">
          <a:xfrm>
            <a:off x="3978131" y="8841738"/>
            <a:ext cx="3043343" cy="465774"/>
          </a:xfrm>
          <a:prstGeom prst="rect">
            <a:avLst/>
          </a:prstGeom>
          <a:noFill/>
          <a:ln>
            <a:noFill/>
          </a:ln>
          <a:effectLst/>
        </p:spPr>
        <p:txBody>
          <a:bodyPr vert="horz" wrap="square" lIns="92446" tIns="46223" rIns="92446" bIns="46223" numCol="1" anchor="b" anchorCtr="0" compatLnSpc="1">
            <a:prstTxWarp prst="textNoShape">
              <a:avLst/>
            </a:prstTxWarp>
          </a:bodyPr>
          <a:lstStyle>
            <a:lvl1pPr algn="r" eaLnBrk="1" hangingPunct="1">
              <a:defRPr sz="1200"/>
            </a:lvl1pPr>
          </a:lstStyle>
          <a:p>
            <a:fld id="{3B532C81-1673-4F29-A24F-80AFAF3A6D9C}" type="slidenum">
              <a:rPr lang="en-US"/>
              <a:pPr/>
              <a:t>‹#›</a:t>
            </a:fld>
            <a:endParaRPr lang="en-US"/>
          </a:p>
        </p:txBody>
      </p:sp>
    </p:spTree>
    <p:extLst>
      <p:ext uri="{BB962C8B-B14F-4D97-AF65-F5344CB8AC3E}">
        <p14:creationId xmlns:p14="http://schemas.microsoft.com/office/powerpoint/2010/main" val="2398042500"/>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1</a:t>
            </a:fld>
            <a:endParaRPr lang="en-US"/>
          </a:p>
        </p:txBody>
      </p:sp>
    </p:spTree>
    <p:extLst>
      <p:ext uri="{BB962C8B-B14F-4D97-AF65-F5344CB8AC3E}">
        <p14:creationId xmlns:p14="http://schemas.microsoft.com/office/powerpoint/2010/main" val="2316077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AD480-4A46-98D4-5B68-5F913B59B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45C7CB-D2F9-0F47-3C3F-5FD0B9EFFA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E9DB9-E838-AF80-3998-9CD41076F45E}"/>
              </a:ext>
            </a:extLst>
          </p:cNvPr>
          <p:cNvSpPr>
            <a:spLocks noGrp="1"/>
          </p:cNvSpPr>
          <p:nvPr>
            <p:ph type="body" idx="1"/>
          </p:nvPr>
        </p:nvSpPr>
        <p:spPr/>
        <p:txBody>
          <a:bodyPr/>
          <a:lstStyle/>
          <a:p>
            <a:r>
              <a:rPr lang="en-US"/>
              <a:t>This year, MMD is presenting two awards for Excellence in Reclamation.  The first award is going to Navajo Transitional Energy Company for the “Cottonwood Wash North Fork Restoration” Project.  </a:t>
            </a:r>
          </a:p>
        </p:txBody>
      </p:sp>
      <p:sp>
        <p:nvSpPr>
          <p:cNvPr id="4" name="Slide Number Placeholder 3">
            <a:extLst>
              <a:ext uri="{FF2B5EF4-FFF2-40B4-BE49-F238E27FC236}">
                <a16:creationId xmlns:a16="http://schemas.microsoft.com/office/drawing/2014/main" id="{97EEE223-CEB8-37E9-4986-24757D6E8475}"/>
              </a:ext>
            </a:extLst>
          </p:cNvPr>
          <p:cNvSpPr>
            <a:spLocks noGrp="1"/>
          </p:cNvSpPr>
          <p:nvPr>
            <p:ph type="sldNum" sz="quarter" idx="5"/>
          </p:nvPr>
        </p:nvSpPr>
        <p:spPr/>
        <p:txBody>
          <a:bodyPr/>
          <a:lstStyle/>
          <a:p>
            <a:fld id="{74CC0B0F-D6B8-46C2-AF96-F06F74BC25C2}" type="slidenum">
              <a:rPr lang="en-US" smtClean="0"/>
              <a:t>3</a:t>
            </a:fld>
            <a:endParaRPr lang="en-US"/>
          </a:p>
        </p:txBody>
      </p:sp>
    </p:spTree>
    <p:extLst>
      <p:ext uri="{BB962C8B-B14F-4D97-AF65-F5344CB8AC3E}">
        <p14:creationId xmlns:p14="http://schemas.microsoft.com/office/powerpoint/2010/main" val="1280582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252525"/>
                </a:solidFill>
                <a:effectLst/>
              </a:rPr>
              <a:t>The Navajo Mine is located approximately 19 miles southwest of Farmington, New Mexico.  Cottonwood Arroyo flows through the permit area and consists of the North Fork, Middle Fork and South Fork and The Cottonwood North Fork.  The North Fork Diversion was constructed in 2002 to isolate freshwater from mining activities.  As mining operations advanced, the diversion constrained access to recoverable coal. This restoration project began in 2024 and was completed by 2025 by Navajo Transitional Energy Company </a:t>
            </a:r>
          </a:p>
          <a:p>
            <a:endParaRPr lang="en-US"/>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4</a:t>
            </a:fld>
            <a:endParaRPr lang="en-US"/>
          </a:p>
        </p:txBody>
      </p:sp>
    </p:spTree>
    <p:extLst>
      <p:ext uri="{BB962C8B-B14F-4D97-AF65-F5344CB8AC3E}">
        <p14:creationId xmlns:p14="http://schemas.microsoft.com/office/powerpoint/2010/main" val="249179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Over time, you can see the progress of the reclamation in these arial photos. The area becomes smoother and uniform reflecting all the earthwork/regrading done. </a:t>
            </a:r>
            <a:endParaRPr lang="en-US" dirty="0"/>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6</a:t>
            </a:fld>
            <a:endParaRPr lang="en-US"/>
          </a:p>
        </p:txBody>
      </p:sp>
    </p:spTree>
    <p:extLst>
      <p:ext uri="{BB962C8B-B14F-4D97-AF65-F5344CB8AC3E}">
        <p14:creationId xmlns:p14="http://schemas.microsoft.com/office/powerpoint/2010/main" val="3379622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Geomorphic reclamation before and after – erosion issues are reduced and it blends better with its surroundings.  Grass is growing, you can see it with the irrigation.  </a:t>
            </a:r>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a:pPr/>
              <a:t>7</a:t>
            </a:fld>
            <a:endParaRPr lang="en-US"/>
          </a:p>
        </p:txBody>
      </p:sp>
    </p:spTree>
    <p:extLst>
      <p:ext uri="{BB962C8B-B14F-4D97-AF65-F5344CB8AC3E}">
        <p14:creationId xmlns:p14="http://schemas.microsoft.com/office/powerpoint/2010/main" val="4103541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595959"/>
                </a:solidFill>
                <a:latin typeface="Arial"/>
                <a:cs typeface="Arial"/>
              </a:rPr>
              <a:t>NOTE TO PRESENTER: This is a video. </a:t>
            </a:r>
            <a:endParaRPr lang="en-US" sz="1200">
              <a:solidFill>
                <a:srgbClr val="000000"/>
              </a:solidFill>
            </a:endParaRPr>
          </a:p>
          <a:p>
            <a:pPr>
              <a:defRPr/>
            </a:pPr>
            <a:endParaRPr lang="en-US" b="1" dirty="0">
              <a:solidFill>
                <a:srgbClr val="595959"/>
              </a:solidFill>
            </a:endParaRPr>
          </a:p>
          <a:p>
            <a:pPr>
              <a:defRPr/>
            </a:pPr>
            <a:r>
              <a:rPr lang="en-US" b="1" dirty="0">
                <a:solidFill>
                  <a:srgbClr val="595959"/>
                </a:solidFill>
                <a:latin typeface="Arial"/>
                <a:cs typeface="Arial"/>
              </a:rPr>
              <a:t>This is the Northfork Diversion.  Pole plantings were planted - cottonwoods and willows, including some harvested from the area, that had already established and hopefully they would have an easier time getting established since they were already surviving with minimal runoff.  The goal is to restore the land as close to its original state as possible, brining the community additional economic benefits and making the land usable in different ways.  </a:t>
            </a:r>
            <a:endParaRPr lang="en-US" b="1" dirty="0">
              <a:solidFill>
                <a:srgbClr val="595959"/>
              </a:solidFill>
            </a:endParaRPr>
          </a:p>
          <a:p>
            <a:pPr>
              <a:defRPr/>
            </a:pPr>
            <a:endParaRPr lang="en-US" b="1" dirty="0">
              <a:solidFill>
                <a:srgbClr val="595959"/>
              </a:solidFill>
            </a:endParaRPr>
          </a:p>
          <a:p>
            <a:pPr>
              <a:defRPr/>
            </a:pPr>
            <a:endParaRPr lang="en-US" b="1" dirty="0">
              <a:solidFill>
                <a:srgbClr val="595959"/>
              </a:solidFill>
            </a:endParaRPr>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8</a:t>
            </a:fld>
            <a:endParaRPr lang="en-US"/>
          </a:p>
        </p:txBody>
      </p:sp>
    </p:spTree>
    <p:extLst>
      <p:ext uri="{BB962C8B-B14F-4D97-AF65-F5344CB8AC3E}">
        <p14:creationId xmlns:p14="http://schemas.microsoft.com/office/powerpoint/2010/main" val="1565932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93ADEA-43BA-A10C-3522-71D61E1A1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0E945-A86E-2937-AE95-3EA497C168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B79612-065A-002A-B2C8-8A597B1D23D1}"/>
              </a:ext>
            </a:extLst>
          </p:cNvPr>
          <p:cNvSpPr>
            <a:spLocks noGrp="1"/>
          </p:cNvSpPr>
          <p:nvPr>
            <p:ph type="body" idx="1"/>
          </p:nvPr>
        </p:nvSpPr>
        <p:spPr/>
        <p:txBody>
          <a:bodyPr/>
          <a:lstStyle/>
          <a:p>
            <a:r>
              <a:rPr lang="en-US"/>
              <a:t>This year, MMD is presenting two awards for Excellence in Reclamation.  The first award is going to Navajo Transitional Energy Company for the “Cottonwood Wash North Fork Restoration” Project.  </a:t>
            </a:r>
          </a:p>
        </p:txBody>
      </p:sp>
      <p:sp>
        <p:nvSpPr>
          <p:cNvPr id="4" name="Slide Number Placeholder 3">
            <a:extLst>
              <a:ext uri="{FF2B5EF4-FFF2-40B4-BE49-F238E27FC236}">
                <a16:creationId xmlns:a16="http://schemas.microsoft.com/office/drawing/2014/main" id="{AD943ECE-0BF6-0F6C-51F6-831517A3B1B6}"/>
              </a:ext>
            </a:extLst>
          </p:cNvPr>
          <p:cNvSpPr>
            <a:spLocks noGrp="1"/>
          </p:cNvSpPr>
          <p:nvPr>
            <p:ph type="sldNum" sz="quarter" idx="5"/>
          </p:nvPr>
        </p:nvSpPr>
        <p:spPr/>
        <p:txBody>
          <a:bodyPr/>
          <a:lstStyle/>
          <a:p>
            <a:fld id="{74CC0B0F-D6B8-46C2-AF96-F06F74BC25C2}" type="slidenum">
              <a:rPr lang="en-US" smtClean="0"/>
              <a:t>10</a:t>
            </a:fld>
            <a:endParaRPr lang="en-US"/>
          </a:p>
        </p:txBody>
      </p:sp>
    </p:spTree>
    <p:extLst>
      <p:ext uri="{BB962C8B-B14F-4D97-AF65-F5344CB8AC3E}">
        <p14:creationId xmlns:p14="http://schemas.microsoft.com/office/powerpoint/2010/main" val="666588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Project is located 10 miles northeast of Deming. Mining </a:t>
            </a:r>
            <a:r>
              <a:rPr lang="en-US" err="1"/>
              <a:t>flourpar</a:t>
            </a:r>
            <a:r>
              <a:rPr lang="en-US"/>
              <a:t> from 1800’s until 1955. Fluorite is the only mineral that has been produced on this district.  </a:t>
            </a:r>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11</a:t>
            </a:fld>
            <a:endParaRPr lang="en-US"/>
          </a:p>
        </p:txBody>
      </p:sp>
    </p:spTree>
    <p:extLst>
      <p:ext uri="{BB962C8B-B14F-4D97-AF65-F5344CB8AC3E}">
        <p14:creationId xmlns:p14="http://schemas.microsoft.com/office/powerpoint/2010/main" val="1683412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12</a:t>
            </a:fld>
            <a:endParaRPr lang="en-US"/>
          </a:p>
        </p:txBody>
      </p:sp>
    </p:spTree>
    <p:extLst>
      <p:ext uri="{BB962C8B-B14F-4D97-AF65-F5344CB8AC3E}">
        <p14:creationId xmlns:p14="http://schemas.microsoft.com/office/powerpoint/2010/main" val="357543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Each closure had to be fitted without disturbing any cultural features while still providing the structural integrity necessary to protect the public. </a:t>
            </a:r>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13</a:t>
            </a:fld>
            <a:endParaRPr lang="en-US"/>
          </a:p>
        </p:txBody>
      </p:sp>
    </p:spTree>
    <p:extLst>
      <p:ext uri="{BB962C8B-B14F-4D97-AF65-F5344CB8AC3E}">
        <p14:creationId xmlns:p14="http://schemas.microsoft.com/office/powerpoint/2010/main" val="6210831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dirty="0">
                <a:solidFill>
                  <a:srgbClr val="595959"/>
                </a:solidFill>
                <a:latin typeface="Arial"/>
                <a:cs typeface="Arial"/>
              </a:rPr>
              <a:t>NOTE TO PRESENTER: This is a video. Click it to play.</a:t>
            </a:r>
          </a:p>
          <a:p>
            <a:pPr>
              <a:defRPr/>
            </a:pPr>
            <a:endParaRPr lang="en-US" b="1" dirty="0">
              <a:solidFill>
                <a:srgbClr val="595959"/>
              </a:solidFill>
            </a:endParaRPr>
          </a:p>
          <a:p>
            <a:pPr>
              <a:defRPr/>
            </a:pPr>
            <a:r>
              <a:rPr lang="en-US" b="1" dirty="0">
                <a:solidFill>
                  <a:srgbClr val="595959"/>
                </a:solidFill>
                <a:latin typeface="Arial"/>
                <a:cs typeface="Arial"/>
              </a:rPr>
              <a:t>Example of the wildlife using the enclosures, showing they are working as designed: keeping people out of the openings but still allowing wildlife to enter them.  The first one is a skunk. The second animal is a fox. The last one is a bobcat on top of a cupola.  These videos were taking with </a:t>
            </a:r>
            <a:r>
              <a:rPr lang="en-US" b="1">
                <a:solidFill>
                  <a:srgbClr val="595959"/>
                </a:solidFill>
                <a:latin typeface="Arial"/>
                <a:cs typeface="Arial"/>
              </a:rPr>
              <a:t>carefully placed wildlife cameras throughout the project area.   </a:t>
            </a:r>
            <a:endParaRPr lang="en-US" b="1" dirty="0">
              <a:solidFill>
                <a:srgbClr val="595959"/>
              </a:solidFill>
            </a:endParaRPr>
          </a:p>
        </p:txBody>
      </p:sp>
      <p:sp>
        <p:nvSpPr>
          <p:cNvPr id="4" name="Date Placeholder 3"/>
          <p:cNvSpPr>
            <a:spLocks noGrp="1"/>
          </p:cNvSpPr>
          <p:nvPr>
            <p:ph type="dt" idx="1"/>
          </p:nvPr>
        </p:nvSpPr>
        <p:spPr/>
        <p:txBody>
          <a:bodyPr/>
          <a:lstStyle/>
          <a:p>
            <a:pPr>
              <a:defRPr/>
            </a:pPr>
            <a:endParaRPr lang="en-US"/>
          </a:p>
        </p:txBody>
      </p:sp>
      <p:sp>
        <p:nvSpPr>
          <p:cNvPr id="5" name="Slide Number Placeholder 4"/>
          <p:cNvSpPr>
            <a:spLocks noGrp="1"/>
          </p:cNvSpPr>
          <p:nvPr>
            <p:ph type="sldNum" sz="quarter" idx="5"/>
          </p:nvPr>
        </p:nvSpPr>
        <p:spPr/>
        <p:txBody>
          <a:bodyPr/>
          <a:lstStyle/>
          <a:p>
            <a:fld id="{3B532C81-1673-4F29-A24F-80AFAF3A6D9C}" type="slidenum">
              <a:rPr lang="en-US" smtClean="0"/>
              <a:pPr/>
              <a:t>14</a:t>
            </a:fld>
            <a:endParaRPr lang="en-US"/>
          </a:p>
        </p:txBody>
      </p:sp>
    </p:spTree>
    <p:extLst>
      <p:ext uri="{BB962C8B-B14F-4D97-AF65-F5344CB8AC3E}">
        <p14:creationId xmlns:p14="http://schemas.microsoft.com/office/powerpoint/2010/main" val="8944589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 Backgroun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0DD034A9-9FF3-FC45-0402-70FFE3168D30}"/>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t="15812" b="15812"/>
          <a:stretch/>
        </p:blipFill>
        <p:spPr>
          <a:xfrm>
            <a:off x="0" y="1"/>
            <a:ext cx="12192000" cy="5252720"/>
          </a:xfrm>
          <a:prstGeom prst="rect">
            <a:avLst/>
          </a:prstGeom>
        </p:spPr>
      </p:pic>
      <p:sp>
        <p:nvSpPr>
          <p:cNvPr id="8" name="Rectangle 7">
            <a:extLst>
              <a:ext uri="{FF2B5EF4-FFF2-40B4-BE49-F238E27FC236}">
                <a16:creationId xmlns:a16="http://schemas.microsoft.com/office/drawing/2014/main" id="{B188D1A5-86D4-67D4-EDDD-125539023BEF}"/>
              </a:ext>
              <a:ext uri="{C183D7F6-B498-43B3-948B-1728B52AA6E4}">
                <adec:decorative xmlns:adec="http://schemas.microsoft.com/office/drawing/2017/decorative" val="1"/>
              </a:ext>
            </a:extLst>
          </p:cNvPr>
          <p:cNvSpPr/>
          <p:nvPr userDrawn="1"/>
        </p:nvSpPr>
        <p:spPr>
          <a:xfrm>
            <a:off x="0" y="1"/>
            <a:ext cx="12192000" cy="5252720"/>
          </a:xfrm>
          <a:prstGeom prst="rect">
            <a:avLst/>
          </a:prstGeom>
          <a:gradFill flip="none" rotWithShape="1">
            <a:gsLst>
              <a:gs pos="0">
                <a:srgbClr val="0071BA">
                  <a:shade val="30000"/>
                  <a:satMod val="115000"/>
                  <a:alpha val="85000"/>
                </a:srgbClr>
              </a:gs>
              <a:gs pos="48000">
                <a:schemeClr val="accent4">
                  <a:alpha val="17235"/>
                </a:schemeClr>
              </a:gs>
              <a:gs pos="97000">
                <a:schemeClr val="accent5"/>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E19430A-48BD-7B90-25D2-65219B0AD0E5}"/>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66165" y="5623515"/>
            <a:ext cx="1960269" cy="748163"/>
          </a:xfrm>
          <a:prstGeom prst="rect">
            <a:avLst/>
          </a:prstGeom>
        </p:spPr>
      </p:pic>
      <p:sp>
        <p:nvSpPr>
          <p:cNvPr id="13" name="Speaker Name, Date">
            <a:extLst>
              <a:ext uri="{FF2B5EF4-FFF2-40B4-BE49-F238E27FC236}">
                <a16:creationId xmlns:a16="http://schemas.microsoft.com/office/drawing/2014/main" id="{25F96944-4735-7942-BB42-537BCF364355}"/>
              </a:ext>
            </a:extLst>
          </p:cNvPr>
          <p:cNvSpPr>
            <a:spLocks noGrp="1"/>
          </p:cNvSpPr>
          <p:nvPr>
            <p:ph type="body" sz="quarter" idx="12" hasCustomPrompt="1"/>
          </p:nvPr>
        </p:nvSpPr>
        <p:spPr>
          <a:xfrm>
            <a:off x="7513127" y="5773290"/>
            <a:ext cx="3632200" cy="596169"/>
          </a:xfrm>
          <a:prstGeom prst="rect">
            <a:avLst/>
          </a:prstGeom>
        </p:spPr>
        <p:txBody>
          <a:bodyPr lIns="0" rIns="0" anchor="ctr" anchorCtr="0"/>
          <a:lstStyle>
            <a:lvl1pPr marL="6350" indent="-6350" algn="r">
              <a:buNone/>
              <a:tabLst/>
              <a:defRPr sz="1200" b="0" i="0" spc="50" baseline="0">
                <a:solidFill>
                  <a:schemeClr val="tx2"/>
                </a:solidFill>
                <a:latin typeface="Century Gothic" panose="020B0502020202020204" pitchFamily="34" charset="0"/>
              </a:defRPr>
            </a:lvl1pPr>
          </a:lstStyle>
          <a:p>
            <a:pPr lvl="0"/>
            <a:r>
              <a:rPr lang="en-US"/>
              <a:t>Speaker name</a:t>
            </a:r>
          </a:p>
          <a:p>
            <a:pPr lvl="0"/>
            <a:r>
              <a:rPr lang="en-US"/>
              <a:t>Month, date, year</a:t>
            </a:r>
          </a:p>
        </p:txBody>
      </p:sp>
      <p:sp>
        <p:nvSpPr>
          <p:cNvPr id="16" name="Subtitle">
            <a:extLst>
              <a:ext uri="{FF2B5EF4-FFF2-40B4-BE49-F238E27FC236}">
                <a16:creationId xmlns:a16="http://schemas.microsoft.com/office/drawing/2014/main" id="{2CA49906-6AB7-0543-83A7-312918E6D9AF}"/>
              </a:ext>
            </a:extLst>
          </p:cNvPr>
          <p:cNvSpPr>
            <a:spLocks noGrp="1"/>
          </p:cNvSpPr>
          <p:nvPr>
            <p:ph type="body" sz="quarter" idx="11" hasCustomPrompt="1"/>
          </p:nvPr>
        </p:nvSpPr>
        <p:spPr>
          <a:xfrm>
            <a:off x="1047751" y="3089316"/>
            <a:ext cx="10097576" cy="526097"/>
          </a:xfrm>
          <a:prstGeom prst="rect">
            <a:avLst/>
          </a:prstGeom>
        </p:spPr>
        <p:txBody>
          <a:bodyPr lIns="0" rIns="0"/>
          <a:lstStyle>
            <a:lvl1pPr marL="6350" indent="-6350" algn="r">
              <a:buNone/>
              <a:tabLst/>
              <a:defRPr b="0" i="0">
                <a:solidFill>
                  <a:schemeClr val="bg1"/>
                </a:solidFill>
                <a:latin typeface="Century Gothic" panose="020B0502020202020204" pitchFamily="34" charset="0"/>
              </a:defRPr>
            </a:lvl1pPr>
            <a:lvl2pPr>
              <a:buNone/>
              <a:defRPr/>
            </a:lvl2pPr>
          </a:lstStyle>
          <a:p>
            <a:pPr lvl="0"/>
            <a:r>
              <a:rPr lang="en-US"/>
              <a:t>Subtitle: Century Gothic Regular, 22pt </a:t>
            </a:r>
          </a:p>
        </p:txBody>
      </p:sp>
      <p:sp>
        <p:nvSpPr>
          <p:cNvPr id="15" name="Title">
            <a:extLst>
              <a:ext uri="{FF2B5EF4-FFF2-40B4-BE49-F238E27FC236}">
                <a16:creationId xmlns:a16="http://schemas.microsoft.com/office/drawing/2014/main" id="{7F2B7270-4C72-754A-9752-2FA527E5199E}"/>
              </a:ext>
            </a:extLst>
          </p:cNvPr>
          <p:cNvSpPr>
            <a:spLocks noGrp="1"/>
          </p:cNvSpPr>
          <p:nvPr>
            <p:ph type="title" hasCustomPrompt="1"/>
          </p:nvPr>
        </p:nvSpPr>
        <p:spPr>
          <a:xfrm>
            <a:off x="1047750" y="1757581"/>
            <a:ext cx="10097577" cy="941224"/>
          </a:xfrm>
          <a:prstGeom prst="rect">
            <a:avLst/>
          </a:prstGeom>
        </p:spPr>
        <p:txBody>
          <a:bodyPr lIns="0" rIns="0" anchor="b" anchorCtr="0"/>
          <a:lstStyle>
            <a:lvl1pPr algn="r">
              <a:defRPr sz="3600" b="1" i="0" spc="-50" baseline="0">
                <a:solidFill>
                  <a:schemeClr val="bg1"/>
                </a:solidFill>
                <a:latin typeface="Century Gothic" panose="020B0502020202020204" pitchFamily="34" charset="0"/>
              </a:defRPr>
            </a:lvl1pPr>
          </a:lstStyle>
          <a:p>
            <a:r>
              <a:rPr lang="en-US"/>
              <a:t>Title: Century Gothic Bold, 36pt</a:t>
            </a:r>
          </a:p>
        </p:txBody>
      </p:sp>
    </p:spTree>
    <p:extLst>
      <p:ext uri="{BB962C8B-B14F-4D97-AF65-F5344CB8AC3E}">
        <p14:creationId xmlns:p14="http://schemas.microsoft.com/office/powerpoint/2010/main" val="330400944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ndard">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406400" y="340771"/>
            <a:ext cx="11369040" cy="765157"/>
          </a:xfrm>
          <a:prstGeom prst="rect">
            <a:avLst/>
          </a:prstGeom>
        </p:spPr>
        <p:txBody>
          <a:bodyPr lIns="0" rIns="0" anchor="t" anchorCtr="0"/>
          <a:lstStyle>
            <a:lvl1pPr algn="l">
              <a:defRPr sz="2800" b="1" i="0">
                <a:solidFill>
                  <a:srgbClr val="174786"/>
                </a:solidFill>
                <a:latin typeface="Century Gothic" panose="020B0502020202020204" pitchFamily="34" charset="0"/>
                <a:cs typeface="Arial Narrow"/>
              </a:defRPr>
            </a:lvl1pPr>
          </a:lstStyle>
          <a:p>
            <a:r>
              <a:rPr lang="en-US"/>
              <a:t>Headings: Century Gothic Bold, Blue, 28-32pt</a:t>
            </a:r>
          </a:p>
        </p:txBody>
      </p:sp>
      <p:sp>
        <p:nvSpPr>
          <p:cNvPr id="5" name="Body">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4638522"/>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defRPr>
            </a:lvl1pPr>
            <a:lvl2pPr marL="231775" indent="-223838">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517525" indent="-285750">
              <a:lnSpc>
                <a:spcPct val="130000"/>
              </a:lnSpc>
              <a:spcBef>
                <a:spcPts val="300"/>
              </a:spcBef>
              <a:spcAft>
                <a:spcPts val="300"/>
              </a:spcAft>
              <a:buClr>
                <a:schemeClr val="bg2">
                  <a:lumMod val="50000"/>
                </a:schemeClr>
              </a:buClr>
              <a:buSzPct val="105000"/>
              <a:buFont typeface="Arial" panose="020B0604020202020204" pitchFamily="34" charset="0"/>
              <a:buChar char="•"/>
              <a:tabLst/>
              <a:defRPr lang="en-US" sz="1800" b="0" i="0" dirty="0" smtClean="0">
                <a:solidFill>
                  <a:srgbClr val="595959"/>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stStyle>
          <a:p>
            <a:pPr lvl="0"/>
            <a:r>
              <a:rPr lang="en-US"/>
              <a:t>Body: Century Gothic, 18-20pt. 3pt spacing above and below.</a:t>
            </a:r>
          </a:p>
          <a:p>
            <a:pPr lvl="1"/>
            <a:r>
              <a:rPr lang="en-US"/>
              <a:t>Line spacing set to 1.3pt</a:t>
            </a:r>
          </a:p>
          <a:p>
            <a:pPr lvl="2"/>
            <a:r>
              <a:rPr lang="en-US"/>
              <a:t>Body font color hex code: #595959</a:t>
            </a:r>
          </a:p>
          <a:p>
            <a:pPr lvl="3"/>
            <a:r>
              <a:rPr lang="en-US"/>
              <a:t>Third Level Bullet. Hex code: #7F7F7F</a:t>
            </a:r>
          </a:p>
        </p:txBody>
      </p:sp>
      <p:pic>
        <p:nvPicPr>
          <p:cNvPr id="4" name="Picture 3">
            <a:extLst>
              <a:ext uri="{FF2B5EF4-FFF2-40B4-BE49-F238E27FC236}">
                <a16:creationId xmlns:a16="http://schemas.microsoft.com/office/drawing/2014/main" id="{A8E9E766-157C-159E-288A-7CDDB375C569}"/>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6401" y="5905373"/>
            <a:ext cx="1410416" cy="538304"/>
          </a:xfrm>
          <a:prstGeom prst="rect">
            <a:avLst/>
          </a:prstGeom>
        </p:spPr>
      </p:pic>
      <p:sp>
        <p:nvSpPr>
          <p:cNvPr id="15" name="Red Bar">
            <a:extLst>
              <a:ext uri="{FF2B5EF4-FFF2-40B4-BE49-F238E27FC236}">
                <a16:creationId xmlns:a16="http://schemas.microsoft.com/office/drawing/2014/main" id="{8ED756F2-3C88-9048-B89E-636001F798DB}"/>
              </a:ext>
              <a:ext uri="{C183D7F6-B498-43B3-948B-1728B52AA6E4}">
                <adec:decorative xmlns:adec="http://schemas.microsoft.com/office/drawing/2017/decorative" val="1"/>
              </a:ext>
            </a:extLst>
          </p:cNvPr>
          <p:cNvSpPr/>
          <p:nvPr userDrawn="1"/>
        </p:nvSpPr>
        <p:spPr bwMode="auto">
          <a:xfrm>
            <a:off x="0" y="6682312"/>
            <a:ext cx="12192000"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 name="Footer and Slide Number">
            <a:extLst>
              <a:ext uri="{FF2B5EF4-FFF2-40B4-BE49-F238E27FC236}">
                <a16:creationId xmlns:a16="http://schemas.microsoft.com/office/drawing/2014/main" id="{71FA0CD6-30E1-BACD-C397-9F9CF169AD6C}"/>
              </a:ext>
            </a:extLst>
          </p:cNvPr>
          <p:cNvSpPr>
            <a:spLocks noGrp="1"/>
          </p:cNvSpPr>
          <p:nvPr>
            <p:ph type="sldNum" sz="quarter" idx="4"/>
          </p:nvPr>
        </p:nvSpPr>
        <p:spPr>
          <a:xfrm>
            <a:off x="1652609" y="6211367"/>
            <a:ext cx="10119362"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a:t>Slide Presentation Title  |  </a:t>
            </a:r>
            <a:fld id="{18FD47A2-EF8B-0240-AD90-9B51A2DFE8C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406400" y="340771"/>
            <a:ext cx="11369040" cy="765157"/>
          </a:xfrm>
          <a:prstGeom prst="rect">
            <a:avLst/>
          </a:prstGeom>
        </p:spPr>
        <p:txBody>
          <a:bodyPr lIns="0" rIns="0" anchor="t" anchorCtr="0"/>
          <a:lstStyle>
            <a:lvl1pPr algn="l">
              <a:defRPr sz="2800" b="1" i="0">
                <a:solidFill>
                  <a:schemeClr val="tx1"/>
                </a:solidFill>
                <a:latin typeface="Century Gothic" panose="020B0502020202020204" pitchFamily="34" charset="0"/>
                <a:cs typeface="Arial Narrow"/>
              </a:defRPr>
            </a:lvl1pPr>
          </a:lstStyle>
          <a:p>
            <a:r>
              <a:rPr lang="en-US"/>
              <a:t>Two Column Layout</a:t>
            </a:r>
          </a:p>
        </p:txBody>
      </p:sp>
      <p:sp>
        <p:nvSpPr>
          <p:cNvPr id="5" name="Body Column 1">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5228684" cy="4624120"/>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defRPr>
            </a:lvl1pPr>
            <a:lvl2pPr marL="231775" indent="-223838">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231775" indent="0">
              <a:lnSpc>
                <a:spcPct val="130000"/>
              </a:lnSpc>
              <a:spcBef>
                <a:spcPts val="300"/>
              </a:spcBef>
              <a:spcAft>
                <a:spcPts val="300"/>
              </a:spcAft>
              <a:buClr>
                <a:schemeClr val="bg2">
                  <a:lumMod val="50000"/>
                </a:schemeClr>
              </a:buClr>
              <a:buSzPct val="105000"/>
              <a:buFontTx/>
              <a:buNone/>
              <a:tabLst/>
              <a:defRPr lang="en-US" sz="1800" b="0" i="0" dirty="0">
                <a:solidFill>
                  <a:srgbClr val="595959"/>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stStyle>
          <a:p>
            <a:pPr lvl="0"/>
            <a:r>
              <a:rPr lang="en-US"/>
              <a:t>Body: Century Gothic, 18-20pt. 3pt spacing above and below.</a:t>
            </a:r>
          </a:p>
          <a:p>
            <a:pPr lvl="1"/>
            <a:r>
              <a:rPr lang="en-US"/>
              <a:t>Line spacing set to 1.3pt</a:t>
            </a:r>
          </a:p>
          <a:p>
            <a:pPr marL="517525" lvl="2" indent="-285750" algn="l" rtl="0" eaLnBrk="0" fontAlgn="base" hangingPunct="0">
              <a:lnSpc>
                <a:spcPct val="130000"/>
              </a:lnSpc>
              <a:spcBef>
                <a:spcPts val="300"/>
              </a:spcBef>
              <a:spcAft>
                <a:spcPts val="300"/>
              </a:spcAft>
              <a:buClr>
                <a:schemeClr val="bg2">
                  <a:lumMod val="50000"/>
                </a:schemeClr>
              </a:buClr>
              <a:buSzPct val="105000"/>
              <a:buFont typeface="Arial" panose="020B0604020202020204" pitchFamily="34" charset="0"/>
              <a:buChar char="•"/>
              <a:tabLst/>
            </a:pPr>
            <a:r>
              <a:rPr lang="en-US"/>
              <a:t>Body font color hex code: #595959</a:t>
            </a:r>
          </a:p>
          <a:p>
            <a:pPr lvl="3"/>
            <a:r>
              <a:rPr lang="en-US"/>
              <a:t>Third Level Bullet. Hex code: #7F7F7F</a:t>
            </a:r>
          </a:p>
        </p:txBody>
      </p:sp>
      <p:sp>
        <p:nvSpPr>
          <p:cNvPr id="10" name="Body Column 2">
            <a:extLst>
              <a:ext uri="{FF2B5EF4-FFF2-40B4-BE49-F238E27FC236}">
                <a16:creationId xmlns:a16="http://schemas.microsoft.com/office/drawing/2014/main" id="{882D6147-9E36-F84A-BEF4-C2C7F5BA02E4}"/>
              </a:ext>
            </a:extLst>
          </p:cNvPr>
          <p:cNvSpPr>
            <a:spLocks noGrp="1"/>
          </p:cNvSpPr>
          <p:nvPr>
            <p:ph type="body" sz="quarter" idx="11" hasCustomPrompt="1"/>
          </p:nvPr>
        </p:nvSpPr>
        <p:spPr>
          <a:xfrm>
            <a:off x="6556917" y="1095983"/>
            <a:ext cx="5215054" cy="4624120"/>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defRPr>
            </a:lvl1pPr>
            <a:lvl2pPr marL="231775" indent="-223838">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a:solidFill>
                  <a:srgbClr val="595959"/>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stStyle>
          <a:p>
            <a:pPr lvl="0"/>
            <a:r>
              <a:rPr lang="en-US"/>
              <a:t>Body: Century Gothic, 18-20pt. 3pt spacing above and below.</a:t>
            </a:r>
          </a:p>
          <a:p>
            <a:pPr lvl="1"/>
            <a:r>
              <a:rPr lang="en-US"/>
              <a:t>Line spacing set to 1.3pt</a:t>
            </a:r>
          </a:p>
          <a:p>
            <a:pPr marL="517525" lvl="2" indent="-285750" algn="l" rtl="0" eaLnBrk="0" fontAlgn="base" hangingPunct="0">
              <a:lnSpc>
                <a:spcPct val="130000"/>
              </a:lnSpc>
              <a:spcBef>
                <a:spcPts val="300"/>
              </a:spcBef>
              <a:spcAft>
                <a:spcPts val="300"/>
              </a:spcAft>
              <a:buClr>
                <a:schemeClr val="bg2">
                  <a:lumMod val="50000"/>
                </a:schemeClr>
              </a:buClr>
              <a:buSzPct val="105000"/>
              <a:buFont typeface="Arial" panose="020B0604020202020204" pitchFamily="34" charset="0"/>
              <a:buChar char="•"/>
              <a:tabLst/>
            </a:pPr>
            <a:r>
              <a:rPr lang="en-US"/>
              <a:t>Body font color hex code: #595959</a:t>
            </a:r>
          </a:p>
          <a:p>
            <a:pPr lvl="3"/>
            <a:r>
              <a:rPr lang="en-US"/>
              <a:t>Third Level Bullet. Hex code: #7F7F7F</a:t>
            </a:r>
          </a:p>
        </p:txBody>
      </p:sp>
      <p:sp>
        <p:nvSpPr>
          <p:cNvPr id="9" name="Red Bar">
            <a:extLst>
              <a:ext uri="{FF2B5EF4-FFF2-40B4-BE49-F238E27FC236}">
                <a16:creationId xmlns:a16="http://schemas.microsoft.com/office/drawing/2014/main" id="{46F419D9-17DD-8209-2D67-9E58668ABD50}"/>
              </a:ext>
              <a:ext uri="{C183D7F6-B498-43B3-948B-1728B52AA6E4}">
                <adec:decorative xmlns:adec="http://schemas.microsoft.com/office/drawing/2017/decorative" val="1"/>
              </a:ext>
            </a:extLst>
          </p:cNvPr>
          <p:cNvSpPr/>
          <p:nvPr userDrawn="1"/>
        </p:nvSpPr>
        <p:spPr bwMode="auto">
          <a:xfrm>
            <a:off x="0" y="6682312"/>
            <a:ext cx="12192000"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7" name="Picture 6">
            <a:extLst>
              <a:ext uri="{FF2B5EF4-FFF2-40B4-BE49-F238E27FC236}">
                <a16:creationId xmlns:a16="http://schemas.microsoft.com/office/drawing/2014/main" id="{9D828BC2-1D67-FA90-C8A4-4852D254E49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6401" y="5905373"/>
            <a:ext cx="1410416" cy="538304"/>
          </a:xfrm>
          <a:prstGeom prst="rect">
            <a:avLst/>
          </a:prstGeom>
        </p:spPr>
      </p:pic>
      <p:sp>
        <p:nvSpPr>
          <p:cNvPr id="4" name="Footer and Slide Number">
            <a:extLst>
              <a:ext uri="{FF2B5EF4-FFF2-40B4-BE49-F238E27FC236}">
                <a16:creationId xmlns:a16="http://schemas.microsoft.com/office/drawing/2014/main" id="{6D2090B7-656E-AFDA-3FDB-B597DB0144AA}"/>
              </a:ext>
            </a:extLst>
          </p:cNvPr>
          <p:cNvSpPr>
            <a:spLocks noGrp="1"/>
          </p:cNvSpPr>
          <p:nvPr>
            <p:ph type="sldNum" sz="quarter" idx="4"/>
          </p:nvPr>
        </p:nvSpPr>
        <p:spPr>
          <a:xfrm>
            <a:off x="1652609" y="6211367"/>
            <a:ext cx="10119362" cy="267623"/>
          </a:xfrm>
          <a:prstGeom prst="rect">
            <a:avLst/>
          </a:prstGeom>
        </p:spPr>
        <p:txBody>
          <a:bodyPr vert="horz" lIns="0" tIns="45720" rIns="0" bIns="45720" rtlCol="0" anchor="ctr"/>
          <a:lstStyle>
            <a:lvl1pPr algn="r" rtl="0" eaLnBrk="0" fontAlgn="base" hangingPunct="0">
              <a:spcBef>
                <a:spcPct val="0"/>
              </a:spcBef>
              <a:spcAft>
                <a:spcPct val="0"/>
              </a:spcAft>
              <a:defRPr lang="en-US" sz="1000" kern="1200" spc="40" baseline="0" smtClean="0">
                <a:solidFill>
                  <a:srgbClr val="7F7F7F"/>
                </a:solidFill>
                <a:latin typeface="Century Gothic" panose="020B0502020202020204" pitchFamily="34" charset="0"/>
                <a:ea typeface="+mn-ea"/>
                <a:cs typeface="Arial" panose="020B0604020202020204" pitchFamily="34" charset="0"/>
              </a:defRPr>
            </a:lvl1pPr>
          </a:lstStyle>
          <a:p>
            <a:r>
              <a:rPr lang="en-US"/>
              <a:t>Slide Presentation Title  |  </a:t>
            </a:r>
            <a:fld id="{18FD47A2-EF8B-0240-AD90-9B51A2DFE8C1}" type="slidenum">
              <a:rPr smtClean="0"/>
              <a:pPr/>
              <a:t>‹#›</a:t>
            </a:fld>
            <a:endParaRPr/>
          </a:p>
        </p:txBody>
      </p:sp>
    </p:spTree>
    <p:extLst>
      <p:ext uri="{BB962C8B-B14F-4D97-AF65-F5344CB8AC3E}">
        <p14:creationId xmlns:p14="http://schemas.microsoft.com/office/powerpoint/2010/main" val="3705890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ide Bar">
    <p:spTree>
      <p:nvGrpSpPr>
        <p:cNvPr id="1" name=""/>
        <p:cNvGrpSpPr/>
        <p:nvPr/>
      </p:nvGrpSpPr>
      <p:grpSpPr>
        <a:xfrm>
          <a:off x="0" y="0"/>
          <a:ext cx="0" cy="0"/>
          <a:chOff x="0" y="0"/>
          <a:chExt cx="0" cy="0"/>
        </a:xfrm>
      </p:grpSpPr>
      <p:grpSp>
        <p:nvGrpSpPr>
          <p:cNvPr id="10" name="Side Bar Background">
            <a:extLst>
              <a:ext uri="{FF2B5EF4-FFF2-40B4-BE49-F238E27FC236}">
                <a16:creationId xmlns:a16="http://schemas.microsoft.com/office/drawing/2014/main" id="{BB574D22-F705-D945-9048-568599603615}"/>
              </a:ext>
              <a:ext uri="{C183D7F6-B498-43B3-948B-1728B52AA6E4}">
                <adec:decorative xmlns:adec="http://schemas.microsoft.com/office/drawing/2017/decorative" val="1"/>
              </a:ext>
            </a:extLst>
          </p:cNvPr>
          <p:cNvGrpSpPr/>
          <p:nvPr userDrawn="1"/>
        </p:nvGrpSpPr>
        <p:grpSpPr>
          <a:xfrm rot="16200000">
            <a:off x="7053161" y="1729317"/>
            <a:ext cx="6858000" cy="3399364"/>
            <a:chOff x="0" y="4346916"/>
            <a:chExt cx="12192000" cy="2345247"/>
          </a:xfrm>
        </p:grpSpPr>
        <p:sp>
          <p:nvSpPr>
            <p:cNvPr id="11" name="Rectangle 10">
              <a:extLst>
                <a:ext uri="{FF2B5EF4-FFF2-40B4-BE49-F238E27FC236}">
                  <a16:creationId xmlns:a16="http://schemas.microsoft.com/office/drawing/2014/main" id="{12AF1CC0-ABCD-6E43-A9DB-A814DD601AB6}"/>
                </a:ext>
              </a:extLst>
            </p:cNvPr>
            <p:cNvSpPr/>
            <p:nvPr userDrawn="1"/>
          </p:nvSpPr>
          <p:spPr bwMode="auto">
            <a:xfrm>
              <a:off x="0" y="4346916"/>
              <a:ext cx="12192000" cy="2345247"/>
            </a:xfrm>
            <a:prstGeom prst="rect">
              <a:avLst/>
            </a:prstGeom>
            <a:solidFill>
              <a:srgbClr val="F2F2F2"/>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D5AFE41-7400-2844-9A85-A82238C7CC97}"/>
                </a:ext>
              </a:extLst>
            </p:cNvPr>
            <p:cNvCxnSpPr>
              <a:cxnSpLocks/>
            </p:cNvCxnSpPr>
            <p:nvPr userDrawn="1"/>
          </p:nvCxnSpPr>
          <p:spPr bwMode="auto">
            <a:xfrm>
              <a:off x="0" y="4346916"/>
              <a:ext cx="12192000" cy="0"/>
            </a:xfrm>
            <a:prstGeom prst="line">
              <a:avLst/>
            </a:prstGeom>
            <a:noFill/>
            <a:ln w="12700">
              <a:solidFill>
                <a:schemeClr val="bg1">
                  <a:lumMod val="85000"/>
                </a:schemeClr>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4" name="Title">
            <a:extLst>
              <a:ext uri="{FF2B5EF4-FFF2-40B4-BE49-F238E27FC236}">
                <a16:creationId xmlns:a16="http://schemas.microsoft.com/office/drawing/2014/main" id="{7E451894-29C9-F641-9D3F-B1BDAD4BD04C}"/>
              </a:ext>
            </a:extLst>
          </p:cNvPr>
          <p:cNvSpPr>
            <a:spLocks noGrp="1"/>
          </p:cNvSpPr>
          <p:nvPr>
            <p:ph type="title" hasCustomPrompt="1"/>
          </p:nvPr>
        </p:nvSpPr>
        <p:spPr>
          <a:xfrm>
            <a:off x="406400" y="340771"/>
            <a:ext cx="7969675" cy="765157"/>
          </a:xfrm>
          <a:prstGeom prst="rect">
            <a:avLst/>
          </a:prstGeom>
        </p:spPr>
        <p:txBody>
          <a:bodyPr lIns="0" rIns="0" anchor="t" anchorCtr="0"/>
          <a:lstStyle>
            <a:lvl1pPr algn="l">
              <a:defRPr sz="2800" b="1" i="0">
                <a:solidFill>
                  <a:schemeClr val="tx1"/>
                </a:solidFill>
                <a:latin typeface="Century Gothic" panose="020B0502020202020204" pitchFamily="34" charset="0"/>
                <a:cs typeface="Arial Narrow"/>
              </a:defRPr>
            </a:lvl1pPr>
          </a:lstStyle>
          <a:p>
            <a:r>
              <a:rPr lang="en-US"/>
              <a:t>Side Bar Layout</a:t>
            </a:r>
          </a:p>
        </p:txBody>
      </p:sp>
      <p:sp>
        <p:nvSpPr>
          <p:cNvPr id="14" name="Body">
            <a:extLst>
              <a:ext uri="{FF2B5EF4-FFF2-40B4-BE49-F238E27FC236}">
                <a16:creationId xmlns:a16="http://schemas.microsoft.com/office/drawing/2014/main" id="{31B6EF39-12B8-1847-9953-C4BD6551D27E}"/>
              </a:ext>
            </a:extLst>
          </p:cNvPr>
          <p:cNvSpPr>
            <a:spLocks noGrp="1"/>
          </p:cNvSpPr>
          <p:nvPr>
            <p:ph type="body" sz="quarter" idx="10" hasCustomPrompt="1"/>
          </p:nvPr>
        </p:nvSpPr>
        <p:spPr>
          <a:xfrm>
            <a:off x="406401" y="1095983"/>
            <a:ext cx="7969674" cy="4624120"/>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defRPr>
            </a:lvl1pPr>
            <a:lvl2pPr marL="228600" indent="-222250">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457200" indent="-228600">
              <a:lnSpc>
                <a:spcPct val="130000"/>
              </a:lnSpc>
              <a:spcBef>
                <a:spcPts val="300"/>
              </a:spcBef>
              <a:spcAft>
                <a:spcPts val="300"/>
              </a:spcAft>
              <a:buSzPct val="105000"/>
              <a:buFont typeface="Arial" panose="020B0604020202020204" pitchFamily="34" charset="0"/>
              <a:buChar char="•"/>
              <a:tabLst/>
              <a:defRPr lang="en-US" sz="1800" b="0" i="0" dirty="0">
                <a:solidFill>
                  <a:srgbClr val="595959"/>
                </a:solidFill>
                <a:latin typeface="Century Gothic" panose="020B0502020202020204" pitchFamily="34" charset="0"/>
              </a:defRPr>
            </a:lvl3pPr>
            <a:lvl4pPr marL="685800" indent="-228600">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stStyle>
          <a:p>
            <a:pPr lvl="0"/>
            <a:r>
              <a:rPr lang="en-US"/>
              <a:t>Body: Century Gothic, 18-20pt. 3pt spacing above and below.</a:t>
            </a:r>
          </a:p>
          <a:p>
            <a:pPr lvl="1"/>
            <a:r>
              <a:rPr lang="en-US"/>
              <a:t>Line spacing is set to 1.3pt</a:t>
            </a:r>
          </a:p>
          <a:p>
            <a:pPr marL="517525" lvl="2" indent="-285750" algn="l" rtl="0" eaLnBrk="0" fontAlgn="base" hangingPunct="0">
              <a:lnSpc>
                <a:spcPct val="130000"/>
              </a:lnSpc>
              <a:spcBef>
                <a:spcPts val="300"/>
              </a:spcBef>
              <a:spcAft>
                <a:spcPts val="300"/>
              </a:spcAft>
              <a:buClr>
                <a:schemeClr val="bg2">
                  <a:lumMod val="50000"/>
                </a:schemeClr>
              </a:buClr>
              <a:buSzPct val="105000"/>
              <a:buFont typeface="Arial" panose="020B0604020202020204" pitchFamily="34" charset="0"/>
              <a:buChar char="•"/>
              <a:tabLst/>
            </a:pPr>
            <a:r>
              <a:rPr lang="en-US"/>
              <a:t>Body font color hex code: #595959</a:t>
            </a:r>
          </a:p>
          <a:p>
            <a:pPr lvl="3"/>
            <a:r>
              <a:rPr lang="en-US"/>
              <a:t>Third Level Bullet. Hex code: #7F7F7F</a:t>
            </a:r>
          </a:p>
        </p:txBody>
      </p:sp>
      <p:sp>
        <p:nvSpPr>
          <p:cNvPr id="13" name="Side Bar Text">
            <a:extLst>
              <a:ext uri="{FF2B5EF4-FFF2-40B4-BE49-F238E27FC236}">
                <a16:creationId xmlns:a16="http://schemas.microsoft.com/office/drawing/2014/main" id="{7E3190A9-0D67-5E4D-8CC8-0E4E7E31A8B8}"/>
              </a:ext>
            </a:extLst>
          </p:cNvPr>
          <p:cNvSpPr>
            <a:spLocks noGrp="1"/>
          </p:cNvSpPr>
          <p:nvPr>
            <p:ph type="body" sz="quarter" idx="11" hasCustomPrompt="1"/>
          </p:nvPr>
        </p:nvSpPr>
        <p:spPr>
          <a:xfrm>
            <a:off x="9185564" y="644235"/>
            <a:ext cx="2589875" cy="5467641"/>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600" b="0" i="0">
                <a:solidFill>
                  <a:srgbClr val="595959"/>
                </a:solidFill>
                <a:latin typeface="Century Gothic" panose="020B0502020202020204" pitchFamily="34" charset="0"/>
              </a:defRPr>
            </a:lvl1pPr>
            <a:lvl2pPr marL="174625" indent="-168275">
              <a:lnSpc>
                <a:spcPct val="130000"/>
              </a:lnSpc>
              <a:spcBef>
                <a:spcPts val="300"/>
              </a:spcBef>
              <a:spcAft>
                <a:spcPts val="300"/>
              </a:spcAft>
              <a:buSzPct val="100000"/>
              <a:buFont typeface="Arial" panose="020B0604020202020204" pitchFamily="34" charset="0"/>
              <a:buChar char="•"/>
              <a:tabLst/>
              <a:defRPr sz="1600" b="0" i="0">
                <a:solidFill>
                  <a:srgbClr val="595959"/>
                </a:solidFill>
                <a:latin typeface="Century Gothic" panose="020B0502020202020204" pitchFamily="34" charset="0"/>
              </a:defRPr>
            </a:lvl2pPr>
            <a:lvl3pPr marL="342900" indent="-168275">
              <a:lnSpc>
                <a:spcPct val="130000"/>
              </a:lnSpc>
              <a:spcBef>
                <a:spcPts val="300"/>
              </a:spcBef>
              <a:spcAft>
                <a:spcPts val="300"/>
              </a:spcAft>
              <a:buFont typeface="Arial" panose="020B0604020202020204" pitchFamily="34" charset="0"/>
              <a:buChar char="•"/>
              <a:tabLst/>
              <a:defRPr lang="en-US" sz="1600" b="0" i="0" dirty="0">
                <a:solidFill>
                  <a:srgbClr val="595959"/>
                </a:solidFill>
                <a:latin typeface="Century Gothic" panose="020B0502020202020204" pitchFamily="34" charset="0"/>
              </a:defRPr>
            </a:lvl3pPr>
            <a:lvl4pPr marL="574675" indent="-228600">
              <a:lnSpc>
                <a:spcPct val="130000"/>
              </a:lnSpc>
              <a:spcBef>
                <a:spcPts val="300"/>
              </a:spcBef>
              <a:spcAft>
                <a:spcPts val="300"/>
              </a:spcAft>
              <a:buFont typeface="Arial" panose="020B0604020202020204" pitchFamily="34" charset="0"/>
              <a:buChar char="•"/>
              <a:tabLst/>
              <a:defRPr b="0" i="0">
                <a:solidFill>
                  <a:srgbClr val="595959"/>
                </a:solidFill>
                <a:latin typeface="Century Gothic" panose="020B0502020202020204" pitchFamily="34" charset="0"/>
              </a:defRPr>
            </a:lvl4pPr>
          </a:lstStyle>
          <a:p>
            <a:pPr lvl="0"/>
            <a:r>
              <a:rPr lang="en-US"/>
              <a:t>Side bar text should be size 16pt, spacing before and after: 3pt, line spacing 1.3pt</a:t>
            </a:r>
          </a:p>
          <a:p>
            <a:pPr lvl="1"/>
            <a:r>
              <a:rPr lang="en-US"/>
              <a:t>Sub-bullet 1</a:t>
            </a:r>
          </a:p>
          <a:p>
            <a:pPr lvl="2"/>
            <a:r>
              <a:rPr lang="en-US"/>
              <a:t>Sub-bullet 2</a:t>
            </a:r>
          </a:p>
          <a:p>
            <a:pPr lvl="3"/>
            <a:r>
              <a:rPr lang="en-US"/>
              <a:t>Sub-bullet 3</a:t>
            </a:r>
          </a:p>
        </p:txBody>
      </p:sp>
      <p:sp>
        <p:nvSpPr>
          <p:cNvPr id="7" name="Red Bar">
            <a:extLst>
              <a:ext uri="{FF2B5EF4-FFF2-40B4-BE49-F238E27FC236}">
                <a16:creationId xmlns:a16="http://schemas.microsoft.com/office/drawing/2014/main" id="{CFB76977-F008-13BC-A40B-F295EAC4F025}"/>
              </a:ext>
              <a:ext uri="{C183D7F6-B498-43B3-948B-1728B52AA6E4}">
                <adec:decorative xmlns:adec="http://schemas.microsoft.com/office/drawing/2017/decorative" val="1"/>
              </a:ext>
            </a:extLst>
          </p:cNvPr>
          <p:cNvSpPr/>
          <p:nvPr userDrawn="1"/>
        </p:nvSpPr>
        <p:spPr bwMode="auto">
          <a:xfrm>
            <a:off x="0" y="6682312"/>
            <a:ext cx="12192000"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E9B61DD4-9CCB-A7B1-CF21-201EE42B8A88}"/>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6401" y="5905373"/>
            <a:ext cx="1410416" cy="538304"/>
          </a:xfrm>
          <a:prstGeom prst="rect">
            <a:avLst/>
          </a:prstGeom>
        </p:spPr>
      </p:pic>
      <p:sp>
        <p:nvSpPr>
          <p:cNvPr id="3" name="Footer and Slide Number">
            <a:extLst>
              <a:ext uri="{FF2B5EF4-FFF2-40B4-BE49-F238E27FC236}">
                <a16:creationId xmlns:a16="http://schemas.microsoft.com/office/drawing/2014/main" id="{05FFAC38-6EF7-EADB-A9EB-A0F7650890B1}"/>
              </a:ext>
            </a:extLst>
          </p:cNvPr>
          <p:cNvSpPr>
            <a:spLocks noGrp="1"/>
          </p:cNvSpPr>
          <p:nvPr>
            <p:ph type="sldNum" sz="quarter" idx="4"/>
          </p:nvPr>
        </p:nvSpPr>
        <p:spPr>
          <a:xfrm>
            <a:off x="-1743287" y="6211367"/>
            <a:ext cx="10119362" cy="267623"/>
          </a:xfrm>
          <a:prstGeom prst="rect">
            <a:avLst/>
          </a:prstGeom>
        </p:spPr>
        <p:txBody>
          <a:bodyPr vert="horz" lIns="0" tIns="45720" rIns="0" bIns="45720" rtlCol="0" anchor="ctr"/>
          <a:lstStyle>
            <a:lvl1pPr algn="r" rtl="0" eaLnBrk="0" fontAlgn="base" hangingPunct="0">
              <a:spcBef>
                <a:spcPct val="0"/>
              </a:spcBef>
              <a:spcAft>
                <a:spcPct val="0"/>
              </a:spcAft>
              <a:defRPr lang="en-US" sz="1000" kern="1200" spc="40" baseline="0" smtClean="0">
                <a:solidFill>
                  <a:srgbClr val="7F7F7F"/>
                </a:solidFill>
                <a:latin typeface="Century Gothic" panose="020B0502020202020204" pitchFamily="34" charset="0"/>
                <a:ea typeface="+mn-ea"/>
                <a:cs typeface="Arial" panose="020B0604020202020204" pitchFamily="34" charset="0"/>
              </a:defRPr>
            </a:lvl1pPr>
          </a:lstStyle>
          <a:p>
            <a:r>
              <a:rPr lang="en-US"/>
              <a:t>Slide Presentation Title  |  </a:t>
            </a:r>
            <a:fld id="{18FD47A2-EF8B-0240-AD90-9B51A2DFE8C1}" type="slidenum">
              <a:rPr smtClean="0"/>
              <a:pPr/>
              <a:t>‹#›</a:t>
            </a:fld>
            <a:endParaRPr/>
          </a:p>
        </p:txBody>
      </p:sp>
    </p:spTree>
    <p:extLst>
      <p:ext uri="{BB962C8B-B14F-4D97-AF65-F5344CB8AC3E}">
        <p14:creationId xmlns:p14="http://schemas.microsoft.com/office/powerpoint/2010/main" val="1993270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ottom Bar">
    <p:spTree>
      <p:nvGrpSpPr>
        <p:cNvPr id="1" name=""/>
        <p:cNvGrpSpPr/>
        <p:nvPr/>
      </p:nvGrpSpPr>
      <p:grpSpPr>
        <a:xfrm>
          <a:off x="0" y="0"/>
          <a:ext cx="0" cy="0"/>
          <a:chOff x="0" y="0"/>
          <a:chExt cx="0" cy="0"/>
        </a:xfrm>
      </p:grpSpPr>
      <p:grpSp>
        <p:nvGrpSpPr>
          <p:cNvPr id="10" name="Bottom Bar Background">
            <a:extLst>
              <a:ext uri="{FF2B5EF4-FFF2-40B4-BE49-F238E27FC236}">
                <a16:creationId xmlns:a16="http://schemas.microsoft.com/office/drawing/2014/main" id="{581EFEA5-5583-334C-9AB1-65353A2392F5}"/>
              </a:ext>
              <a:ext uri="{C183D7F6-B498-43B3-948B-1728B52AA6E4}">
                <adec:decorative xmlns:adec="http://schemas.microsoft.com/office/drawing/2017/decorative" val="1"/>
              </a:ext>
            </a:extLst>
          </p:cNvPr>
          <p:cNvGrpSpPr/>
          <p:nvPr userDrawn="1"/>
        </p:nvGrpSpPr>
        <p:grpSpPr>
          <a:xfrm>
            <a:off x="0" y="4346916"/>
            <a:ext cx="12192000" cy="2345247"/>
            <a:chOff x="0" y="4346916"/>
            <a:chExt cx="12192000" cy="2345247"/>
          </a:xfrm>
        </p:grpSpPr>
        <p:sp>
          <p:nvSpPr>
            <p:cNvPr id="11" name="Rectangle 10">
              <a:extLst>
                <a:ext uri="{FF2B5EF4-FFF2-40B4-BE49-F238E27FC236}">
                  <a16:creationId xmlns:a16="http://schemas.microsoft.com/office/drawing/2014/main" id="{21A217D5-930D-3248-B9E1-0232CD23FD28}"/>
                </a:ext>
              </a:extLst>
            </p:cNvPr>
            <p:cNvSpPr/>
            <p:nvPr userDrawn="1"/>
          </p:nvSpPr>
          <p:spPr bwMode="auto">
            <a:xfrm>
              <a:off x="0" y="4346916"/>
              <a:ext cx="12192000" cy="2345247"/>
            </a:xfrm>
            <a:prstGeom prst="rect">
              <a:avLst/>
            </a:prstGeom>
            <a:solidFill>
              <a:srgbClr val="F2F2F2"/>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cxnSp>
          <p:nvCxnSpPr>
            <p:cNvPr id="12" name="Straight Connector 11">
              <a:extLst>
                <a:ext uri="{FF2B5EF4-FFF2-40B4-BE49-F238E27FC236}">
                  <a16:creationId xmlns:a16="http://schemas.microsoft.com/office/drawing/2014/main" id="{FA354268-CE45-2F49-BA87-F3DC20DF2FDC}"/>
                </a:ext>
              </a:extLst>
            </p:cNvPr>
            <p:cNvCxnSpPr>
              <a:cxnSpLocks/>
            </p:cNvCxnSpPr>
            <p:nvPr userDrawn="1"/>
          </p:nvCxnSpPr>
          <p:spPr bwMode="auto">
            <a:xfrm>
              <a:off x="0" y="4346916"/>
              <a:ext cx="12192000" cy="0"/>
            </a:xfrm>
            <a:prstGeom prst="line">
              <a:avLst/>
            </a:prstGeom>
            <a:noFill/>
            <a:ln w="12700">
              <a:solidFill>
                <a:schemeClr val="bg1">
                  <a:lumMod val="85000"/>
                </a:schemeClr>
              </a:solid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grpSp>
      <p:sp>
        <p:nvSpPr>
          <p:cNvPr id="2" name="Title"/>
          <p:cNvSpPr>
            <a:spLocks noGrp="1"/>
          </p:cNvSpPr>
          <p:nvPr>
            <p:ph type="title" hasCustomPrompt="1"/>
          </p:nvPr>
        </p:nvSpPr>
        <p:spPr>
          <a:xfrm>
            <a:off x="406400" y="340771"/>
            <a:ext cx="11369040" cy="765157"/>
          </a:xfrm>
          <a:prstGeom prst="rect">
            <a:avLst/>
          </a:prstGeom>
        </p:spPr>
        <p:txBody>
          <a:bodyPr lIns="0" rIns="0" anchor="t" anchorCtr="0"/>
          <a:lstStyle>
            <a:lvl1pPr algn="l">
              <a:defRPr sz="2800" b="1" i="0">
                <a:solidFill>
                  <a:schemeClr val="tx1"/>
                </a:solidFill>
                <a:latin typeface="Century Gothic" panose="020B0502020202020204" pitchFamily="34" charset="0"/>
                <a:cs typeface="Arial Narrow"/>
              </a:defRPr>
            </a:lvl1pPr>
          </a:lstStyle>
          <a:p>
            <a:r>
              <a:rPr lang="en-US"/>
              <a:t>Bottom Bar Layout</a:t>
            </a:r>
          </a:p>
        </p:txBody>
      </p:sp>
      <p:sp>
        <p:nvSpPr>
          <p:cNvPr id="5" name="Body">
            <a:extLst>
              <a:ext uri="{FF2B5EF4-FFF2-40B4-BE49-F238E27FC236}">
                <a16:creationId xmlns:a16="http://schemas.microsoft.com/office/drawing/2014/main" id="{C3942085-75C1-1F4B-8973-ED414F86976E}"/>
              </a:ext>
            </a:extLst>
          </p:cNvPr>
          <p:cNvSpPr>
            <a:spLocks noGrp="1"/>
          </p:cNvSpPr>
          <p:nvPr>
            <p:ph type="body" sz="quarter" idx="10" hasCustomPrompt="1"/>
          </p:nvPr>
        </p:nvSpPr>
        <p:spPr>
          <a:xfrm>
            <a:off x="406400" y="1095983"/>
            <a:ext cx="11369040" cy="4624120"/>
          </a:xfrm>
          <a:prstGeom prst="rect">
            <a:avLst/>
          </a:prstGeom>
        </p:spPr>
        <p:txBody>
          <a:bodyPr lIns="0" rIns="0"/>
          <a:lstStyle>
            <a:lvl1pPr marL="0" inden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defRPr>
            </a:lvl1pPr>
            <a:lvl2pPr marL="231775" indent="-223838">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457200" indent="-225425">
              <a:lnSpc>
                <a:spcPct val="130000"/>
              </a:lnSpc>
              <a:spcBef>
                <a:spcPts val="300"/>
              </a:spcBef>
              <a:spcAft>
                <a:spcPts val="300"/>
              </a:spcAft>
              <a:buSzPct val="105000"/>
              <a:buFont typeface="Arial" panose="020B0604020202020204" pitchFamily="34" charset="0"/>
              <a:buChar char="•"/>
              <a:tabLst/>
              <a:defRPr lang="en-US" sz="1800" b="0" i="0" dirty="0">
                <a:solidFill>
                  <a:srgbClr val="595959"/>
                </a:solidFill>
                <a:latin typeface="Century Gothic" panose="020B0502020202020204" pitchFamily="34" charset="0"/>
              </a:defRPr>
            </a:lvl3pPr>
            <a:lvl4pPr marL="690563" indent="-233363">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stStyle>
          <a:p>
            <a:pPr lvl="0"/>
            <a:r>
              <a:rPr lang="en-US"/>
              <a:t>Body: Century Gothic, 18-20pt. 3pt spacing above and below.</a:t>
            </a:r>
          </a:p>
          <a:p>
            <a:pPr lvl="1"/>
            <a:r>
              <a:rPr lang="en-US"/>
              <a:t>Line spacing set to 1.3pt</a:t>
            </a:r>
          </a:p>
          <a:p>
            <a:pPr marL="517525" lvl="2" indent="-285750" algn="l" rtl="0" eaLnBrk="0" fontAlgn="base" hangingPunct="0">
              <a:lnSpc>
                <a:spcPct val="130000"/>
              </a:lnSpc>
              <a:spcBef>
                <a:spcPts val="300"/>
              </a:spcBef>
              <a:spcAft>
                <a:spcPts val="300"/>
              </a:spcAft>
              <a:buClr>
                <a:schemeClr val="bg2">
                  <a:lumMod val="50000"/>
                </a:schemeClr>
              </a:buClr>
              <a:buSzPct val="105000"/>
              <a:buFont typeface="Arial" panose="020B0604020202020204" pitchFamily="34" charset="0"/>
              <a:buChar char="•"/>
              <a:tabLst/>
            </a:pPr>
            <a:r>
              <a:rPr lang="en-US"/>
              <a:t>Body font color hex code: #595959</a:t>
            </a:r>
          </a:p>
          <a:p>
            <a:pPr lvl="3"/>
            <a:r>
              <a:rPr lang="en-US"/>
              <a:t>Third Level Bullet. Hex code: #7F7F7F</a:t>
            </a:r>
          </a:p>
        </p:txBody>
      </p:sp>
      <p:sp>
        <p:nvSpPr>
          <p:cNvPr id="9" name="Red Bar">
            <a:extLst>
              <a:ext uri="{FF2B5EF4-FFF2-40B4-BE49-F238E27FC236}">
                <a16:creationId xmlns:a16="http://schemas.microsoft.com/office/drawing/2014/main" id="{865983A4-7E9C-046C-031E-52DD55C83091}"/>
              </a:ext>
              <a:ext uri="{C183D7F6-B498-43B3-948B-1728B52AA6E4}">
                <adec:decorative xmlns:adec="http://schemas.microsoft.com/office/drawing/2017/decorative" val="1"/>
              </a:ext>
            </a:extLst>
          </p:cNvPr>
          <p:cNvSpPr/>
          <p:nvPr userDrawn="1"/>
        </p:nvSpPr>
        <p:spPr bwMode="auto">
          <a:xfrm>
            <a:off x="0" y="6682312"/>
            <a:ext cx="12192000"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4" name="Picture 3">
            <a:extLst>
              <a:ext uri="{FF2B5EF4-FFF2-40B4-BE49-F238E27FC236}">
                <a16:creationId xmlns:a16="http://schemas.microsoft.com/office/drawing/2014/main" id="{3FF52EFB-D378-55B9-8D04-EFB967BA903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6401" y="5905373"/>
            <a:ext cx="1410416" cy="538304"/>
          </a:xfrm>
          <a:prstGeom prst="rect">
            <a:avLst/>
          </a:prstGeom>
        </p:spPr>
      </p:pic>
      <p:sp>
        <p:nvSpPr>
          <p:cNvPr id="7" name="Footer and Slide Number">
            <a:extLst>
              <a:ext uri="{FF2B5EF4-FFF2-40B4-BE49-F238E27FC236}">
                <a16:creationId xmlns:a16="http://schemas.microsoft.com/office/drawing/2014/main" id="{CAE2B048-0C13-026B-C0E2-CB44B9E89453}"/>
              </a:ext>
            </a:extLst>
          </p:cNvPr>
          <p:cNvSpPr>
            <a:spLocks noGrp="1"/>
          </p:cNvSpPr>
          <p:nvPr>
            <p:ph type="sldNum" sz="quarter" idx="4"/>
          </p:nvPr>
        </p:nvSpPr>
        <p:spPr>
          <a:xfrm>
            <a:off x="1652609" y="6211367"/>
            <a:ext cx="10119362" cy="267623"/>
          </a:xfrm>
          <a:prstGeom prst="rect">
            <a:avLst/>
          </a:prstGeom>
        </p:spPr>
        <p:txBody>
          <a:bodyPr vert="horz" lIns="0" tIns="45720" rIns="0" bIns="45720" rtlCol="0" anchor="ctr"/>
          <a:lstStyle>
            <a:lvl1pPr algn="r" rtl="0" eaLnBrk="0" fontAlgn="base" hangingPunct="0">
              <a:spcBef>
                <a:spcPct val="0"/>
              </a:spcBef>
              <a:spcAft>
                <a:spcPct val="0"/>
              </a:spcAft>
              <a:defRPr lang="en-US" sz="1000" kern="1200" spc="40" baseline="0" smtClean="0">
                <a:solidFill>
                  <a:srgbClr val="7F7F7F"/>
                </a:solidFill>
                <a:latin typeface="Century Gothic" panose="020B0502020202020204" pitchFamily="34" charset="0"/>
                <a:ea typeface="+mn-ea"/>
                <a:cs typeface="Arial" panose="020B0604020202020204" pitchFamily="34" charset="0"/>
              </a:defRPr>
            </a:lvl1pPr>
          </a:lstStyle>
          <a:p>
            <a:r>
              <a:rPr lang="en-US"/>
              <a:t>Slide Presentation Title  |  </a:t>
            </a:r>
            <a:fld id="{18FD47A2-EF8B-0240-AD90-9B51A2DFE8C1}" type="slidenum">
              <a:rPr smtClean="0"/>
              <a:pPr/>
              <a:t>‹#›</a:t>
            </a:fld>
            <a:endParaRPr/>
          </a:p>
        </p:txBody>
      </p:sp>
    </p:spTree>
    <p:extLst>
      <p:ext uri="{BB962C8B-B14F-4D97-AF65-F5344CB8AC3E}">
        <p14:creationId xmlns:p14="http://schemas.microsoft.com/office/powerpoint/2010/main" val="2846329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4C912F6-737F-61E4-3E1C-33332C16F97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57" y="-1547"/>
            <a:ext cx="12201557" cy="6868512"/>
          </a:xfrm>
          <a:prstGeom prst="rect">
            <a:avLst/>
          </a:prstGeom>
        </p:spPr>
      </p:pic>
      <p:sp>
        <p:nvSpPr>
          <p:cNvPr id="5" name="Rectangle 4">
            <a:extLst>
              <a:ext uri="{FF2B5EF4-FFF2-40B4-BE49-F238E27FC236}">
                <a16:creationId xmlns:a16="http://schemas.microsoft.com/office/drawing/2014/main" id="{F5EAB368-381C-D135-FDFF-0D2F64B9877B}"/>
              </a:ext>
              <a:ext uri="{C183D7F6-B498-43B3-948B-1728B52AA6E4}">
                <adec:decorative xmlns:adec="http://schemas.microsoft.com/office/drawing/2017/decorative" val="1"/>
              </a:ext>
            </a:extLst>
          </p:cNvPr>
          <p:cNvSpPr/>
          <p:nvPr userDrawn="1"/>
        </p:nvSpPr>
        <p:spPr>
          <a:xfrm>
            <a:off x="-3090" y="77332"/>
            <a:ext cx="12201557" cy="6798598"/>
          </a:xfrm>
          <a:prstGeom prst="rect">
            <a:avLst/>
          </a:prstGeom>
          <a:gradFill flip="none" rotWithShape="1">
            <a:gsLst>
              <a:gs pos="0">
                <a:schemeClr val="bg1">
                  <a:lumMod val="75000"/>
                  <a:tint val="66000"/>
                  <a:satMod val="160000"/>
                  <a:alpha val="81000"/>
                </a:schemeClr>
              </a:gs>
              <a:gs pos="50000">
                <a:schemeClr val="bg1">
                  <a:lumMod val="75000"/>
                  <a:tint val="44500"/>
                  <a:satMod val="160000"/>
                  <a:alpha val="75000"/>
                </a:schemeClr>
              </a:gs>
              <a:gs pos="100000">
                <a:schemeClr val="bg1">
                  <a:lumMod val="75000"/>
                  <a:tint val="23500"/>
                  <a:satMod val="160000"/>
                  <a:alpha val="9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genda Text"/>
          <p:cNvSpPr>
            <a:spLocks noGrp="1"/>
          </p:cNvSpPr>
          <p:nvPr>
            <p:ph type="title" hasCustomPrompt="1"/>
          </p:nvPr>
        </p:nvSpPr>
        <p:spPr>
          <a:xfrm>
            <a:off x="839449" y="839967"/>
            <a:ext cx="10771100" cy="4910667"/>
          </a:xfrm>
          <a:prstGeom prst="rect">
            <a:avLst/>
          </a:prstGeom>
        </p:spPr>
        <p:txBody>
          <a:bodyPr vert="horz" lIns="0" rIns="0" anchor="ctr"/>
          <a:lstStyle>
            <a:lvl1pPr marL="0" indent="0">
              <a:lnSpc>
                <a:spcPct val="180000"/>
              </a:lnSpc>
              <a:buClr>
                <a:srgbClr val="E31836"/>
              </a:buClr>
              <a:buSzPct val="75000"/>
              <a:buFont typeface=".Lucida Grande UI Regular"/>
              <a:buNone/>
              <a:defRPr sz="3600" b="0" i="0" spc="100" baseline="0">
                <a:solidFill>
                  <a:schemeClr val="bg1">
                    <a:lumMod val="50000"/>
                  </a:schemeClr>
                </a:solidFill>
                <a:latin typeface="Century Gothic" panose="020B0502020202020204" pitchFamily="34" charset="0"/>
                <a:cs typeface="Arial" panose="020B0604020202020204" pitchFamily="34" charset="0"/>
              </a:defRPr>
            </a:lvl1pPr>
          </a:lstStyle>
          <a:p>
            <a:r>
              <a:rPr lang="en-US"/>
              <a:t>Title</a:t>
            </a:r>
          </a:p>
        </p:txBody>
      </p:sp>
      <p:sp>
        <p:nvSpPr>
          <p:cNvPr id="3" name="Red Bar">
            <a:extLst>
              <a:ext uri="{FF2B5EF4-FFF2-40B4-BE49-F238E27FC236}">
                <a16:creationId xmlns:a16="http://schemas.microsoft.com/office/drawing/2014/main" id="{1FC4D980-4AB8-567D-B270-9EFA5F04AD19}"/>
              </a:ext>
              <a:ext uri="{C183D7F6-B498-43B3-948B-1728B52AA6E4}">
                <adec:decorative xmlns:adec="http://schemas.microsoft.com/office/drawing/2017/decorative" val="1"/>
              </a:ext>
            </a:extLst>
          </p:cNvPr>
          <p:cNvSpPr/>
          <p:nvPr userDrawn="1"/>
        </p:nvSpPr>
        <p:spPr bwMode="auto">
          <a:xfrm>
            <a:off x="-14554" y="-10512"/>
            <a:ext cx="12206553"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8" name="Footer and Slide Number">
            <a:extLst>
              <a:ext uri="{FF2B5EF4-FFF2-40B4-BE49-F238E27FC236}">
                <a16:creationId xmlns:a16="http://schemas.microsoft.com/office/drawing/2014/main" id="{D8E11229-3129-984E-AB50-E42EA5AFE360}"/>
              </a:ext>
            </a:extLst>
          </p:cNvPr>
          <p:cNvSpPr>
            <a:spLocks noGrp="1"/>
          </p:cNvSpPr>
          <p:nvPr>
            <p:ph type="sldNum" sz="quarter" idx="4"/>
          </p:nvPr>
        </p:nvSpPr>
        <p:spPr>
          <a:xfrm>
            <a:off x="4382347" y="6287383"/>
            <a:ext cx="7393095" cy="267623"/>
          </a:xfrm>
          <a:prstGeom prst="rect">
            <a:avLst/>
          </a:prstGeom>
        </p:spPr>
        <p:txBody>
          <a:bodyPr vert="horz" lIns="0" tIns="45720" rIns="0" bIns="45720" rtlCol="0" anchor="ctr"/>
          <a:lstStyle>
            <a:lvl1pPr algn="r" rtl="0" eaLnBrk="0" fontAlgn="base" hangingPunct="0">
              <a:spcBef>
                <a:spcPct val="0"/>
              </a:spcBef>
              <a:spcAft>
                <a:spcPct val="0"/>
              </a:spcAft>
              <a:defRPr lang="en-US" sz="1000" kern="1200" spc="40" baseline="0" smtClean="0">
                <a:solidFill>
                  <a:srgbClr val="7F7F7F"/>
                </a:solidFill>
                <a:latin typeface="Century Gothic" panose="020B0502020202020204" pitchFamily="34" charset="0"/>
                <a:ea typeface="+mn-ea"/>
                <a:cs typeface="Arial" panose="020B0604020202020204" pitchFamily="34" charset="0"/>
              </a:defRPr>
            </a:lvl1pPr>
          </a:lstStyle>
          <a:p>
            <a:r>
              <a:rPr lang="en-US"/>
              <a:t>Slide Presentation Title  |  </a:t>
            </a:r>
            <a:fld id="{18FD47A2-EF8B-0240-AD90-9B51A2DFE8C1}" type="slidenum">
              <a:rPr smtClean="0"/>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Multiple Speakers">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406400" y="340771"/>
            <a:ext cx="11369040" cy="765157"/>
          </a:xfrm>
          <a:prstGeom prst="rect">
            <a:avLst/>
          </a:prstGeom>
        </p:spPr>
        <p:txBody>
          <a:bodyPr lIns="0" rIns="0" anchor="t" anchorCtr="0"/>
          <a:lstStyle>
            <a:lvl1pPr algn="l">
              <a:defRPr sz="2800" b="1" i="0">
                <a:solidFill>
                  <a:schemeClr val="tx1"/>
                </a:solidFill>
                <a:latin typeface="Century Gothic" panose="020B0502020202020204" pitchFamily="34" charset="0"/>
                <a:cs typeface="Arial Narrow"/>
              </a:defRPr>
            </a:lvl1pPr>
          </a:lstStyle>
          <a:p>
            <a:r>
              <a:rPr lang="en-US"/>
              <a:t>Introductions: Multiple Speakers</a:t>
            </a:r>
          </a:p>
        </p:txBody>
      </p:sp>
      <p:sp>
        <p:nvSpPr>
          <p:cNvPr id="17" name="Photo 1">
            <a:extLst>
              <a:ext uri="{FF2B5EF4-FFF2-40B4-BE49-F238E27FC236}">
                <a16:creationId xmlns:a16="http://schemas.microsoft.com/office/drawing/2014/main" id="{40FEE055-315A-3340-AE07-FA9835A37EDB}"/>
              </a:ext>
              <a:ext uri="{C183D7F6-B498-43B3-948B-1728B52AA6E4}">
                <adec:decorative xmlns:adec="http://schemas.microsoft.com/office/drawing/2017/decorative" val="1"/>
              </a:ext>
            </a:extLst>
          </p:cNvPr>
          <p:cNvSpPr>
            <a:spLocks noGrp="1"/>
          </p:cNvSpPr>
          <p:nvPr>
            <p:ph type="pic" sz="quarter" idx="13" hasCustomPrompt="1"/>
          </p:nvPr>
        </p:nvSpPr>
        <p:spPr>
          <a:xfrm>
            <a:off x="471861" y="1318247"/>
            <a:ext cx="1086744" cy="1085899"/>
          </a:xfrm>
          <a:prstGeom prst="ellipse">
            <a:avLst/>
          </a:prstGeom>
          <a:solidFill>
            <a:srgbClr val="7F7F7F"/>
          </a:solidFill>
          <a:ln w="19050">
            <a:solidFill>
              <a:schemeClr val="bg1"/>
            </a:solidFill>
          </a:ln>
          <a:effectLst>
            <a:outerShdw blurRad="215900" dist="50800" dir="5400000" sx="98000" sy="98000" algn="tl" rotWithShape="0">
              <a:srgbClr val="454745">
                <a:alpha val="28000"/>
              </a:srgbClr>
            </a:outerShdw>
          </a:effectLst>
        </p:spPr>
        <p:txBody>
          <a:bodyPr/>
          <a:lstStyle>
            <a:lvl1pPr marL="0" indent="0" algn="ctr">
              <a:buNone/>
              <a:defRPr sz="1200">
                <a:solidFill>
                  <a:schemeClr val="bg1"/>
                </a:solidFill>
                <a:latin typeface=""/>
              </a:defRPr>
            </a:lvl1pPr>
          </a:lstStyle>
          <a:p>
            <a:r>
              <a:rPr lang="en-US"/>
              <a:t>[Insert Photo]</a:t>
            </a:r>
          </a:p>
        </p:txBody>
      </p:sp>
      <p:sp>
        <p:nvSpPr>
          <p:cNvPr id="33" name="Name 1">
            <a:extLst>
              <a:ext uri="{FF2B5EF4-FFF2-40B4-BE49-F238E27FC236}">
                <a16:creationId xmlns:a16="http://schemas.microsoft.com/office/drawing/2014/main" id="{25ED8846-620B-FF40-9A4B-9A115D72EA4A}"/>
              </a:ext>
            </a:extLst>
          </p:cNvPr>
          <p:cNvSpPr>
            <a:spLocks noGrp="1"/>
          </p:cNvSpPr>
          <p:nvPr>
            <p:ph type="body" sz="quarter" idx="14" hasCustomPrompt="1"/>
          </p:nvPr>
        </p:nvSpPr>
        <p:spPr>
          <a:xfrm>
            <a:off x="1869102" y="1274042"/>
            <a:ext cx="3765216" cy="399572"/>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p:txBody>
      </p:sp>
      <p:sp>
        <p:nvSpPr>
          <p:cNvPr id="10" name="Title 1">
            <a:extLst>
              <a:ext uri="{FF2B5EF4-FFF2-40B4-BE49-F238E27FC236}">
                <a16:creationId xmlns:a16="http://schemas.microsoft.com/office/drawing/2014/main" id="{C96D1432-81E0-A24B-B057-34D1159CE242}"/>
              </a:ext>
            </a:extLst>
          </p:cNvPr>
          <p:cNvSpPr>
            <a:spLocks noGrp="1"/>
          </p:cNvSpPr>
          <p:nvPr>
            <p:ph type="body" sz="quarter" idx="11" hasCustomPrompt="1"/>
          </p:nvPr>
        </p:nvSpPr>
        <p:spPr>
          <a:xfrm>
            <a:off x="1869102" y="1737593"/>
            <a:ext cx="3765216" cy="692046"/>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rgbClr val="595959"/>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Title</a:t>
            </a:r>
          </a:p>
          <a:p>
            <a:pPr lvl="0"/>
            <a:r>
              <a:rPr lang="en-US"/>
              <a:t>First.Last@hagertyconsulting.com</a:t>
            </a:r>
          </a:p>
        </p:txBody>
      </p:sp>
      <p:sp>
        <p:nvSpPr>
          <p:cNvPr id="35" name="Photo 2">
            <a:extLst>
              <a:ext uri="{FF2B5EF4-FFF2-40B4-BE49-F238E27FC236}">
                <a16:creationId xmlns:a16="http://schemas.microsoft.com/office/drawing/2014/main" id="{32118CF9-914F-D246-9BD9-FC2B1CF1E7D4}"/>
              </a:ext>
              <a:ext uri="{C183D7F6-B498-43B3-948B-1728B52AA6E4}">
                <adec:decorative xmlns:adec="http://schemas.microsoft.com/office/drawing/2017/decorative" val="1"/>
              </a:ext>
            </a:extLst>
          </p:cNvPr>
          <p:cNvSpPr>
            <a:spLocks noGrp="1"/>
          </p:cNvSpPr>
          <p:nvPr>
            <p:ph type="pic" sz="quarter" idx="16" hasCustomPrompt="1"/>
          </p:nvPr>
        </p:nvSpPr>
        <p:spPr>
          <a:xfrm>
            <a:off x="471861" y="2906792"/>
            <a:ext cx="1086744" cy="1085899"/>
          </a:xfrm>
          <a:prstGeom prst="ellipse">
            <a:avLst/>
          </a:prstGeom>
          <a:solidFill>
            <a:srgbClr val="7F7F7F"/>
          </a:solidFill>
          <a:ln w="19050">
            <a:solidFill>
              <a:schemeClr val="bg1"/>
            </a:solidFill>
          </a:ln>
          <a:effectLst>
            <a:outerShdw blurRad="215900" dist="50800" dir="5400000" sx="98000" sy="98000" algn="tl" rotWithShape="0">
              <a:srgbClr val="454745">
                <a:alpha val="28000"/>
              </a:srgbClr>
            </a:outerShdw>
          </a:effectLst>
        </p:spPr>
        <p:txBody>
          <a:bodyPr/>
          <a:lstStyle>
            <a:lvl1pPr marL="0" indent="0" algn="ctr">
              <a:buNone/>
              <a:defRPr sz="1200">
                <a:solidFill>
                  <a:schemeClr val="bg1"/>
                </a:solidFill>
                <a:latin typeface=""/>
              </a:defRPr>
            </a:lvl1pPr>
          </a:lstStyle>
          <a:p>
            <a:r>
              <a:rPr lang="en-US"/>
              <a:t>[Insert Photo]</a:t>
            </a:r>
          </a:p>
        </p:txBody>
      </p:sp>
      <p:sp>
        <p:nvSpPr>
          <p:cNvPr id="36" name="Name 2">
            <a:extLst>
              <a:ext uri="{FF2B5EF4-FFF2-40B4-BE49-F238E27FC236}">
                <a16:creationId xmlns:a16="http://schemas.microsoft.com/office/drawing/2014/main" id="{0FDC2C32-24F0-134C-AAEE-D8AB35D586D1}"/>
              </a:ext>
            </a:extLst>
          </p:cNvPr>
          <p:cNvSpPr>
            <a:spLocks noGrp="1"/>
          </p:cNvSpPr>
          <p:nvPr>
            <p:ph type="body" sz="quarter" idx="17" hasCustomPrompt="1"/>
          </p:nvPr>
        </p:nvSpPr>
        <p:spPr>
          <a:xfrm>
            <a:off x="1869102" y="2862587"/>
            <a:ext cx="3765216" cy="399572"/>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p:txBody>
      </p:sp>
      <p:sp>
        <p:nvSpPr>
          <p:cNvPr id="34" name="Title 2">
            <a:extLst>
              <a:ext uri="{FF2B5EF4-FFF2-40B4-BE49-F238E27FC236}">
                <a16:creationId xmlns:a16="http://schemas.microsoft.com/office/drawing/2014/main" id="{26EF90EA-7324-7D46-A147-46DAF455206E}"/>
              </a:ext>
            </a:extLst>
          </p:cNvPr>
          <p:cNvSpPr>
            <a:spLocks noGrp="1"/>
          </p:cNvSpPr>
          <p:nvPr>
            <p:ph type="body" sz="quarter" idx="15" hasCustomPrompt="1"/>
          </p:nvPr>
        </p:nvSpPr>
        <p:spPr>
          <a:xfrm>
            <a:off x="1869102" y="3326138"/>
            <a:ext cx="3765216" cy="692046"/>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rgbClr val="595959"/>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Title</a:t>
            </a:r>
          </a:p>
          <a:p>
            <a:pPr lvl="0"/>
            <a:r>
              <a:rPr lang="en-US"/>
              <a:t>First.Last@hagertyconsulting.com</a:t>
            </a:r>
          </a:p>
        </p:txBody>
      </p:sp>
      <p:sp>
        <p:nvSpPr>
          <p:cNvPr id="38" name="Photo 3">
            <a:extLst>
              <a:ext uri="{FF2B5EF4-FFF2-40B4-BE49-F238E27FC236}">
                <a16:creationId xmlns:a16="http://schemas.microsoft.com/office/drawing/2014/main" id="{ADF259CB-3F72-1E4D-8869-140EF24F1FCA}"/>
              </a:ext>
              <a:ext uri="{C183D7F6-B498-43B3-948B-1728B52AA6E4}">
                <adec:decorative xmlns:adec="http://schemas.microsoft.com/office/drawing/2017/decorative" val="1"/>
              </a:ext>
            </a:extLst>
          </p:cNvPr>
          <p:cNvSpPr>
            <a:spLocks noGrp="1"/>
          </p:cNvSpPr>
          <p:nvPr>
            <p:ph type="pic" sz="quarter" idx="19" hasCustomPrompt="1"/>
          </p:nvPr>
        </p:nvSpPr>
        <p:spPr>
          <a:xfrm>
            <a:off x="471861" y="4471256"/>
            <a:ext cx="1086744" cy="1085899"/>
          </a:xfrm>
          <a:prstGeom prst="ellipse">
            <a:avLst/>
          </a:prstGeom>
          <a:solidFill>
            <a:srgbClr val="7F7F7F"/>
          </a:solidFill>
          <a:ln w="19050">
            <a:solidFill>
              <a:schemeClr val="bg1"/>
            </a:solidFill>
          </a:ln>
          <a:effectLst>
            <a:outerShdw blurRad="215900" dist="50800" dir="5400000" sx="98000" sy="98000" algn="tl" rotWithShape="0">
              <a:srgbClr val="454745">
                <a:alpha val="28000"/>
              </a:srgbClr>
            </a:outerShdw>
          </a:effectLst>
        </p:spPr>
        <p:txBody>
          <a:bodyPr/>
          <a:lstStyle>
            <a:lvl1pPr marL="0" indent="0" algn="ctr">
              <a:buNone/>
              <a:defRPr sz="1200">
                <a:solidFill>
                  <a:schemeClr val="bg1"/>
                </a:solidFill>
                <a:latin typeface=""/>
              </a:defRPr>
            </a:lvl1pPr>
          </a:lstStyle>
          <a:p>
            <a:r>
              <a:rPr lang="en-US"/>
              <a:t>[Insert Photo]</a:t>
            </a:r>
          </a:p>
        </p:txBody>
      </p:sp>
      <p:sp>
        <p:nvSpPr>
          <p:cNvPr id="39" name="Name 3">
            <a:extLst>
              <a:ext uri="{FF2B5EF4-FFF2-40B4-BE49-F238E27FC236}">
                <a16:creationId xmlns:a16="http://schemas.microsoft.com/office/drawing/2014/main" id="{B1BAFC7D-6A52-7043-B35B-3B5935A5B66E}"/>
              </a:ext>
            </a:extLst>
          </p:cNvPr>
          <p:cNvSpPr>
            <a:spLocks noGrp="1"/>
          </p:cNvSpPr>
          <p:nvPr>
            <p:ph type="body" sz="quarter" idx="20" hasCustomPrompt="1"/>
          </p:nvPr>
        </p:nvSpPr>
        <p:spPr>
          <a:xfrm>
            <a:off x="1869102" y="4427051"/>
            <a:ext cx="3765216" cy="399572"/>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p:txBody>
      </p:sp>
      <p:sp>
        <p:nvSpPr>
          <p:cNvPr id="37" name="Title 3">
            <a:extLst>
              <a:ext uri="{FF2B5EF4-FFF2-40B4-BE49-F238E27FC236}">
                <a16:creationId xmlns:a16="http://schemas.microsoft.com/office/drawing/2014/main" id="{F13A92BC-A751-0C4D-8DAC-350E75051138}"/>
              </a:ext>
            </a:extLst>
          </p:cNvPr>
          <p:cNvSpPr>
            <a:spLocks noGrp="1"/>
          </p:cNvSpPr>
          <p:nvPr>
            <p:ph type="body" sz="quarter" idx="18" hasCustomPrompt="1"/>
          </p:nvPr>
        </p:nvSpPr>
        <p:spPr>
          <a:xfrm>
            <a:off x="1869102" y="4890602"/>
            <a:ext cx="3765216" cy="692046"/>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rgbClr val="595959"/>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Title</a:t>
            </a:r>
          </a:p>
          <a:p>
            <a:pPr lvl="0"/>
            <a:r>
              <a:rPr lang="en-US"/>
              <a:t>First.Last@hagertyconsulting.com</a:t>
            </a:r>
          </a:p>
        </p:txBody>
      </p:sp>
      <p:sp>
        <p:nvSpPr>
          <p:cNvPr id="41" name="Photo 4">
            <a:extLst>
              <a:ext uri="{FF2B5EF4-FFF2-40B4-BE49-F238E27FC236}">
                <a16:creationId xmlns:a16="http://schemas.microsoft.com/office/drawing/2014/main" id="{BCB62A59-13A8-CD45-A73A-26A5A78C85A2}"/>
              </a:ext>
              <a:ext uri="{C183D7F6-B498-43B3-948B-1728B52AA6E4}">
                <adec:decorative xmlns:adec="http://schemas.microsoft.com/office/drawing/2017/decorative" val="1"/>
              </a:ext>
            </a:extLst>
          </p:cNvPr>
          <p:cNvSpPr>
            <a:spLocks noGrp="1"/>
          </p:cNvSpPr>
          <p:nvPr>
            <p:ph type="pic" sz="quarter" idx="22" hasCustomPrompt="1"/>
          </p:nvPr>
        </p:nvSpPr>
        <p:spPr>
          <a:xfrm>
            <a:off x="6612983" y="1318247"/>
            <a:ext cx="1086744" cy="1085899"/>
          </a:xfrm>
          <a:prstGeom prst="ellipse">
            <a:avLst/>
          </a:prstGeom>
          <a:solidFill>
            <a:srgbClr val="7F7F7F"/>
          </a:solidFill>
          <a:ln w="19050">
            <a:solidFill>
              <a:schemeClr val="bg1"/>
            </a:solidFill>
          </a:ln>
          <a:effectLst>
            <a:outerShdw blurRad="215900" dist="50800" dir="5400000" sx="98000" sy="98000" algn="tl" rotWithShape="0">
              <a:srgbClr val="454745">
                <a:alpha val="28000"/>
              </a:srgbClr>
            </a:outerShdw>
          </a:effectLst>
        </p:spPr>
        <p:txBody>
          <a:bodyPr/>
          <a:lstStyle>
            <a:lvl1pPr marL="0" indent="0" algn="ctr">
              <a:buNone/>
              <a:defRPr sz="1200">
                <a:solidFill>
                  <a:schemeClr val="bg1"/>
                </a:solidFill>
                <a:latin typeface=""/>
              </a:defRPr>
            </a:lvl1pPr>
          </a:lstStyle>
          <a:p>
            <a:r>
              <a:rPr lang="en-US"/>
              <a:t>[Insert Photo]</a:t>
            </a:r>
          </a:p>
        </p:txBody>
      </p:sp>
      <p:sp>
        <p:nvSpPr>
          <p:cNvPr id="42" name="Name 4">
            <a:extLst>
              <a:ext uri="{FF2B5EF4-FFF2-40B4-BE49-F238E27FC236}">
                <a16:creationId xmlns:a16="http://schemas.microsoft.com/office/drawing/2014/main" id="{702F9731-0567-BA44-9B2B-C4294475F3DA}"/>
              </a:ext>
            </a:extLst>
          </p:cNvPr>
          <p:cNvSpPr>
            <a:spLocks noGrp="1"/>
          </p:cNvSpPr>
          <p:nvPr>
            <p:ph type="body" sz="quarter" idx="23" hasCustomPrompt="1"/>
          </p:nvPr>
        </p:nvSpPr>
        <p:spPr>
          <a:xfrm>
            <a:off x="8010224" y="1274042"/>
            <a:ext cx="3765216" cy="399572"/>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p:txBody>
      </p:sp>
      <p:sp>
        <p:nvSpPr>
          <p:cNvPr id="40" name="Title 4">
            <a:extLst>
              <a:ext uri="{FF2B5EF4-FFF2-40B4-BE49-F238E27FC236}">
                <a16:creationId xmlns:a16="http://schemas.microsoft.com/office/drawing/2014/main" id="{F91DAD49-8BC4-DA4B-925B-B887DB581BFC}"/>
              </a:ext>
            </a:extLst>
          </p:cNvPr>
          <p:cNvSpPr>
            <a:spLocks noGrp="1"/>
          </p:cNvSpPr>
          <p:nvPr>
            <p:ph type="body" sz="quarter" idx="21" hasCustomPrompt="1"/>
          </p:nvPr>
        </p:nvSpPr>
        <p:spPr>
          <a:xfrm>
            <a:off x="8010224" y="1737593"/>
            <a:ext cx="3765216" cy="692046"/>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rgbClr val="595959"/>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Title</a:t>
            </a:r>
          </a:p>
          <a:p>
            <a:pPr lvl="0"/>
            <a:r>
              <a:rPr lang="en-US"/>
              <a:t>First.Last@hagertyconsulting.com</a:t>
            </a:r>
          </a:p>
        </p:txBody>
      </p:sp>
      <p:sp>
        <p:nvSpPr>
          <p:cNvPr id="44" name="Photo 5">
            <a:extLst>
              <a:ext uri="{FF2B5EF4-FFF2-40B4-BE49-F238E27FC236}">
                <a16:creationId xmlns:a16="http://schemas.microsoft.com/office/drawing/2014/main" id="{BAC4B81F-34BF-4E4D-83E6-8BFAABF38AEE}"/>
              </a:ext>
              <a:ext uri="{C183D7F6-B498-43B3-948B-1728B52AA6E4}">
                <adec:decorative xmlns:adec="http://schemas.microsoft.com/office/drawing/2017/decorative" val="1"/>
              </a:ext>
            </a:extLst>
          </p:cNvPr>
          <p:cNvSpPr>
            <a:spLocks noGrp="1"/>
          </p:cNvSpPr>
          <p:nvPr>
            <p:ph type="pic" sz="quarter" idx="25" hasCustomPrompt="1"/>
          </p:nvPr>
        </p:nvSpPr>
        <p:spPr>
          <a:xfrm>
            <a:off x="6612983" y="2906792"/>
            <a:ext cx="1086744" cy="1085899"/>
          </a:xfrm>
          <a:prstGeom prst="ellipse">
            <a:avLst/>
          </a:prstGeom>
          <a:solidFill>
            <a:srgbClr val="7F7F7F"/>
          </a:solidFill>
          <a:ln w="19050">
            <a:solidFill>
              <a:schemeClr val="bg1"/>
            </a:solidFill>
          </a:ln>
          <a:effectLst>
            <a:outerShdw blurRad="215900" dist="50800" dir="5400000" sx="98000" sy="98000" algn="tl" rotWithShape="0">
              <a:srgbClr val="454745">
                <a:alpha val="28000"/>
              </a:srgbClr>
            </a:outerShdw>
          </a:effectLst>
        </p:spPr>
        <p:txBody>
          <a:bodyPr/>
          <a:lstStyle>
            <a:lvl1pPr marL="0" indent="0" algn="ctr">
              <a:buNone/>
              <a:defRPr sz="1200">
                <a:solidFill>
                  <a:schemeClr val="bg1"/>
                </a:solidFill>
                <a:latin typeface=""/>
              </a:defRPr>
            </a:lvl1pPr>
          </a:lstStyle>
          <a:p>
            <a:r>
              <a:rPr lang="en-US"/>
              <a:t>[Insert Photo]</a:t>
            </a:r>
          </a:p>
        </p:txBody>
      </p:sp>
      <p:sp>
        <p:nvSpPr>
          <p:cNvPr id="45" name="Name 5">
            <a:extLst>
              <a:ext uri="{FF2B5EF4-FFF2-40B4-BE49-F238E27FC236}">
                <a16:creationId xmlns:a16="http://schemas.microsoft.com/office/drawing/2014/main" id="{609F68DE-4FEB-6048-BE5E-5B7C374485C5}"/>
              </a:ext>
            </a:extLst>
          </p:cNvPr>
          <p:cNvSpPr>
            <a:spLocks noGrp="1"/>
          </p:cNvSpPr>
          <p:nvPr>
            <p:ph type="body" sz="quarter" idx="26" hasCustomPrompt="1"/>
          </p:nvPr>
        </p:nvSpPr>
        <p:spPr>
          <a:xfrm>
            <a:off x="8010224" y="2862587"/>
            <a:ext cx="3765216" cy="399572"/>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p:txBody>
      </p:sp>
      <p:sp>
        <p:nvSpPr>
          <p:cNvPr id="43" name="Title 5">
            <a:extLst>
              <a:ext uri="{FF2B5EF4-FFF2-40B4-BE49-F238E27FC236}">
                <a16:creationId xmlns:a16="http://schemas.microsoft.com/office/drawing/2014/main" id="{73E3E5A3-413E-E146-85EA-40F309965013}"/>
              </a:ext>
            </a:extLst>
          </p:cNvPr>
          <p:cNvSpPr>
            <a:spLocks noGrp="1"/>
          </p:cNvSpPr>
          <p:nvPr>
            <p:ph type="body" sz="quarter" idx="24" hasCustomPrompt="1"/>
          </p:nvPr>
        </p:nvSpPr>
        <p:spPr>
          <a:xfrm>
            <a:off x="8010224" y="3326138"/>
            <a:ext cx="3765216" cy="692046"/>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rgbClr val="595959"/>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Title</a:t>
            </a:r>
          </a:p>
          <a:p>
            <a:pPr lvl="0"/>
            <a:r>
              <a:rPr lang="en-US"/>
              <a:t>First.Last@hagertyconsulting.com</a:t>
            </a:r>
          </a:p>
        </p:txBody>
      </p:sp>
      <p:sp>
        <p:nvSpPr>
          <p:cNvPr id="47" name="Photo 6">
            <a:extLst>
              <a:ext uri="{FF2B5EF4-FFF2-40B4-BE49-F238E27FC236}">
                <a16:creationId xmlns:a16="http://schemas.microsoft.com/office/drawing/2014/main" id="{BB317504-204B-FB49-A542-2351110E93F6}"/>
              </a:ext>
              <a:ext uri="{C183D7F6-B498-43B3-948B-1728B52AA6E4}">
                <adec:decorative xmlns:adec="http://schemas.microsoft.com/office/drawing/2017/decorative" val="1"/>
              </a:ext>
            </a:extLst>
          </p:cNvPr>
          <p:cNvSpPr>
            <a:spLocks noGrp="1"/>
          </p:cNvSpPr>
          <p:nvPr>
            <p:ph type="pic" sz="quarter" idx="28" hasCustomPrompt="1"/>
          </p:nvPr>
        </p:nvSpPr>
        <p:spPr>
          <a:xfrm>
            <a:off x="6612983" y="4471256"/>
            <a:ext cx="1086744" cy="1085899"/>
          </a:xfrm>
          <a:prstGeom prst="ellipse">
            <a:avLst/>
          </a:prstGeom>
          <a:solidFill>
            <a:srgbClr val="7F7F7F"/>
          </a:solidFill>
          <a:ln w="19050">
            <a:solidFill>
              <a:schemeClr val="bg1"/>
            </a:solidFill>
          </a:ln>
          <a:effectLst>
            <a:outerShdw blurRad="215900" dist="50800" dir="5400000" sx="98000" sy="98000" algn="tl" rotWithShape="0">
              <a:srgbClr val="454745">
                <a:alpha val="28000"/>
              </a:srgbClr>
            </a:outerShdw>
          </a:effectLst>
        </p:spPr>
        <p:txBody>
          <a:bodyPr/>
          <a:lstStyle>
            <a:lvl1pPr marL="0" indent="0" algn="ctr">
              <a:buNone/>
              <a:defRPr sz="1200">
                <a:solidFill>
                  <a:schemeClr val="bg1"/>
                </a:solidFill>
                <a:latin typeface=""/>
              </a:defRPr>
            </a:lvl1pPr>
          </a:lstStyle>
          <a:p>
            <a:r>
              <a:rPr lang="en-US"/>
              <a:t>[Insert Photo]</a:t>
            </a:r>
          </a:p>
        </p:txBody>
      </p:sp>
      <p:sp>
        <p:nvSpPr>
          <p:cNvPr id="48" name="Name 6">
            <a:extLst>
              <a:ext uri="{FF2B5EF4-FFF2-40B4-BE49-F238E27FC236}">
                <a16:creationId xmlns:a16="http://schemas.microsoft.com/office/drawing/2014/main" id="{97736B12-85A9-264B-9425-5627EF757C9C}"/>
              </a:ext>
            </a:extLst>
          </p:cNvPr>
          <p:cNvSpPr>
            <a:spLocks noGrp="1"/>
          </p:cNvSpPr>
          <p:nvPr>
            <p:ph type="body" sz="quarter" idx="29" hasCustomPrompt="1"/>
          </p:nvPr>
        </p:nvSpPr>
        <p:spPr>
          <a:xfrm>
            <a:off x="8010224" y="4427051"/>
            <a:ext cx="3765216" cy="399572"/>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800" b="0" i="0">
                <a:solidFill>
                  <a:schemeClr val="tx1"/>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p:txBody>
      </p:sp>
      <p:sp>
        <p:nvSpPr>
          <p:cNvPr id="46" name="Title 6">
            <a:extLst>
              <a:ext uri="{FF2B5EF4-FFF2-40B4-BE49-F238E27FC236}">
                <a16:creationId xmlns:a16="http://schemas.microsoft.com/office/drawing/2014/main" id="{E291BECF-A3B8-A74C-91E8-4A6B3C8CEA96}"/>
              </a:ext>
            </a:extLst>
          </p:cNvPr>
          <p:cNvSpPr>
            <a:spLocks noGrp="1"/>
          </p:cNvSpPr>
          <p:nvPr>
            <p:ph type="body" sz="quarter" idx="27" hasCustomPrompt="1"/>
          </p:nvPr>
        </p:nvSpPr>
        <p:spPr>
          <a:xfrm>
            <a:off x="8010224" y="4890602"/>
            <a:ext cx="3765216" cy="692046"/>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rgbClr val="595959"/>
                </a:solidFill>
                <a:effectLst/>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Title</a:t>
            </a:r>
          </a:p>
          <a:p>
            <a:pPr lvl="0"/>
            <a:r>
              <a:rPr lang="en-US"/>
              <a:t>First.Last@hagertyconsulting.com</a:t>
            </a:r>
          </a:p>
        </p:txBody>
      </p:sp>
      <p:pic>
        <p:nvPicPr>
          <p:cNvPr id="4" name="Picture 3">
            <a:extLst>
              <a:ext uri="{FF2B5EF4-FFF2-40B4-BE49-F238E27FC236}">
                <a16:creationId xmlns:a16="http://schemas.microsoft.com/office/drawing/2014/main" id="{73321A87-7941-41AD-359F-5CF262281C7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06401" y="5905373"/>
            <a:ext cx="1410416" cy="538304"/>
          </a:xfrm>
          <a:prstGeom prst="rect">
            <a:avLst/>
          </a:prstGeom>
        </p:spPr>
      </p:pic>
      <p:sp>
        <p:nvSpPr>
          <p:cNvPr id="8" name="Red Bar">
            <a:extLst>
              <a:ext uri="{FF2B5EF4-FFF2-40B4-BE49-F238E27FC236}">
                <a16:creationId xmlns:a16="http://schemas.microsoft.com/office/drawing/2014/main" id="{180DF5FD-B05A-BDEF-632F-3B28BE8B33E6}"/>
              </a:ext>
              <a:ext uri="{C183D7F6-B498-43B3-948B-1728B52AA6E4}">
                <adec:decorative xmlns:adec="http://schemas.microsoft.com/office/drawing/2017/decorative" val="1"/>
              </a:ext>
            </a:extLst>
          </p:cNvPr>
          <p:cNvSpPr/>
          <p:nvPr userDrawn="1"/>
        </p:nvSpPr>
        <p:spPr bwMode="auto">
          <a:xfrm>
            <a:off x="0" y="6682312"/>
            <a:ext cx="12192000"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6" name="Footer and Slide Number">
            <a:extLst>
              <a:ext uri="{FF2B5EF4-FFF2-40B4-BE49-F238E27FC236}">
                <a16:creationId xmlns:a16="http://schemas.microsoft.com/office/drawing/2014/main" id="{4F11FD89-4E1D-3871-1CD4-0BC5528D8CC3}"/>
              </a:ext>
            </a:extLst>
          </p:cNvPr>
          <p:cNvSpPr>
            <a:spLocks noGrp="1"/>
          </p:cNvSpPr>
          <p:nvPr>
            <p:ph type="sldNum" sz="quarter" idx="4"/>
          </p:nvPr>
        </p:nvSpPr>
        <p:spPr>
          <a:xfrm>
            <a:off x="1652609" y="6211367"/>
            <a:ext cx="10119362" cy="267623"/>
          </a:xfrm>
          <a:prstGeom prst="rect">
            <a:avLst/>
          </a:prstGeom>
        </p:spPr>
        <p:txBody>
          <a:bodyPr vert="horz" lIns="0" tIns="45720" rIns="0" bIns="45720" rtlCol="0" anchor="ctr"/>
          <a:lstStyle>
            <a:lvl1pPr algn="r">
              <a:defRPr sz="1000" spc="40" baseline="0">
                <a:solidFill>
                  <a:srgbClr val="7F7F7F"/>
                </a:solidFill>
                <a:latin typeface="Century Gothic" panose="020B0502020202020204" pitchFamily="34" charset="0"/>
                <a:cs typeface="Arial" panose="020B0604020202020204" pitchFamily="34" charset="0"/>
              </a:defRPr>
            </a:lvl1pPr>
          </a:lstStyle>
          <a:p>
            <a:r>
              <a:rPr lang="en-US"/>
              <a:t>Slide Presentation Title  |  </a:t>
            </a:r>
            <a:fld id="{18FD47A2-EF8B-0240-AD90-9B51A2DFE8C1}" type="slidenum">
              <a:rPr lang="en-US" smtClean="0"/>
              <a:pPr/>
              <a:t>‹#›</a:t>
            </a:fld>
            <a:endParaRPr lang="en-US"/>
          </a:p>
        </p:txBody>
      </p:sp>
    </p:spTree>
    <p:extLst>
      <p:ext uri="{BB962C8B-B14F-4D97-AF65-F5344CB8AC3E}">
        <p14:creationId xmlns:p14="http://schemas.microsoft.com/office/powerpoint/2010/main" val="3945383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32DB11-9451-4E7F-3220-4E316F6CAAA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1"/>
          </a:xfrm>
          <a:prstGeom prst="rect">
            <a:avLst/>
          </a:prstGeom>
        </p:spPr>
      </p:pic>
      <p:sp>
        <p:nvSpPr>
          <p:cNvPr id="3" name="Rectangle 2">
            <a:extLst>
              <a:ext uri="{FF2B5EF4-FFF2-40B4-BE49-F238E27FC236}">
                <a16:creationId xmlns:a16="http://schemas.microsoft.com/office/drawing/2014/main" id="{60582123-B4AF-271E-CEE6-87BC6E59E1FF}"/>
              </a:ext>
              <a:ext uri="{C183D7F6-B498-43B3-948B-1728B52AA6E4}">
                <adec:decorative xmlns:adec="http://schemas.microsoft.com/office/drawing/2017/decorative" val="1"/>
              </a:ext>
            </a:extLst>
          </p:cNvPr>
          <p:cNvSpPr/>
          <p:nvPr userDrawn="1"/>
        </p:nvSpPr>
        <p:spPr>
          <a:xfrm>
            <a:off x="1" y="0"/>
            <a:ext cx="12191999" cy="6858001"/>
          </a:xfrm>
          <a:prstGeom prst="rect">
            <a:avLst/>
          </a:prstGeom>
          <a:gradFill flip="none" rotWithShape="1">
            <a:gsLst>
              <a:gs pos="0">
                <a:schemeClr val="accent5">
                  <a:alpha val="67255"/>
                </a:schemeClr>
              </a:gs>
              <a:gs pos="50000">
                <a:srgbClr val="01856C">
                  <a:shade val="67500"/>
                  <a:satMod val="115000"/>
                  <a:alpha val="80000"/>
                </a:srgbClr>
              </a:gs>
              <a:gs pos="100000">
                <a:schemeClr val="tx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Questions / Contact">
            <a:extLst>
              <a:ext uri="{FF2B5EF4-FFF2-40B4-BE49-F238E27FC236}">
                <a16:creationId xmlns:a16="http://schemas.microsoft.com/office/drawing/2014/main" id="{1FA9EB9D-EE65-3C48-8D92-C5A38DF05BF8}"/>
              </a:ext>
            </a:extLst>
          </p:cNvPr>
          <p:cNvSpPr>
            <a:spLocks noGrp="1"/>
          </p:cNvSpPr>
          <p:nvPr>
            <p:ph type="title" hasCustomPrompt="1"/>
          </p:nvPr>
        </p:nvSpPr>
        <p:spPr>
          <a:xfrm>
            <a:off x="899032" y="903458"/>
            <a:ext cx="5286614" cy="755869"/>
          </a:xfrm>
          <a:prstGeom prst="rect">
            <a:avLst/>
          </a:prstGeom>
        </p:spPr>
        <p:txBody>
          <a:bodyPr lIns="0" rIns="0" anchor="ctr" anchorCtr="0"/>
          <a:lstStyle>
            <a:lvl1pPr algn="l">
              <a:defRPr sz="2800" b="1" i="0">
                <a:solidFill>
                  <a:schemeClr val="bg1"/>
                </a:solidFill>
                <a:latin typeface="Century Gothic" panose="020B0502020202020204" pitchFamily="34" charset="0"/>
                <a:cs typeface="Arial Narrow"/>
              </a:defRPr>
            </a:lvl1pPr>
          </a:lstStyle>
          <a:p>
            <a:r>
              <a:rPr lang="en-US"/>
              <a:t>Questions?</a:t>
            </a:r>
          </a:p>
        </p:txBody>
      </p:sp>
      <p:sp>
        <p:nvSpPr>
          <p:cNvPr id="12" name="Photo 1">
            <a:extLst>
              <a:ext uri="{FF2B5EF4-FFF2-40B4-BE49-F238E27FC236}">
                <a16:creationId xmlns:a16="http://schemas.microsoft.com/office/drawing/2014/main" id="{EA55B1C0-BB84-4348-AB20-622EC2AA8FFE}"/>
              </a:ext>
              <a:ext uri="{C183D7F6-B498-43B3-948B-1728B52AA6E4}">
                <adec:decorative xmlns:adec="http://schemas.microsoft.com/office/drawing/2017/decorative" val="1"/>
              </a:ext>
            </a:extLst>
          </p:cNvPr>
          <p:cNvSpPr>
            <a:spLocks noGrp="1"/>
          </p:cNvSpPr>
          <p:nvPr>
            <p:ph type="pic" sz="quarter" idx="13" hasCustomPrompt="1"/>
          </p:nvPr>
        </p:nvSpPr>
        <p:spPr>
          <a:xfrm>
            <a:off x="899032" y="2149480"/>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
              </a:defRPr>
            </a:lvl1pPr>
          </a:lstStyle>
          <a:p>
            <a:r>
              <a:rPr lang="en-US"/>
              <a:t>[Insert Photo]</a:t>
            </a:r>
          </a:p>
        </p:txBody>
      </p:sp>
      <p:sp>
        <p:nvSpPr>
          <p:cNvPr id="7" name="Contact 1">
            <a:extLst>
              <a:ext uri="{FF2B5EF4-FFF2-40B4-BE49-F238E27FC236}">
                <a16:creationId xmlns:a16="http://schemas.microsoft.com/office/drawing/2014/main" id="{6DCC5A98-FE86-AA42-8CD0-6C5C71463B5E}"/>
              </a:ext>
            </a:extLst>
          </p:cNvPr>
          <p:cNvSpPr>
            <a:spLocks noGrp="1"/>
          </p:cNvSpPr>
          <p:nvPr>
            <p:ph type="body" sz="quarter" idx="10" hasCustomPrompt="1"/>
          </p:nvPr>
        </p:nvSpPr>
        <p:spPr>
          <a:xfrm>
            <a:off x="899032"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a:p>
            <a:pPr lvl="0"/>
            <a:r>
              <a:rPr lang="en-US"/>
              <a:t>Title</a:t>
            </a:r>
          </a:p>
          <a:p>
            <a:pPr lvl="0"/>
            <a:r>
              <a:rPr lang="en-US"/>
              <a:t>First.Last@hagertyconsulting.com</a:t>
            </a:r>
          </a:p>
        </p:txBody>
      </p:sp>
      <p:sp>
        <p:nvSpPr>
          <p:cNvPr id="13" name="Photo 2">
            <a:extLst>
              <a:ext uri="{FF2B5EF4-FFF2-40B4-BE49-F238E27FC236}">
                <a16:creationId xmlns:a16="http://schemas.microsoft.com/office/drawing/2014/main" id="{C7456E42-024B-994C-9CF7-8E929B55CC51}"/>
              </a:ext>
              <a:ext uri="{C183D7F6-B498-43B3-948B-1728B52AA6E4}">
                <adec:decorative xmlns:adec="http://schemas.microsoft.com/office/drawing/2017/decorative" val="1"/>
              </a:ext>
            </a:extLst>
          </p:cNvPr>
          <p:cNvSpPr>
            <a:spLocks noGrp="1"/>
          </p:cNvSpPr>
          <p:nvPr>
            <p:ph type="pic" sz="quarter" idx="14" hasCustomPrompt="1"/>
          </p:nvPr>
        </p:nvSpPr>
        <p:spPr>
          <a:xfrm>
            <a:off x="4419600"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
              </a:defRPr>
            </a:lvl1pPr>
          </a:lstStyle>
          <a:p>
            <a:r>
              <a:rPr lang="en-US"/>
              <a:t>[Insert Photo]</a:t>
            </a:r>
          </a:p>
        </p:txBody>
      </p:sp>
      <p:sp>
        <p:nvSpPr>
          <p:cNvPr id="10" name="Contact 2">
            <a:extLst>
              <a:ext uri="{FF2B5EF4-FFF2-40B4-BE49-F238E27FC236}">
                <a16:creationId xmlns:a16="http://schemas.microsoft.com/office/drawing/2014/main" id="{D51D2ECA-1BC5-1F4F-8AB8-646B95072EB1}"/>
              </a:ext>
            </a:extLst>
          </p:cNvPr>
          <p:cNvSpPr>
            <a:spLocks noGrp="1"/>
          </p:cNvSpPr>
          <p:nvPr>
            <p:ph type="body" sz="quarter" idx="11" hasCustomPrompt="1"/>
          </p:nvPr>
        </p:nvSpPr>
        <p:spPr>
          <a:xfrm>
            <a:off x="441960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a:p>
            <a:pPr lvl="0"/>
            <a:r>
              <a:rPr lang="en-US"/>
              <a:t>Title</a:t>
            </a:r>
          </a:p>
          <a:p>
            <a:pPr lvl="0"/>
            <a:r>
              <a:rPr lang="en-US"/>
              <a:t>First.Last@hagertyconsulting.com</a:t>
            </a:r>
          </a:p>
        </p:txBody>
      </p:sp>
      <p:sp>
        <p:nvSpPr>
          <p:cNvPr id="14" name="Photo 3">
            <a:extLst>
              <a:ext uri="{FF2B5EF4-FFF2-40B4-BE49-F238E27FC236}">
                <a16:creationId xmlns:a16="http://schemas.microsoft.com/office/drawing/2014/main" id="{6D9FF23D-46D5-4B40-BBF4-896FA9ECF62C}"/>
              </a:ext>
              <a:ext uri="{C183D7F6-B498-43B3-948B-1728B52AA6E4}">
                <adec:decorative xmlns:adec="http://schemas.microsoft.com/office/drawing/2017/decorative" val="1"/>
              </a:ext>
            </a:extLst>
          </p:cNvPr>
          <p:cNvSpPr>
            <a:spLocks noGrp="1"/>
          </p:cNvSpPr>
          <p:nvPr>
            <p:ph type="pic" sz="quarter" idx="15" hasCustomPrompt="1"/>
          </p:nvPr>
        </p:nvSpPr>
        <p:spPr>
          <a:xfrm>
            <a:off x="7940168" y="2149479"/>
            <a:ext cx="1219532" cy="1218583"/>
          </a:xfrm>
          <a:prstGeom prst="ellipse">
            <a:avLst/>
          </a:prstGeom>
          <a:solidFill>
            <a:srgbClr val="7F7F7F"/>
          </a:solidFill>
          <a:ln w="28575">
            <a:solidFill>
              <a:schemeClr val="bg1"/>
            </a:solidFill>
          </a:ln>
        </p:spPr>
        <p:txBody>
          <a:bodyPr/>
          <a:lstStyle>
            <a:lvl1pPr marL="0" indent="0" algn="ctr">
              <a:buNone/>
              <a:defRPr sz="1200">
                <a:solidFill>
                  <a:schemeClr val="bg1"/>
                </a:solidFill>
                <a:latin typeface=""/>
              </a:defRPr>
            </a:lvl1pPr>
          </a:lstStyle>
          <a:p>
            <a:r>
              <a:rPr lang="en-US"/>
              <a:t>[Insert Photo]</a:t>
            </a:r>
          </a:p>
        </p:txBody>
      </p:sp>
      <p:sp>
        <p:nvSpPr>
          <p:cNvPr id="11" name="Contact 3">
            <a:extLst>
              <a:ext uri="{FF2B5EF4-FFF2-40B4-BE49-F238E27FC236}">
                <a16:creationId xmlns:a16="http://schemas.microsoft.com/office/drawing/2014/main" id="{08E7B375-7E82-0A41-ACA0-04E2F659E3D8}"/>
              </a:ext>
            </a:extLst>
          </p:cNvPr>
          <p:cNvSpPr>
            <a:spLocks noGrp="1"/>
          </p:cNvSpPr>
          <p:nvPr>
            <p:ph type="body" sz="quarter" idx="12" hasCustomPrompt="1"/>
          </p:nvPr>
        </p:nvSpPr>
        <p:spPr>
          <a:xfrm>
            <a:off x="7940170" y="3667740"/>
            <a:ext cx="3352800" cy="1072884"/>
          </a:xfrm>
          <a:prstGeom prst="rect">
            <a:avLst/>
          </a:prstGeom>
        </p:spPr>
        <p:txBody>
          <a:bodyPr lIns="0" rIns="0" anchor="t" anchorCtr="0"/>
          <a:lstStyle>
            <a:lvl1pPr marL="0" indent="0">
              <a:lnSpc>
                <a:spcPct val="130000"/>
              </a:lnSpc>
              <a:spcBef>
                <a:spcPts val="300"/>
              </a:spcBef>
              <a:spcAft>
                <a:spcPts val="300"/>
              </a:spcAft>
              <a:buSzPct val="100000"/>
              <a:buFont typeface="Arial" panose="020B0604020202020204" pitchFamily="34" charset="0"/>
              <a:buNone/>
              <a:tabLst/>
              <a:defRPr sz="1400" b="0" i="0">
                <a:solidFill>
                  <a:schemeClr val="bg1"/>
                </a:solidFill>
                <a:latin typeface="Century Gothic" panose="020B0502020202020204" pitchFamily="34" charset="0"/>
              </a:defRPr>
            </a:lvl1pPr>
            <a:lvl2pPr marL="457200" indent="0">
              <a:lnSpc>
                <a:spcPct val="130000"/>
              </a:lnSpc>
              <a:spcBef>
                <a:spcPts val="300"/>
              </a:spcBef>
              <a:spcAft>
                <a:spcPts val="300"/>
              </a:spcAft>
              <a:buSzPct val="100000"/>
              <a:buFont typeface="Arial" panose="020B0604020202020204" pitchFamily="34" charset="0"/>
              <a:buNone/>
              <a:tabLst/>
              <a:defRPr sz="1200" b="0" i="0">
                <a:solidFill>
                  <a:srgbClr val="595959"/>
                </a:solidFill>
                <a:latin typeface="Arial Nova" panose="020B0504020202020204" pitchFamily="34" charset="0"/>
              </a:defRPr>
            </a:lvl2pPr>
          </a:lstStyle>
          <a:p>
            <a:pPr lvl="0"/>
            <a:r>
              <a:rPr lang="en-US"/>
              <a:t>Name</a:t>
            </a:r>
          </a:p>
          <a:p>
            <a:pPr lvl="0"/>
            <a:r>
              <a:rPr lang="en-US"/>
              <a:t>Title</a:t>
            </a:r>
          </a:p>
          <a:p>
            <a:pPr lvl="0"/>
            <a:r>
              <a:rPr lang="en-US"/>
              <a:t>First.Last@hagertyconsulting.com</a:t>
            </a:r>
          </a:p>
        </p:txBody>
      </p:sp>
      <p:sp>
        <p:nvSpPr>
          <p:cNvPr id="8" name="Red Bar">
            <a:extLst>
              <a:ext uri="{FF2B5EF4-FFF2-40B4-BE49-F238E27FC236}">
                <a16:creationId xmlns:a16="http://schemas.microsoft.com/office/drawing/2014/main" id="{1BB01A58-3697-C1F3-37D3-734F88109581}"/>
              </a:ext>
              <a:ext uri="{C183D7F6-B498-43B3-948B-1728B52AA6E4}">
                <adec:decorative xmlns:adec="http://schemas.microsoft.com/office/drawing/2017/decorative" val="1"/>
              </a:ext>
            </a:extLst>
          </p:cNvPr>
          <p:cNvSpPr/>
          <p:nvPr userDrawn="1"/>
        </p:nvSpPr>
        <p:spPr bwMode="auto">
          <a:xfrm>
            <a:off x="0" y="6682312"/>
            <a:ext cx="12192000" cy="175688"/>
          </a:xfrm>
          <a:prstGeom prst="rect">
            <a:avLst/>
          </a:prstGeom>
          <a:gradFill flip="none" rotWithShape="1">
            <a:gsLst>
              <a:gs pos="49000">
                <a:schemeClr val="accent4"/>
              </a:gs>
              <a:gs pos="22000">
                <a:schemeClr val="accent2"/>
              </a:gs>
              <a:gs pos="0">
                <a:schemeClr val="tx1"/>
              </a:gs>
              <a:gs pos="100000">
                <a:schemeClr val="accent6"/>
              </a:gs>
              <a:gs pos="78000">
                <a:schemeClr val="accent5"/>
              </a:gs>
            </a:gsLst>
            <a:lin ang="0" scaled="1"/>
            <a:tileRect/>
          </a:gradFill>
          <a:ln>
            <a:noFill/>
          </a:ln>
          <a:effectLst>
            <a:innerShdw blurRad="127000" dist="76200" dir="16200000">
              <a:prstClr val="black">
                <a:alpha val="15000"/>
              </a:prstClr>
            </a:inner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79161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40" r:id="rId1"/>
    <p:sldLayoutId id="2147483818" r:id="rId2"/>
    <p:sldLayoutId id="2147483836" r:id="rId3"/>
    <p:sldLayoutId id="2147483828" r:id="rId4"/>
    <p:sldLayoutId id="2147483837" r:id="rId5"/>
    <p:sldLayoutId id="2147483823" r:id="rId6"/>
    <p:sldLayoutId id="2147483838" r:id="rId7"/>
    <p:sldLayoutId id="2147483833" r:id="rId8"/>
  </p:sldLayoutIdLst>
  <p:hf hdr="0" ftr="0"/>
  <p:txStyles>
    <p:titleStyle>
      <a:lvl1pPr algn="l" rtl="0" eaLnBrk="0" fontAlgn="base" hangingPunct="0">
        <a:spcBef>
          <a:spcPct val="0"/>
        </a:spcBef>
        <a:spcAft>
          <a:spcPct val="0"/>
        </a:spcAft>
        <a:defRPr sz="2400">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Arial" charset="0"/>
        </a:defRPr>
      </a:lvl2pPr>
      <a:lvl3pPr algn="l" rtl="0" eaLnBrk="0" fontAlgn="base" hangingPunct="0">
        <a:spcBef>
          <a:spcPct val="0"/>
        </a:spcBef>
        <a:spcAft>
          <a:spcPct val="0"/>
        </a:spcAft>
        <a:defRPr sz="2400">
          <a:solidFill>
            <a:schemeClr val="bg1"/>
          </a:solidFill>
          <a:latin typeface="Arial" charset="0"/>
        </a:defRPr>
      </a:lvl3pPr>
      <a:lvl4pPr algn="l" rtl="0" eaLnBrk="0" fontAlgn="base" hangingPunct="0">
        <a:spcBef>
          <a:spcPct val="0"/>
        </a:spcBef>
        <a:spcAft>
          <a:spcPct val="0"/>
        </a:spcAft>
        <a:defRPr sz="2400">
          <a:solidFill>
            <a:schemeClr val="bg1"/>
          </a:solidFill>
          <a:latin typeface="Arial" charset="0"/>
        </a:defRPr>
      </a:lvl4pPr>
      <a:lvl5pPr algn="l" rtl="0" eaLnBrk="0" fontAlgn="base" hangingPunct="0">
        <a:spcBef>
          <a:spcPct val="0"/>
        </a:spcBef>
        <a:spcAft>
          <a:spcPct val="0"/>
        </a:spcAft>
        <a:defRPr sz="2400">
          <a:solidFill>
            <a:schemeClr val="bg1"/>
          </a:solidFill>
          <a:latin typeface="Arial" charset="0"/>
        </a:defRPr>
      </a:lvl5pPr>
      <a:lvl6pPr marL="457200" algn="l" rtl="0" fontAlgn="base">
        <a:spcBef>
          <a:spcPct val="0"/>
        </a:spcBef>
        <a:spcAft>
          <a:spcPct val="0"/>
        </a:spcAft>
        <a:defRPr sz="2400">
          <a:solidFill>
            <a:schemeClr val="bg1"/>
          </a:solidFill>
          <a:latin typeface="Arial" charset="0"/>
        </a:defRPr>
      </a:lvl6pPr>
      <a:lvl7pPr marL="914400" algn="l" rtl="0" fontAlgn="base">
        <a:spcBef>
          <a:spcPct val="0"/>
        </a:spcBef>
        <a:spcAft>
          <a:spcPct val="0"/>
        </a:spcAft>
        <a:defRPr sz="2400">
          <a:solidFill>
            <a:schemeClr val="bg1"/>
          </a:solidFill>
          <a:latin typeface="Arial" charset="0"/>
        </a:defRPr>
      </a:lvl7pPr>
      <a:lvl8pPr marL="1371600" algn="l" rtl="0" fontAlgn="base">
        <a:spcBef>
          <a:spcPct val="0"/>
        </a:spcBef>
        <a:spcAft>
          <a:spcPct val="0"/>
        </a:spcAft>
        <a:defRPr sz="2400">
          <a:solidFill>
            <a:schemeClr val="bg1"/>
          </a:solidFill>
          <a:latin typeface="Arial" charset="0"/>
        </a:defRPr>
      </a:lvl8pPr>
      <a:lvl9pPr marL="1828800" algn="l" rtl="0" fontAlgn="base">
        <a:spcBef>
          <a:spcPct val="0"/>
        </a:spcBef>
        <a:spcAft>
          <a:spcPct val="0"/>
        </a:spcAft>
        <a:defRPr sz="2400">
          <a:solidFill>
            <a:schemeClr val="bg1"/>
          </a:solidFill>
          <a:latin typeface="Arial" charset="0"/>
        </a:defRPr>
      </a:lvl9pPr>
    </p:titleStyle>
    <p:bodyStyle>
      <a:lvl1pPr marL="342900" indent="-342900" algn="l" rtl="0" eaLnBrk="0" fontAlgn="base" hangingPunct="0">
        <a:spcBef>
          <a:spcPct val="20000"/>
        </a:spcBef>
        <a:spcAft>
          <a:spcPct val="0"/>
        </a:spcAft>
        <a:buSzPct val="85000"/>
        <a:buFont typeface="Wingdings 2" pitchFamily="18" charset="2"/>
        <a:buChar char="®"/>
        <a:defRPr sz="2200">
          <a:solidFill>
            <a:schemeClr val="tx1"/>
          </a:solidFill>
          <a:latin typeface="+mn-lt"/>
          <a:ea typeface="+mn-ea"/>
          <a:cs typeface="+mn-cs"/>
        </a:defRPr>
      </a:lvl1pPr>
      <a:lvl2pPr marL="742950" indent="-285750" algn="l" rtl="0" eaLnBrk="0" fontAlgn="base" hangingPunct="0">
        <a:spcBef>
          <a:spcPct val="20000"/>
        </a:spcBef>
        <a:spcAft>
          <a:spcPct val="0"/>
        </a:spcAft>
        <a:buSzPct val="115000"/>
        <a:buFont typeface="Wingdings" pitchFamily="2" charset="2"/>
        <a:buChar char=""/>
        <a:defRPr>
          <a:solidFill>
            <a:schemeClr val="tx1"/>
          </a:solidFill>
          <a:latin typeface="+mn-lt"/>
        </a:defRPr>
      </a:lvl2pPr>
      <a:lvl3pPr marL="1143000" indent="-228600" algn="l" rtl="0" eaLnBrk="0" fontAlgn="base" hangingPunct="0">
        <a:spcBef>
          <a:spcPct val="20000"/>
        </a:spcBef>
        <a:spcAft>
          <a:spcPct val="0"/>
        </a:spcAft>
        <a:buFont typeface="Wingdings" pitchFamily="2" charset="2"/>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2.png"/><Relationship Id="rId4"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peaker Name and Date" descr="Insert speaker name and date here">
            <a:extLst>
              <a:ext uri="{FF2B5EF4-FFF2-40B4-BE49-F238E27FC236}">
                <a16:creationId xmlns:a16="http://schemas.microsoft.com/office/drawing/2014/main" id="{A265B277-96E9-D84F-A929-829DBE2C1B53}"/>
              </a:ext>
            </a:extLst>
          </p:cNvPr>
          <p:cNvSpPr>
            <a:spLocks noGrp="1"/>
          </p:cNvSpPr>
          <p:nvPr>
            <p:ph type="body" sz="quarter" idx="12"/>
          </p:nvPr>
        </p:nvSpPr>
        <p:spPr>
          <a:xfrm>
            <a:off x="6858000" y="5216276"/>
            <a:ext cx="4559890" cy="1641724"/>
          </a:xfrm>
        </p:spPr>
        <p:txBody>
          <a:bodyPr lIns="0" tIns="45720" rIns="0" bIns="45720" anchor="ctr" anchorCtr="0"/>
          <a:lstStyle/>
          <a:p>
            <a:r>
              <a:rPr lang="en-US" dirty="0">
                <a:latin typeface="Century Gothic"/>
              </a:rPr>
              <a:t>Erin Taylor</a:t>
            </a:r>
          </a:p>
          <a:p>
            <a:r>
              <a:rPr lang="en-US" dirty="0">
                <a:latin typeface="Century Gothic"/>
              </a:rPr>
              <a:t>Acting Cabinet Secretary</a:t>
            </a:r>
          </a:p>
          <a:p>
            <a:endParaRPr lang="en-US"/>
          </a:p>
          <a:p>
            <a:r>
              <a:rPr lang="en-US" dirty="0">
                <a:latin typeface="Century Gothic"/>
              </a:rPr>
              <a:t>Anna Aguilera </a:t>
            </a:r>
          </a:p>
          <a:p>
            <a:r>
              <a:rPr lang="en-US" dirty="0">
                <a:latin typeface="Century Gothic"/>
              </a:rPr>
              <a:t>Mining and Minerals Division Director </a:t>
            </a:r>
          </a:p>
          <a:p>
            <a:endParaRPr lang="en-US"/>
          </a:p>
          <a:p>
            <a:r>
              <a:rPr lang="en-US" dirty="0">
                <a:latin typeface="Century Gothic"/>
              </a:rPr>
              <a:t>September 15, 2026</a:t>
            </a:r>
          </a:p>
        </p:txBody>
      </p:sp>
      <p:sp>
        <p:nvSpPr>
          <p:cNvPr id="6" name="Title 5">
            <a:extLst>
              <a:ext uri="{FF2B5EF4-FFF2-40B4-BE49-F238E27FC236}">
                <a16:creationId xmlns:a16="http://schemas.microsoft.com/office/drawing/2014/main" id="{A037A09E-9960-6B12-3744-614B45BAFEC3}"/>
              </a:ext>
            </a:extLst>
          </p:cNvPr>
          <p:cNvSpPr>
            <a:spLocks noGrp="1"/>
          </p:cNvSpPr>
          <p:nvPr>
            <p:ph type="title"/>
          </p:nvPr>
        </p:nvSpPr>
        <p:spPr>
          <a:xfrm>
            <a:off x="320634" y="1291464"/>
            <a:ext cx="10824693" cy="1797852"/>
          </a:xfrm>
        </p:spPr>
        <p:txBody>
          <a:bodyPr/>
          <a:lstStyle/>
          <a:p>
            <a:br>
              <a:rPr lang="en-US"/>
            </a:br>
            <a:r>
              <a:rPr lang="en-US"/>
              <a:t>2026 EXCELLENCE IN RECLAMATION AWARDS</a:t>
            </a:r>
            <a:br>
              <a:rPr lang="en-US"/>
            </a:br>
            <a:r>
              <a:rPr lang="en-US" sz="2000"/>
              <a:t>New Mexico Mining Association</a:t>
            </a:r>
            <a:br>
              <a:rPr lang="en-US" sz="2000"/>
            </a:br>
            <a:r>
              <a:rPr lang="en-US" sz="2000"/>
              <a:t>87th Annual Convention and Tradeshow</a:t>
            </a:r>
            <a:br>
              <a:rPr lang="en-US"/>
            </a:br>
            <a:r>
              <a:rPr lang="en-US" sz="2000" b="0"/>
              <a:t>Drury Plaza Hotel, Santa Fe, NM</a:t>
            </a:r>
            <a:br>
              <a:rPr lang="en-US"/>
            </a:br>
            <a:endParaRPr lang="en-US"/>
          </a:p>
        </p:txBody>
      </p:sp>
      <p:sp>
        <p:nvSpPr>
          <p:cNvPr id="8" name="Text Placeholder 7">
            <a:extLst>
              <a:ext uri="{FF2B5EF4-FFF2-40B4-BE49-F238E27FC236}">
                <a16:creationId xmlns:a16="http://schemas.microsoft.com/office/drawing/2014/main" id="{B8D7A881-2BA7-6ED0-617A-EAEDD0B83809}"/>
              </a:ext>
            </a:extLst>
          </p:cNvPr>
          <p:cNvSpPr>
            <a:spLocks noGrp="1"/>
          </p:cNvSpPr>
          <p:nvPr>
            <p:ph type="body" sz="quarter" idx="11"/>
          </p:nvPr>
        </p:nvSpPr>
        <p:spPr>
          <a:xfrm>
            <a:off x="617517" y="3089316"/>
            <a:ext cx="10527810" cy="2034013"/>
          </a:xfrm>
        </p:spPr>
        <p:txBody>
          <a:bodyPr/>
          <a:lstStyle/>
          <a:p>
            <a:r>
              <a:rPr lang="en-US"/>
              <a:t>Energy, Minerals, and Natural Resources Department (EMNRD)</a:t>
            </a:r>
          </a:p>
          <a:p>
            <a:r>
              <a:rPr lang="en-US"/>
              <a:t>Mining and Minerals Division (MMD)</a:t>
            </a:r>
          </a:p>
          <a:p>
            <a:endParaRPr lang="en-US"/>
          </a:p>
        </p:txBody>
      </p:sp>
      <p:pic>
        <p:nvPicPr>
          <p:cNvPr id="4" name="Picture 3" descr="&#10;&#10;Description automatically generated">
            <a:extLst>
              <a:ext uri="{FF2B5EF4-FFF2-40B4-BE49-F238E27FC236}">
                <a16:creationId xmlns:a16="http://schemas.microsoft.com/office/drawing/2014/main" id="{C4D32888-8EAF-3FC6-0ED7-255CE66E05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27277" y="5450787"/>
            <a:ext cx="1257582" cy="1044760"/>
          </a:xfrm>
          <a:prstGeom prst="rect">
            <a:avLst/>
          </a:prstGeom>
        </p:spPr>
      </p:pic>
      <p:pic>
        <p:nvPicPr>
          <p:cNvPr id="5" name="Picture 4" descr="Award Ribbon Images – Browse 109,320,133 Stock Photos ...">
            <a:extLst>
              <a:ext uri="{FF2B5EF4-FFF2-40B4-BE49-F238E27FC236}">
                <a16:creationId xmlns:a16="http://schemas.microsoft.com/office/drawing/2014/main" id="{49C951EA-CC0B-511E-F5D8-49F09E7BB10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635193" y="742824"/>
            <a:ext cx="822960" cy="1097280"/>
          </a:xfrm>
          <a:prstGeom prst="rect">
            <a:avLst/>
          </a:prstGeom>
        </p:spPr>
      </p:pic>
    </p:spTree>
    <p:extLst>
      <p:ext uri="{BB962C8B-B14F-4D97-AF65-F5344CB8AC3E}">
        <p14:creationId xmlns:p14="http://schemas.microsoft.com/office/powerpoint/2010/main" val="2366904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4CEB5E-BE8F-E509-88B9-605738307E4C}"/>
              </a:ext>
            </a:extLst>
          </p:cNvPr>
          <p:cNvSpPr>
            <a:spLocks noGrp="1"/>
          </p:cNvSpPr>
          <p:nvPr>
            <p:ph type="sldNum" sz="quarter" idx="4"/>
          </p:nvPr>
        </p:nvSpPr>
        <p:spPr/>
        <p:txBody>
          <a:bodyPr/>
          <a:lstStyle/>
          <a:p>
            <a:r>
              <a:rPr lang="en-US"/>
              <a:t>2026 Excellence in Reclamation Awards </a:t>
            </a:r>
            <a:r>
              <a:rPr lang="en-US">
                <a:solidFill>
                  <a:schemeClr val="tx1"/>
                </a:solidFill>
              </a:rPr>
              <a:t>|  </a:t>
            </a:r>
            <a:fld id="{18FD47A2-EF8B-0240-AD90-9B51A2DFE8C1}" type="slidenum">
              <a:rPr lang="en-US" smtClean="0">
                <a:solidFill>
                  <a:schemeClr val="tx1"/>
                </a:solidFill>
              </a:rPr>
              <a:pPr/>
              <a:t>2</a:t>
            </a:fld>
            <a:endParaRPr lang="en-US">
              <a:solidFill>
                <a:schemeClr val="tx1"/>
              </a:solidFill>
            </a:endParaRPr>
          </a:p>
        </p:txBody>
      </p:sp>
      <p:sp>
        <p:nvSpPr>
          <p:cNvPr id="8" name="TextBox 7">
            <a:extLst>
              <a:ext uri="{FF2B5EF4-FFF2-40B4-BE49-F238E27FC236}">
                <a16:creationId xmlns:a16="http://schemas.microsoft.com/office/drawing/2014/main" id="{2A9F775E-4F66-6F42-CEB9-B8E21574F9CA}"/>
              </a:ext>
            </a:extLst>
          </p:cNvPr>
          <p:cNvSpPr txBox="1"/>
          <p:nvPr/>
        </p:nvSpPr>
        <p:spPr>
          <a:xfrm>
            <a:off x="484631" y="576974"/>
            <a:ext cx="11287339" cy="1200329"/>
          </a:xfrm>
          <a:prstGeom prst="rect">
            <a:avLst/>
          </a:prstGeom>
          <a:noFill/>
        </p:spPr>
        <p:txBody>
          <a:bodyPr wrap="square" rtlCol="0">
            <a:spAutoFit/>
          </a:bodyPr>
          <a:lstStyle/>
          <a:p>
            <a:r>
              <a:rPr lang="en-US"/>
              <a:t>Thank you for joining us today to recognize outstanding achievements in mine safeguarding and land reclamation and honor those who restore New Mexico’s legacy mining sites. </a:t>
            </a:r>
          </a:p>
        </p:txBody>
      </p:sp>
      <p:sp>
        <p:nvSpPr>
          <p:cNvPr id="22" name="TextBox 21">
            <a:extLst>
              <a:ext uri="{FF2B5EF4-FFF2-40B4-BE49-F238E27FC236}">
                <a16:creationId xmlns:a16="http://schemas.microsoft.com/office/drawing/2014/main" id="{C2829603-69E1-2A94-DF64-A37302212149}"/>
              </a:ext>
            </a:extLst>
          </p:cNvPr>
          <p:cNvSpPr txBox="1"/>
          <p:nvPr/>
        </p:nvSpPr>
        <p:spPr>
          <a:xfrm>
            <a:off x="6777990" y="3429000"/>
            <a:ext cx="6094476" cy="707886"/>
          </a:xfrm>
          <a:prstGeom prst="rect">
            <a:avLst/>
          </a:prstGeom>
          <a:noFill/>
        </p:spPr>
        <p:txBody>
          <a:bodyPr wrap="square">
            <a:spAutoFit/>
          </a:bodyPr>
          <a:lstStyle/>
          <a:p>
            <a:r>
              <a:rPr lang="en-US" sz="2000"/>
              <a:t>Erin Taylor</a:t>
            </a:r>
          </a:p>
          <a:p>
            <a:r>
              <a:rPr lang="en-US" sz="2000"/>
              <a:t>Acting Cabinet Secretary</a:t>
            </a:r>
          </a:p>
        </p:txBody>
      </p:sp>
      <p:pic>
        <p:nvPicPr>
          <p:cNvPr id="24" name="Picture 23">
            <a:extLst>
              <a:ext uri="{FF2B5EF4-FFF2-40B4-BE49-F238E27FC236}">
                <a16:creationId xmlns:a16="http://schemas.microsoft.com/office/drawing/2014/main" id="{B74C82AE-C6CE-6FD6-CCB8-6BAF589599E9}"/>
              </a:ext>
            </a:extLst>
          </p:cNvPr>
          <p:cNvPicPr>
            <a:picLocks noChangeAspect="1"/>
          </p:cNvPicPr>
          <p:nvPr/>
        </p:nvPicPr>
        <p:blipFill>
          <a:blip r:embed="rId2"/>
          <a:stretch>
            <a:fillRect/>
          </a:stretch>
        </p:blipFill>
        <p:spPr>
          <a:xfrm>
            <a:off x="3138631" y="2083239"/>
            <a:ext cx="2612946" cy="3469473"/>
          </a:xfrm>
          <a:prstGeom prst="ellipse">
            <a:avLst/>
          </a:prstGeom>
        </p:spPr>
      </p:pic>
    </p:spTree>
    <p:extLst>
      <p:ext uri="{BB962C8B-B14F-4D97-AF65-F5344CB8AC3E}">
        <p14:creationId xmlns:p14="http://schemas.microsoft.com/office/powerpoint/2010/main" val="1036443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5E6B6-FAED-3F38-481E-CA364F440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0AFC84-8731-665F-811B-81460A8A4C1D}"/>
              </a:ext>
            </a:extLst>
          </p:cNvPr>
          <p:cNvSpPr>
            <a:spLocks noGrp="1"/>
          </p:cNvSpPr>
          <p:nvPr>
            <p:ph type="title"/>
          </p:nvPr>
        </p:nvSpPr>
        <p:spPr>
          <a:xfrm>
            <a:off x="411480" y="1072349"/>
            <a:ext cx="11369040" cy="765157"/>
          </a:xfrm>
        </p:spPr>
        <p:txBody>
          <a:bodyPr/>
          <a:lstStyle/>
          <a:p>
            <a:pPr algn="ctr"/>
            <a:r>
              <a:rPr lang="en-US" sz="3500"/>
              <a:t>NAVAJO TRANSITIONAL ENERGY COMPANY</a:t>
            </a:r>
            <a:br>
              <a:rPr lang="en-US" sz="3500"/>
            </a:br>
            <a:r>
              <a:rPr lang="en-US" sz="3500"/>
              <a:t>For its project: </a:t>
            </a:r>
            <a:br>
              <a:rPr lang="en-US" sz="3500"/>
            </a:br>
            <a:r>
              <a:rPr lang="en-US" sz="3500"/>
              <a:t>Cottonwood Wash North Fork Restoration </a:t>
            </a:r>
            <a:br>
              <a:rPr lang="en-US"/>
            </a:br>
            <a:endParaRPr lang="en-US"/>
          </a:p>
        </p:txBody>
      </p:sp>
      <p:pic>
        <p:nvPicPr>
          <p:cNvPr id="5" name="Picture 4" descr="NTEC">
            <a:extLst>
              <a:ext uri="{FF2B5EF4-FFF2-40B4-BE49-F238E27FC236}">
                <a16:creationId xmlns:a16="http://schemas.microsoft.com/office/drawing/2014/main" id="{04162B85-1DAC-AB02-1572-1C766ED731DA}"/>
              </a:ext>
            </a:extLst>
          </p:cNvPr>
          <p:cNvPicPr>
            <a:picLocks noChangeAspect="1"/>
          </p:cNvPicPr>
          <p:nvPr/>
        </p:nvPicPr>
        <p:blipFill>
          <a:blip r:embed="rId3"/>
          <a:stretch>
            <a:fillRect/>
          </a:stretch>
        </p:blipFill>
        <p:spPr>
          <a:xfrm>
            <a:off x="3352794" y="2935219"/>
            <a:ext cx="5486411" cy="2743206"/>
          </a:xfrm>
          <a:prstGeom prst="rect">
            <a:avLst/>
          </a:prstGeom>
        </p:spPr>
      </p:pic>
      <p:sp>
        <p:nvSpPr>
          <p:cNvPr id="4" name="Slide Number Placeholder 3">
            <a:extLst>
              <a:ext uri="{FF2B5EF4-FFF2-40B4-BE49-F238E27FC236}">
                <a16:creationId xmlns:a16="http://schemas.microsoft.com/office/drawing/2014/main" id="{AE142EBF-E578-0F56-5660-E8EF48AB9E55}"/>
              </a:ext>
            </a:extLst>
          </p:cNvPr>
          <p:cNvSpPr>
            <a:spLocks noGrp="1"/>
          </p:cNvSpPr>
          <p:nvPr>
            <p:ph type="sldNum" sz="quarter" idx="4"/>
          </p:nvPr>
        </p:nvSpPr>
        <p:spPr>
          <a:xfrm>
            <a:off x="1652609" y="6238695"/>
            <a:ext cx="10119362" cy="267623"/>
          </a:xfrm>
        </p:spPr>
        <p:txBody>
          <a:bodyPr/>
          <a:lstStyle/>
          <a:p>
            <a:r>
              <a:rPr lang="en-US"/>
              <a:t>2026 Excellence in Reclamation Awards |  </a:t>
            </a:r>
            <a:fld id="{18FD47A2-EF8B-0240-AD90-9B51A2DFE8C1}" type="slidenum">
              <a:rPr lang="en-US" smtClean="0"/>
              <a:pPr/>
              <a:t>3</a:t>
            </a:fld>
            <a:endParaRPr lang="en-US"/>
          </a:p>
        </p:txBody>
      </p:sp>
      <p:sp>
        <p:nvSpPr>
          <p:cNvPr id="7" name="TextBox 6">
            <a:extLst>
              <a:ext uri="{FF2B5EF4-FFF2-40B4-BE49-F238E27FC236}">
                <a16:creationId xmlns:a16="http://schemas.microsoft.com/office/drawing/2014/main" id="{D1C3E5EB-953B-0E93-E594-530D50F9E2C9}"/>
              </a:ext>
            </a:extLst>
          </p:cNvPr>
          <p:cNvSpPr txBox="1"/>
          <p:nvPr/>
        </p:nvSpPr>
        <p:spPr>
          <a:xfrm>
            <a:off x="3048802" y="3200574"/>
            <a:ext cx="6097604" cy="461665"/>
          </a:xfrm>
          <a:prstGeom prst="rect">
            <a:avLst/>
          </a:prstGeom>
          <a:noFill/>
        </p:spPr>
        <p:txBody>
          <a:bodyPr wrap="square">
            <a:spAutoFit/>
          </a:bodyPr>
          <a:lstStyle/>
          <a:p>
            <a:endParaRPr lang="en-US"/>
          </a:p>
        </p:txBody>
      </p:sp>
      <p:sp>
        <p:nvSpPr>
          <p:cNvPr id="9" name="TextBox 8">
            <a:extLst>
              <a:ext uri="{FF2B5EF4-FFF2-40B4-BE49-F238E27FC236}">
                <a16:creationId xmlns:a16="http://schemas.microsoft.com/office/drawing/2014/main" id="{57582E5D-9AD8-11E6-68CE-23B2C582F3B4}"/>
              </a:ext>
            </a:extLst>
          </p:cNvPr>
          <p:cNvSpPr txBox="1"/>
          <p:nvPr/>
        </p:nvSpPr>
        <p:spPr>
          <a:xfrm>
            <a:off x="3047238" y="3198168"/>
            <a:ext cx="6094476" cy="461665"/>
          </a:xfrm>
          <a:prstGeom prst="rect">
            <a:avLst/>
          </a:prstGeom>
          <a:noFill/>
        </p:spPr>
        <p:txBody>
          <a:bodyPr wrap="square">
            <a:spAutoFit/>
          </a:bodyPr>
          <a:lstStyle/>
          <a:p>
            <a:endParaRPr lang="en-US"/>
          </a:p>
        </p:txBody>
      </p:sp>
      <p:sp>
        <p:nvSpPr>
          <p:cNvPr id="11" name="TextBox 10">
            <a:extLst>
              <a:ext uri="{FF2B5EF4-FFF2-40B4-BE49-F238E27FC236}">
                <a16:creationId xmlns:a16="http://schemas.microsoft.com/office/drawing/2014/main" id="{8D6B2943-D979-24A8-7909-D7731F8A04C4}"/>
              </a:ext>
            </a:extLst>
          </p:cNvPr>
          <p:cNvSpPr txBox="1"/>
          <p:nvPr/>
        </p:nvSpPr>
        <p:spPr>
          <a:xfrm>
            <a:off x="3047238" y="3198168"/>
            <a:ext cx="6094476" cy="461665"/>
          </a:xfrm>
          <a:prstGeom prst="rect">
            <a:avLst/>
          </a:prstGeom>
          <a:noFill/>
        </p:spPr>
        <p:txBody>
          <a:bodyPr wrap="square">
            <a:spAutoFit/>
          </a:bodyPr>
          <a:lstStyle/>
          <a:p>
            <a:endParaRPr lang="en-US"/>
          </a:p>
        </p:txBody>
      </p:sp>
    </p:spTree>
    <p:extLst>
      <p:ext uri="{BB962C8B-B14F-4D97-AF65-F5344CB8AC3E}">
        <p14:creationId xmlns:p14="http://schemas.microsoft.com/office/powerpoint/2010/main" val="624899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07975C-1FAA-263C-2871-08717BFD9C61}"/>
              </a:ext>
            </a:extLst>
          </p:cNvPr>
          <p:cNvSpPr>
            <a:spLocks noGrp="1"/>
          </p:cNvSpPr>
          <p:nvPr>
            <p:ph type="sldNum" sz="quarter" idx="4"/>
          </p:nvPr>
        </p:nvSpPr>
        <p:spPr/>
        <p:txBody>
          <a:bodyPr/>
          <a:lstStyle/>
          <a:p>
            <a:r>
              <a:rPr lang="en-US"/>
              <a:t>2026 Excellence in Reclamation Awards |  </a:t>
            </a:r>
            <a:fld id="{18FD47A2-EF8B-0240-AD90-9B51A2DFE8C1}" type="slidenum">
              <a:rPr lang="en-US" smtClean="0"/>
              <a:pPr/>
              <a:t>4</a:t>
            </a:fld>
            <a:endParaRPr lang="en-US"/>
          </a:p>
        </p:txBody>
      </p:sp>
      <p:sp>
        <p:nvSpPr>
          <p:cNvPr id="10" name="Rectangle: Rounded Corners 9">
            <a:extLst>
              <a:ext uri="{FF2B5EF4-FFF2-40B4-BE49-F238E27FC236}">
                <a16:creationId xmlns:a16="http://schemas.microsoft.com/office/drawing/2014/main" id="{A419C75D-5C06-0A5C-E5F7-5F24C8643A54}"/>
              </a:ext>
            </a:extLst>
          </p:cNvPr>
          <p:cNvSpPr/>
          <p:nvPr/>
        </p:nvSpPr>
        <p:spPr bwMode="auto">
          <a:xfrm>
            <a:off x="1122829" y="3119718"/>
            <a:ext cx="914400" cy="914400"/>
          </a:xfrm>
          <a:prstGeom prst="round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pic>
        <p:nvPicPr>
          <p:cNvPr id="6" name="Picture 5">
            <a:extLst>
              <a:ext uri="{FF2B5EF4-FFF2-40B4-BE49-F238E27FC236}">
                <a16:creationId xmlns:a16="http://schemas.microsoft.com/office/drawing/2014/main" id="{245A07AC-73A2-8082-13D4-9ECE2F4CFCCB}"/>
              </a:ext>
            </a:extLst>
          </p:cNvPr>
          <p:cNvPicPr>
            <a:picLocks noChangeAspect="1"/>
          </p:cNvPicPr>
          <p:nvPr/>
        </p:nvPicPr>
        <p:blipFill>
          <a:blip r:embed="rId3"/>
          <a:srcRect/>
          <a:stretch>
            <a:fillRect/>
          </a:stretch>
        </p:blipFill>
        <p:spPr>
          <a:xfrm>
            <a:off x="429205" y="779343"/>
            <a:ext cx="5764010" cy="4343399"/>
          </a:xfrm>
          <a:prstGeom prst="rect">
            <a:avLst/>
          </a:prstGeom>
        </p:spPr>
      </p:pic>
      <p:pic>
        <p:nvPicPr>
          <p:cNvPr id="14" name="Picture 13">
            <a:extLst>
              <a:ext uri="{FF2B5EF4-FFF2-40B4-BE49-F238E27FC236}">
                <a16:creationId xmlns:a16="http://schemas.microsoft.com/office/drawing/2014/main" id="{97E57EF3-F7C4-F2FE-C9AD-E66164B8DF8F}"/>
              </a:ext>
            </a:extLst>
          </p:cNvPr>
          <p:cNvPicPr>
            <a:picLocks noChangeAspect="1"/>
          </p:cNvPicPr>
          <p:nvPr/>
        </p:nvPicPr>
        <p:blipFill>
          <a:blip r:embed="rId4"/>
          <a:stretch>
            <a:fillRect/>
          </a:stretch>
        </p:blipFill>
        <p:spPr>
          <a:xfrm>
            <a:off x="6193215" y="779342"/>
            <a:ext cx="5722169" cy="4343399"/>
          </a:xfrm>
          <a:prstGeom prst="rect">
            <a:avLst/>
          </a:prstGeom>
        </p:spPr>
      </p:pic>
      <p:sp>
        <p:nvSpPr>
          <p:cNvPr id="15" name="TextBox 14">
            <a:extLst>
              <a:ext uri="{FF2B5EF4-FFF2-40B4-BE49-F238E27FC236}">
                <a16:creationId xmlns:a16="http://schemas.microsoft.com/office/drawing/2014/main" id="{3A081C52-CDAB-514B-C009-CCDA6419D1AB}"/>
              </a:ext>
            </a:extLst>
          </p:cNvPr>
          <p:cNvSpPr txBox="1"/>
          <p:nvPr/>
        </p:nvSpPr>
        <p:spPr>
          <a:xfrm>
            <a:off x="4476582" y="5282063"/>
            <a:ext cx="4471416" cy="461665"/>
          </a:xfrm>
          <a:prstGeom prst="rect">
            <a:avLst/>
          </a:prstGeom>
          <a:noFill/>
        </p:spPr>
        <p:txBody>
          <a:bodyPr wrap="square" rtlCol="0">
            <a:spAutoFit/>
          </a:bodyPr>
          <a:lstStyle/>
          <a:p>
            <a:r>
              <a:rPr lang="en-US"/>
              <a:t>Project Location </a:t>
            </a:r>
          </a:p>
        </p:txBody>
      </p:sp>
    </p:spTree>
    <p:extLst>
      <p:ext uri="{BB962C8B-B14F-4D97-AF65-F5344CB8AC3E}">
        <p14:creationId xmlns:p14="http://schemas.microsoft.com/office/powerpoint/2010/main" val="2045488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E52F3-3AA0-2159-79B9-5E2913A462AB}"/>
              </a:ext>
            </a:extLst>
          </p:cNvPr>
          <p:cNvSpPr>
            <a:spLocks noGrp="1"/>
          </p:cNvSpPr>
          <p:nvPr>
            <p:ph type="title"/>
          </p:nvPr>
        </p:nvSpPr>
        <p:spPr>
          <a:xfrm>
            <a:off x="406400" y="359059"/>
            <a:ext cx="11369040" cy="765157"/>
          </a:xfrm>
        </p:spPr>
        <p:txBody>
          <a:bodyPr anchor="t">
            <a:normAutofit/>
          </a:bodyPr>
          <a:lstStyle/>
          <a:p>
            <a:pPr algn="ctr"/>
            <a:r>
              <a:rPr lang="en-US"/>
              <a:t>Project Overview - Cottonwood Wash North Fork Restoration </a:t>
            </a:r>
          </a:p>
        </p:txBody>
      </p:sp>
      <p:sp>
        <p:nvSpPr>
          <p:cNvPr id="4" name="Slide Number Placeholder 3">
            <a:extLst>
              <a:ext uri="{FF2B5EF4-FFF2-40B4-BE49-F238E27FC236}">
                <a16:creationId xmlns:a16="http://schemas.microsoft.com/office/drawing/2014/main" id="{9E6B0CC2-8135-6D75-58A7-56466125D500}"/>
              </a:ext>
            </a:extLst>
          </p:cNvPr>
          <p:cNvSpPr>
            <a:spLocks noGrp="1"/>
          </p:cNvSpPr>
          <p:nvPr>
            <p:ph type="sldNum" sz="quarter" idx="4"/>
          </p:nvPr>
        </p:nvSpPr>
        <p:spPr>
          <a:xfrm>
            <a:off x="1652609" y="6211367"/>
            <a:ext cx="10119362" cy="267623"/>
          </a:xfrm>
        </p:spPr>
        <p:txBody>
          <a:bodyPr anchor="ctr">
            <a:normAutofit/>
          </a:bodyPr>
          <a:lstStyle/>
          <a:p>
            <a:pPr>
              <a:spcAft>
                <a:spcPts val="600"/>
              </a:spcAft>
            </a:pPr>
            <a:r>
              <a:rPr lang="en-US">
                <a:latin typeface="Century Gothic"/>
                <a:cs typeface="Arial"/>
              </a:rPr>
              <a:t>2026 Excellence in Reclamation Awards  |  </a:t>
            </a:r>
            <a:fld id="{18FD47A2-EF8B-0240-AD90-9B51A2DFE8C1}" type="slidenum">
              <a:rPr lang="en-US" dirty="0" smtClean="0">
                <a:latin typeface="Century Gothic"/>
                <a:cs typeface="Arial"/>
              </a:rPr>
              <a:pPr>
                <a:spcAft>
                  <a:spcPts val="600"/>
                </a:spcAft>
              </a:pPr>
              <a:t>5</a:t>
            </a:fld>
            <a:endParaRPr lang="en-US">
              <a:latin typeface="Century Gothic"/>
              <a:cs typeface="Arial"/>
            </a:endParaRPr>
          </a:p>
        </p:txBody>
      </p:sp>
      <p:sp>
        <p:nvSpPr>
          <p:cNvPr id="5" name="Text Placeholder 2">
            <a:extLst>
              <a:ext uri="{FF2B5EF4-FFF2-40B4-BE49-F238E27FC236}">
                <a16:creationId xmlns:a16="http://schemas.microsoft.com/office/drawing/2014/main" id="{0D2946E0-3171-285E-B578-7AB8A97BB023}"/>
              </a:ext>
            </a:extLst>
          </p:cNvPr>
          <p:cNvSpPr txBox="1">
            <a:spLocks/>
          </p:cNvSpPr>
          <p:nvPr/>
        </p:nvSpPr>
        <p:spPr>
          <a:xfrm>
            <a:off x="4028387" y="1003726"/>
            <a:ext cx="3077945" cy="4624120"/>
          </a:xfrm>
          <a:prstGeom prst="rect">
            <a:avLst/>
          </a:prstGeom>
        </p:spPr>
        <p:txBody>
          <a:bodyPr lIns="0" rIns="0"/>
          <a:lstStyle>
            <a:lvl1pPr marL="0" indent="0" algn="l" rtl="0" eaLnBrk="0" fontAlgn="base" hangingPunc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ea typeface="+mn-ea"/>
                <a:cs typeface="+mn-cs"/>
              </a:defRPr>
            </a:lvl1pPr>
            <a:lvl2pPr marL="231775" indent="-223838" algn="l" rtl="0" eaLnBrk="0" fontAlgn="base" hangingPunct="0">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231775" indent="0" algn="l" rtl="0" eaLnBrk="0" fontAlgn="base" hangingPunct="0">
              <a:lnSpc>
                <a:spcPct val="130000"/>
              </a:lnSpc>
              <a:spcBef>
                <a:spcPts val="300"/>
              </a:spcBef>
              <a:spcAft>
                <a:spcPts val="300"/>
              </a:spcAft>
              <a:buClr>
                <a:schemeClr val="bg2">
                  <a:lumMod val="50000"/>
                </a:schemeClr>
              </a:buClr>
              <a:buSzPct val="105000"/>
              <a:buFontTx/>
              <a:buNone/>
              <a:tabLst/>
              <a:defRPr lang="en-US" sz="1800" b="0" i="0" dirty="0">
                <a:solidFill>
                  <a:srgbClr val="595959"/>
                </a:solidFill>
                <a:latin typeface="Century Gothic" panose="020B0502020202020204" pitchFamily="34" charset="0"/>
              </a:defRPr>
            </a:lvl3pPr>
            <a:lvl4pPr marL="690563" indent="-233363" algn="l" rtl="0" eaLnBrk="0" fontAlgn="base" hangingPunct="0">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endParaRPr lang="en-US" kern="0"/>
          </a:p>
        </p:txBody>
      </p:sp>
      <p:sp>
        <p:nvSpPr>
          <p:cNvPr id="8" name="TextBox 7">
            <a:extLst>
              <a:ext uri="{FF2B5EF4-FFF2-40B4-BE49-F238E27FC236}">
                <a16:creationId xmlns:a16="http://schemas.microsoft.com/office/drawing/2014/main" id="{0BC4FBE3-2395-4BFC-69A7-BC12396F9518}"/>
              </a:ext>
            </a:extLst>
          </p:cNvPr>
          <p:cNvSpPr txBox="1"/>
          <p:nvPr/>
        </p:nvSpPr>
        <p:spPr>
          <a:xfrm>
            <a:off x="1164771" y="1214930"/>
            <a:ext cx="2200385" cy="69249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a:t>9.2 M </a:t>
            </a:r>
          </a:p>
          <a:p>
            <a:pPr algn="ctr"/>
            <a:r>
              <a:rPr lang="en-US" sz="1500"/>
              <a:t>Cubic Yards Moved</a:t>
            </a:r>
          </a:p>
        </p:txBody>
      </p:sp>
      <p:sp>
        <p:nvSpPr>
          <p:cNvPr id="10" name="Rectangle: Rounded Corners 9">
            <a:extLst>
              <a:ext uri="{FF2B5EF4-FFF2-40B4-BE49-F238E27FC236}">
                <a16:creationId xmlns:a16="http://schemas.microsoft.com/office/drawing/2014/main" id="{FDB138EB-FE9F-EB04-FBB3-9738BBD14A28}"/>
              </a:ext>
            </a:extLst>
          </p:cNvPr>
          <p:cNvSpPr/>
          <p:nvPr/>
        </p:nvSpPr>
        <p:spPr bwMode="auto">
          <a:xfrm>
            <a:off x="3483864" y="1408176"/>
            <a:ext cx="914400" cy="914400"/>
          </a:xfrm>
          <a:prstGeom prst="round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3" name="TextBox 12">
            <a:extLst>
              <a:ext uri="{FF2B5EF4-FFF2-40B4-BE49-F238E27FC236}">
                <a16:creationId xmlns:a16="http://schemas.microsoft.com/office/drawing/2014/main" id="{30648246-7671-E9E5-031F-D29AFB77F5AB}"/>
              </a:ext>
            </a:extLst>
          </p:cNvPr>
          <p:cNvSpPr txBox="1"/>
          <p:nvPr/>
        </p:nvSpPr>
        <p:spPr>
          <a:xfrm>
            <a:off x="4798020" y="1214929"/>
            <a:ext cx="2200385" cy="692497"/>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algn="ctr"/>
            <a:r>
              <a:rPr lang="en-US" b="1"/>
              <a:t>6.5 M </a:t>
            </a:r>
          </a:p>
          <a:p>
            <a:pPr algn="ctr"/>
            <a:r>
              <a:rPr lang="en-US" sz="1500"/>
              <a:t>Tons Total Coal Unlocked</a:t>
            </a:r>
          </a:p>
        </p:txBody>
      </p:sp>
      <p:sp>
        <p:nvSpPr>
          <p:cNvPr id="15" name="TextBox 14">
            <a:extLst>
              <a:ext uri="{FF2B5EF4-FFF2-40B4-BE49-F238E27FC236}">
                <a16:creationId xmlns:a16="http://schemas.microsoft.com/office/drawing/2014/main" id="{B8D0194D-BFDC-9FC4-06E6-150DD58B99AA}"/>
              </a:ext>
            </a:extLst>
          </p:cNvPr>
          <p:cNvSpPr txBox="1"/>
          <p:nvPr/>
        </p:nvSpPr>
        <p:spPr>
          <a:xfrm>
            <a:off x="8340693" y="1214929"/>
            <a:ext cx="2200385" cy="677108"/>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a:t>100-yr, 6-hr</a:t>
            </a:r>
          </a:p>
          <a:p>
            <a:pPr algn="ctr"/>
            <a:r>
              <a:rPr lang="en-US" sz="1400"/>
              <a:t>Storm Event Design Across</a:t>
            </a:r>
          </a:p>
        </p:txBody>
      </p:sp>
      <p:sp>
        <p:nvSpPr>
          <p:cNvPr id="17" name="TextBox 16">
            <a:extLst>
              <a:ext uri="{FF2B5EF4-FFF2-40B4-BE49-F238E27FC236}">
                <a16:creationId xmlns:a16="http://schemas.microsoft.com/office/drawing/2014/main" id="{0027E9E1-BD6E-4106-8D68-8107E543BD8E}"/>
              </a:ext>
            </a:extLst>
          </p:cNvPr>
          <p:cNvSpPr txBox="1"/>
          <p:nvPr/>
        </p:nvSpPr>
        <p:spPr>
          <a:xfrm>
            <a:off x="406401" y="2193125"/>
            <a:ext cx="11134836" cy="4524315"/>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dirty="0">
                <a:latin typeface="Arial"/>
                <a:cs typeface="Arial"/>
              </a:rPr>
              <a:t>Geomorphic Steam Design – channel functions as a natural stream, conserving soil moisture and suppressing evaporation. </a:t>
            </a:r>
          </a:p>
          <a:p>
            <a:pPr marL="342900" indent="-342900">
              <a:buFont typeface="Arial" panose="020B0604020202020204" pitchFamily="34" charset="0"/>
              <a:buChar char="•"/>
            </a:pPr>
            <a:r>
              <a:rPr lang="en-US" dirty="0">
                <a:latin typeface="Arial"/>
                <a:cs typeface="Arial"/>
              </a:rPr>
              <a:t>Overcoming Challenges – sediment control challenges, sodic spoil remediation and field conditions.</a:t>
            </a:r>
          </a:p>
          <a:p>
            <a:pPr marL="342900" indent="-342900">
              <a:buFont typeface="Arial" panose="020B0604020202020204" pitchFamily="34" charset="0"/>
              <a:buChar char="•"/>
            </a:pPr>
            <a:r>
              <a:rPr lang="en-US" dirty="0">
                <a:latin typeface="Arial"/>
                <a:cs typeface="Arial"/>
              </a:rPr>
              <a:t>Creative, Transferable Techniques – sediment and topdressing salvaging, sediment pond sequencing, and subsurface water harvesting.</a:t>
            </a:r>
          </a:p>
          <a:p>
            <a:pPr marL="342900" indent="-342900">
              <a:buFont typeface="Arial" panose="020B0604020202020204" pitchFamily="34" charset="0"/>
              <a:buChar char="•"/>
            </a:pPr>
            <a:r>
              <a:rPr lang="en-US" dirty="0">
                <a:latin typeface="Arial"/>
                <a:cs typeface="Arial"/>
              </a:rPr>
              <a:t>End Result – stable, reclaimed drainage capable of conveying upstream sediment-laden runoff, supporting vegetation and improving habitat in a difficult setting.  </a:t>
            </a:r>
          </a:p>
          <a:p>
            <a:endParaRPr lang="en-US"/>
          </a:p>
          <a:p>
            <a:r>
              <a:rPr lang="en-US" dirty="0">
                <a:latin typeface="Arial"/>
                <a:cs typeface="Arial"/>
              </a:rPr>
              <a:t>  </a:t>
            </a:r>
            <a:br>
              <a:rPr lang="en-US" dirty="0"/>
            </a:br>
            <a:endParaRPr lang="en-US"/>
          </a:p>
        </p:txBody>
      </p:sp>
    </p:spTree>
    <p:extLst>
      <p:ext uri="{BB962C8B-B14F-4D97-AF65-F5344CB8AC3E}">
        <p14:creationId xmlns:p14="http://schemas.microsoft.com/office/powerpoint/2010/main" val="3919467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9A33453-664C-F7BA-3909-54AA7C8AC45D}"/>
              </a:ext>
            </a:extLst>
          </p:cNvPr>
          <p:cNvSpPr>
            <a:spLocks noGrp="1"/>
          </p:cNvSpPr>
          <p:nvPr>
            <p:ph type="body" sz="quarter" idx="10"/>
          </p:nvPr>
        </p:nvSpPr>
        <p:spPr>
          <a:xfrm>
            <a:off x="301752" y="5120639"/>
            <a:ext cx="11473688" cy="613865"/>
          </a:xfrm>
        </p:spPr>
        <p:txBody>
          <a:bodyPr lIns="0" tIns="45720" rIns="0" bIns="45720" anchor="t"/>
          <a:lstStyle/>
          <a:p>
            <a:pPr algn="ctr"/>
            <a:r>
              <a:rPr lang="en-US" dirty="0">
                <a:latin typeface="Century Gothic"/>
              </a:rPr>
              <a:t>Aerial Photos of Project Progress over 3 years </a:t>
            </a:r>
          </a:p>
        </p:txBody>
      </p:sp>
      <p:sp>
        <p:nvSpPr>
          <p:cNvPr id="4" name="Slide Number Placeholder 3">
            <a:extLst>
              <a:ext uri="{FF2B5EF4-FFF2-40B4-BE49-F238E27FC236}">
                <a16:creationId xmlns:a16="http://schemas.microsoft.com/office/drawing/2014/main" id="{640715DB-99FD-6681-E9B9-2037F8B99ABA}"/>
              </a:ext>
            </a:extLst>
          </p:cNvPr>
          <p:cNvSpPr>
            <a:spLocks noGrp="1"/>
          </p:cNvSpPr>
          <p:nvPr>
            <p:ph type="sldNum" sz="quarter" idx="4"/>
          </p:nvPr>
        </p:nvSpPr>
        <p:spPr/>
        <p:txBody>
          <a:bodyPr/>
          <a:lstStyle/>
          <a:p>
            <a:r>
              <a:rPr lang="en-US">
                <a:latin typeface="Century Gothic"/>
                <a:cs typeface="Arial"/>
              </a:rPr>
              <a:t>2026 Excellence in Reclamation Awards  |  </a:t>
            </a:r>
            <a:fld id="{18FD47A2-EF8B-0240-AD90-9B51A2DFE8C1}" type="slidenum">
              <a:rPr lang="en-US" dirty="0" smtClean="0">
                <a:latin typeface="Century Gothic"/>
                <a:cs typeface="Arial"/>
              </a:rPr>
              <a:pPr/>
              <a:t>6</a:t>
            </a:fld>
            <a:endParaRPr lang="en-US">
              <a:latin typeface="Century Gothic"/>
              <a:cs typeface="Arial"/>
            </a:endParaRPr>
          </a:p>
        </p:txBody>
      </p:sp>
      <p:grpSp>
        <p:nvGrpSpPr>
          <p:cNvPr id="19" name="Group 18">
            <a:extLst>
              <a:ext uri="{FF2B5EF4-FFF2-40B4-BE49-F238E27FC236}">
                <a16:creationId xmlns:a16="http://schemas.microsoft.com/office/drawing/2014/main" id="{CED3A984-5C7B-6030-7D2E-DDBE5578FFA1}"/>
              </a:ext>
            </a:extLst>
          </p:cNvPr>
          <p:cNvGrpSpPr/>
          <p:nvPr/>
        </p:nvGrpSpPr>
        <p:grpSpPr>
          <a:xfrm>
            <a:off x="87376" y="676656"/>
            <a:ext cx="11971565" cy="4334256"/>
            <a:chOff x="87376" y="676656"/>
            <a:chExt cx="11971565" cy="4334256"/>
          </a:xfrm>
        </p:grpSpPr>
        <p:pic>
          <p:nvPicPr>
            <p:cNvPr id="8" name="Picture 7">
              <a:extLst>
                <a:ext uri="{FF2B5EF4-FFF2-40B4-BE49-F238E27FC236}">
                  <a16:creationId xmlns:a16="http://schemas.microsoft.com/office/drawing/2014/main" id="{0292DB0C-E008-964A-6AB9-78F9F72C1BA9}"/>
                </a:ext>
              </a:extLst>
            </p:cNvPr>
            <p:cNvPicPr>
              <a:picLocks noChangeAspect="1"/>
            </p:cNvPicPr>
            <p:nvPr/>
          </p:nvPicPr>
          <p:blipFill>
            <a:blip r:embed="rId3"/>
            <a:srcRect l="2420" t="4319" b="8017"/>
            <a:stretch>
              <a:fillRect/>
            </a:stretch>
          </p:blipFill>
          <p:spPr>
            <a:xfrm>
              <a:off x="87376" y="676656"/>
              <a:ext cx="4071530" cy="4334256"/>
            </a:xfrm>
            <a:prstGeom prst="rect">
              <a:avLst/>
            </a:prstGeom>
          </p:spPr>
        </p:pic>
        <p:pic>
          <p:nvPicPr>
            <p:cNvPr id="12" name="Picture 11">
              <a:extLst>
                <a:ext uri="{FF2B5EF4-FFF2-40B4-BE49-F238E27FC236}">
                  <a16:creationId xmlns:a16="http://schemas.microsoft.com/office/drawing/2014/main" id="{23B35E06-6AB9-E8AB-8D81-F38E808108D1}"/>
                </a:ext>
              </a:extLst>
            </p:cNvPr>
            <p:cNvPicPr>
              <a:picLocks noChangeAspect="1"/>
            </p:cNvPicPr>
            <p:nvPr/>
          </p:nvPicPr>
          <p:blipFill>
            <a:blip r:embed="rId4"/>
            <a:srcRect t="1544" r="1807" b="5058"/>
            <a:stretch>
              <a:fillRect/>
            </a:stretch>
          </p:blipFill>
          <p:spPr>
            <a:xfrm>
              <a:off x="4090151" y="676656"/>
              <a:ext cx="4009629" cy="4334256"/>
            </a:xfrm>
            <a:prstGeom prst="rect">
              <a:avLst/>
            </a:prstGeom>
          </p:spPr>
        </p:pic>
        <p:pic>
          <p:nvPicPr>
            <p:cNvPr id="17" name="Picture 16">
              <a:extLst>
                <a:ext uri="{FF2B5EF4-FFF2-40B4-BE49-F238E27FC236}">
                  <a16:creationId xmlns:a16="http://schemas.microsoft.com/office/drawing/2014/main" id="{95B6F3CE-E245-FC47-F31B-B044EF6DC940}"/>
                </a:ext>
              </a:extLst>
            </p:cNvPr>
            <p:cNvPicPr>
              <a:picLocks noChangeAspect="1"/>
            </p:cNvPicPr>
            <p:nvPr/>
          </p:nvPicPr>
          <p:blipFill>
            <a:blip r:embed="rId5"/>
            <a:srcRect/>
            <a:stretch>
              <a:fillRect/>
            </a:stretch>
          </p:blipFill>
          <p:spPr>
            <a:xfrm>
              <a:off x="8093559" y="676657"/>
              <a:ext cx="3965382" cy="4334254"/>
            </a:xfrm>
            <a:prstGeom prst="rect">
              <a:avLst/>
            </a:prstGeom>
          </p:spPr>
        </p:pic>
      </p:grpSp>
    </p:spTree>
    <p:extLst>
      <p:ext uri="{BB962C8B-B14F-4D97-AF65-F5344CB8AC3E}">
        <p14:creationId xmlns:p14="http://schemas.microsoft.com/office/powerpoint/2010/main" val="472332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A0205C9-9C68-C416-020F-381EB538F5B4}"/>
              </a:ext>
            </a:extLst>
          </p:cNvPr>
          <p:cNvSpPr txBox="1"/>
          <p:nvPr/>
        </p:nvSpPr>
        <p:spPr>
          <a:xfrm>
            <a:off x="1520121" y="628996"/>
            <a:ext cx="3699164" cy="1076498"/>
          </a:xfrm>
          <a:prstGeom prst="rect">
            <a:avLst/>
          </a:prstGeom>
        </p:spPr>
        <p:txBody>
          <a:bodyPr rot="0" spcFirstLastPara="0" vertOverflow="overflow" horzOverflow="overflow" vert="horz" lIns="0" tIns="45720" rIns="0" bIns="45720" numCol="1" spcCol="0" rtlCol="0" fromWordArt="0" anchor="ctr" anchorCtr="0" forceAA="0" compatLnSpc="1">
            <a:prstTxWarp prst="textNoShape">
              <a:avLst/>
            </a:prstTxWarp>
            <a:normAutofit/>
          </a:bodyPr>
          <a:lstStyle/>
          <a:p>
            <a:pPr>
              <a:spcAft>
                <a:spcPts val="600"/>
              </a:spcAft>
              <a:buClr>
                <a:srgbClr val="E31836"/>
              </a:buClr>
              <a:buSzPct val="75000"/>
            </a:pPr>
            <a:r>
              <a:rPr lang="en-US" sz="3600" b="0" i="0" spc="100" baseline="0" dirty="0">
                <a:solidFill>
                  <a:schemeClr val="bg1">
                    <a:lumMod val="50000"/>
                  </a:schemeClr>
                </a:solidFill>
                <a:latin typeface="Arial"/>
                <a:cs typeface="Arial"/>
              </a:rPr>
              <a:t>OCTOBER </a:t>
            </a:r>
            <a:r>
              <a:rPr lang="en-US" sz="3600" i="0" spc="100" baseline="0" dirty="0">
                <a:solidFill>
                  <a:schemeClr val="bg1">
                    <a:lumMod val="50000"/>
                  </a:schemeClr>
                </a:solidFill>
                <a:latin typeface="Arial"/>
                <a:cs typeface="Arial"/>
              </a:rPr>
              <a:t>2025</a:t>
            </a:r>
          </a:p>
        </p:txBody>
      </p:sp>
      <p:sp>
        <p:nvSpPr>
          <p:cNvPr id="4" name="Slide Number Placeholder 3">
            <a:extLst>
              <a:ext uri="{FF2B5EF4-FFF2-40B4-BE49-F238E27FC236}">
                <a16:creationId xmlns:a16="http://schemas.microsoft.com/office/drawing/2014/main" id="{0CD67C0A-5AF0-ACF9-427C-560205CBB5E7}"/>
              </a:ext>
            </a:extLst>
          </p:cNvPr>
          <p:cNvSpPr>
            <a:spLocks noGrp="1"/>
          </p:cNvSpPr>
          <p:nvPr>
            <p:ph type="sldNum" sz="quarter" idx="4"/>
          </p:nvPr>
        </p:nvSpPr>
        <p:spPr>
          <a:xfrm>
            <a:off x="4382347" y="6287383"/>
            <a:ext cx="7393095" cy="267623"/>
          </a:xfrm>
        </p:spPr>
        <p:txBody>
          <a:bodyPr vert="horz" lIns="0" tIns="45720" rIns="0" bIns="45720" rtlCol="0" anchor="ctr">
            <a:normAutofit/>
          </a:bodyPr>
          <a:lstStyle/>
          <a:p>
            <a:pPr>
              <a:spcAft>
                <a:spcPts val="600"/>
              </a:spcAft>
            </a:pPr>
            <a:r>
              <a:rPr lang="en-US"/>
              <a:t>2026 Excellence in Reclamation Awards   |  </a:t>
            </a:r>
            <a:fld id="{18FD47A2-EF8B-0240-AD90-9B51A2DFE8C1}" type="slidenum">
              <a:rPr lang="en-US" smtClean="0"/>
              <a:pPr>
                <a:spcAft>
                  <a:spcPts val="600"/>
                </a:spcAft>
              </a:pPr>
              <a:t>7</a:t>
            </a:fld>
            <a:endParaRPr lang="en-US"/>
          </a:p>
        </p:txBody>
      </p:sp>
      <p:pic>
        <p:nvPicPr>
          <p:cNvPr id="5" name="Picture 4">
            <a:extLst>
              <a:ext uri="{FF2B5EF4-FFF2-40B4-BE49-F238E27FC236}">
                <a16:creationId xmlns:a16="http://schemas.microsoft.com/office/drawing/2014/main" id="{E68DD6D4-0FFA-05CD-D6E1-817C655CC35C}"/>
              </a:ext>
            </a:extLst>
          </p:cNvPr>
          <p:cNvPicPr>
            <a:picLocks noChangeAspect="1"/>
          </p:cNvPicPr>
          <p:nvPr/>
        </p:nvPicPr>
        <p:blipFill>
          <a:blip r:embed="rId3"/>
          <a:srcRect r="23745" b="1"/>
          <a:stretch>
            <a:fillRect/>
          </a:stretch>
        </p:blipFill>
        <p:spPr>
          <a:xfrm>
            <a:off x="841248" y="1882140"/>
            <a:ext cx="5067300" cy="4352544"/>
          </a:xfrm>
          <a:prstGeom prst="rect">
            <a:avLst/>
          </a:prstGeom>
          <a:noFill/>
        </p:spPr>
      </p:pic>
      <p:pic>
        <p:nvPicPr>
          <p:cNvPr id="7" name="Picture 6" descr="A picture containing outdoor, sandy&#10;&#10;AI-generated content may be incorrect.">
            <a:extLst>
              <a:ext uri="{FF2B5EF4-FFF2-40B4-BE49-F238E27FC236}">
                <a16:creationId xmlns:a16="http://schemas.microsoft.com/office/drawing/2014/main" id="{2D09015D-7DEB-467C-5BE9-A5380419AD01}"/>
              </a:ext>
            </a:extLst>
          </p:cNvPr>
          <p:cNvPicPr>
            <a:picLocks noChangeAspect="1"/>
          </p:cNvPicPr>
          <p:nvPr/>
        </p:nvPicPr>
        <p:blipFill>
          <a:blip r:embed="rId4"/>
          <a:srcRect l="11941" r="14131"/>
          <a:stretch>
            <a:fillRect/>
          </a:stretch>
        </p:blipFill>
        <p:spPr>
          <a:xfrm>
            <a:off x="6289548" y="1882140"/>
            <a:ext cx="5067300" cy="4352544"/>
          </a:xfrm>
          <a:prstGeom prst="rect">
            <a:avLst/>
          </a:prstGeom>
          <a:noFill/>
        </p:spPr>
      </p:pic>
      <p:sp>
        <p:nvSpPr>
          <p:cNvPr id="8" name="TextBox 7">
            <a:extLst>
              <a:ext uri="{FF2B5EF4-FFF2-40B4-BE49-F238E27FC236}">
                <a16:creationId xmlns:a16="http://schemas.microsoft.com/office/drawing/2014/main" id="{CE9EC556-6D7D-EECC-C2BC-AFE9B9EAF2BF}"/>
              </a:ext>
            </a:extLst>
          </p:cNvPr>
          <p:cNvSpPr txBox="1"/>
          <p:nvPr/>
        </p:nvSpPr>
        <p:spPr>
          <a:xfrm>
            <a:off x="6978811" y="628996"/>
            <a:ext cx="3699164" cy="1076498"/>
          </a:xfrm>
          <a:prstGeom prst="rect">
            <a:avLst/>
          </a:prstGeom>
        </p:spPr>
        <p:txBody>
          <a:bodyPr rot="0" spcFirstLastPara="0" vertOverflow="overflow" horzOverflow="overflow" vert="horz" lIns="0" tIns="45720" rIns="0" bIns="45720" numCol="1" spcCol="0" rtlCol="0" fromWordArt="0" anchor="ctr" anchorCtr="0" forceAA="0" compatLnSpc="1">
            <a:prstTxWarp prst="textNoShape">
              <a:avLst/>
            </a:prstTxWarp>
            <a:normAutofit/>
          </a:bodyPr>
          <a:lstStyle/>
          <a:p>
            <a:pPr>
              <a:spcAft>
                <a:spcPts val="600"/>
              </a:spcAft>
              <a:buClr>
                <a:srgbClr val="E31836"/>
              </a:buClr>
              <a:buSzPct val="75000"/>
            </a:pPr>
            <a:r>
              <a:rPr lang="en-US" sz="3600" spc="100" dirty="0">
                <a:solidFill>
                  <a:schemeClr val="bg1">
                    <a:lumMod val="50000"/>
                  </a:schemeClr>
                </a:solidFill>
                <a:latin typeface="Arial"/>
                <a:cs typeface="Arial"/>
              </a:rPr>
              <a:t>APRIL 2026</a:t>
            </a:r>
            <a:endParaRPr lang="en-US" sz="3600" i="0" spc="100" baseline="0" dirty="0">
              <a:solidFill>
                <a:schemeClr val="bg1">
                  <a:lumMod val="50000"/>
                </a:schemeClr>
              </a:solidFill>
              <a:latin typeface="Arial"/>
              <a:cs typeface="Arial"/>
            </a:endParaRPr>
          </a:p>
        </p:txBody>
      </p:sp>
    </p:spTree>
    <p:extLst>
      <p:ext uri="{BB962C8B-B14F-4D97-AF65-F5344CB8AC3E}">
        <p14:creationId xmlns:p14="http://schemas.microsoft.com/office/powerpoint/2010/main" val="173918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78CA68F-AFF0-1200-437B-5B90E177DB21}"/>
              </a:ext>
            </a:extLst>
          </p:cNvPr>
          <p:cNvSpPr>
            <a:spLocks noGrp="1"/>
          </p:cNvSpPr>
          <p:nvPr>
            <p:ph type="sldNum" sz="quarter" idx="4"/>
          </p:nvPr>
        </p:nvSpPr>
        <p:spPr/>
        <p:txBody>
          <a:bodyPr/>
          <a:lstStyle/>
          <a:p>
            <a:r>
              <a:rPr lang="en-US"/>
              <a:t>Slide Presentation Title  |  </a:t>
            </a:r>
            <a:fld id="{18FD47A2-EF8B-0240-AD90-9B51A2DFE8C1}" type="slidenum">
              <a:rPr lang="en-US" smtClean="0"/>
              <a:pPr/>
              <a:t>8</a:t>
            </a:fld>
            <a:endParaRPr lang="en-US"/>
          </a:p>
        </p:txBody>
      </p:sp>
      <p:pic>
        <p:nvPicPr>
          <p:cNvPr id="5" name="Cottonwood wash North Fork">
            <a:hlinkClick r:id="" action="ppaction://media"/>
            <a:extLst>
              <a:ext uri="{FF2B5EF4-FFF2-40B4-BE49-F238E27FC236}">
                <a16:creationId xmlns:a16="http://schemas.microsoft.com/office/drawing/2014/main" id="{8C1AC6F4-C37B-3347-3CAA-3905CB0CE9F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73152"/>
            <a:ext cx="12190027" cy="6729984"/>
          </a:xfrm>
          <a:prstGeom prst="rect">
            <a:avLst/>
          </a:prstGeom>
        </p:spPr>
      </p:pic>
    </p:spTree>
    <p:extLst>
      <p:ext uri="{BB962C8B-B14F-4D97-AF65-F5344CB8AC3E}">
        <p14:creationId xmlns:p14="http://schemas.microsoft.com/office/powerpoint/2010/main" val="208706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6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5606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B648E-0C9D-CE90-D3D9-452406F9A5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02BB388-D51F-D2E8-FB2F-B4E92FB198A7}"/>
              </a:ext>
            </a:extLst>
          </p:cNvPr>
          <p:cNvSpPr>
            <a:spLocks noGrp="1"/>
          </p:cNvSpPr>
          <p:nvPr>
            <p:ph type="sldNum" sz="quarter" idx="4"/>
          </p:nvPr>
        </p:nvSpPr>
        <p:spPr/>
        <p:txBody>
          <a:bodyPr/>
          <a:lstStyle/>
          <a:p>
            <a:r>
              <a:rPr lang="en-US"/>
              <a:t>2026 Excellence in Reclamation Awards |  8</a:t>
            </a:r>
          </a:p>
        </p:txBody>
      </p:sp>
      <p:sp>
        <p:nvSpPr>
          <p:cNvPr id="10" name="Rectangle: Rounded Corners 9">
            <a:extLst>
              <a:ext uri="{FF2B5EF4-FFF2-40B4-BE49-F238E27FC236}">
                <a16:creationId xmlns:a16="http://schemas.microsoft.com/office/drawing/2014/main" id="{47EB9EBA-E79B-D9C2-4472-2A49AD203D7F}"/>
              </a:ext>
            </a:extLst>
          </p:cNvPr>
          <p:cNvSpPr/>
          <p:nvPr/>
        </p:nvSpPr>
        <p:spPr bwMode="auto">
          <a:xfrm>
            <a:off x="1122829" y="3119718"/>
            <a:ext cx="914400" cy="914400"/>
          </a:xfrm>
          <a:prstGeom prst="round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807DECC0-C710-826A-134A-C5AD10037035}"/>
              </a:ext>
            </a:extLst>
          </p:cNvPr>
          <p:cNvSpPr/>
          <p:nvPr/>
        </p:nvSpPr>
        <p:spPr>
          <a:xfrm>
            <a:off x="1828800" y="443985"/>
            <a:ext cx="8534400" cy="4952510"/>
          </a:xfrm>
          <a:prstGeom prst="rect">
            <a:avLst/>
          </a:prstGeom>
          <a:ln w="76200" cmpd="tri">
            <a:solidFill>
              <a:schemeClr val="tx1"/>
            </a:solidFill>
          </a:ln>
        </p:spPr>
        <p:txBody>
          <a:bodyPr wrap="square" lIns="91440" tIns="91440" rIns="91440" bIns="182880" anchor="t" anchorCtr="1">
            <a:spAutoFit/>
          </a:bodyPr>
          <a:lstStyle/>
          <a:p>
            <a:pPr algn="ctr"/>
            <a:r>
              <a:rPr lang="en-US"/>
              <a:t> </a:t>
            </a:r>
            <a:r>
              <a:rPr lang="en-US" sz="3200" b="1">
                <a:latin typeface="Arial Narrow" panose="020B0606020202030204" pitchFamily="34" charset="0"/>
              </a:rPr>
              <a:t>2026 EXCELLENCE IN RECLAMATION AWARD</a:t>
            </a:r>
          </a:p>
          <a:p>
            <a:pPr algn="ctr"/>
            <a:endParaRPr lang="en-US" sz="2800">
              <a:latin typeface="Arial Narrow" panose="020B0606020202030204" pitchFamily="34" charset="0"/>
            </a:endParaRPr>
          </a:p>
          <a:p>
            <a:pPr algn="ctr"/>
            <a:r>
              <a:rPr lang="en-US" sz="2400">
                <a:latin typeface="Arial Narrow" panose="020B0606020202030204" pitchFamily="34" charset="0"/>
              </a:rPr>
              <a:t>Presented to</a:t>
            </a:r>
          </a:p>
          <a:p>
            <a:pPr algn="ctr"/>
            <a:endParaRPr lang="en-US" sz="3200">
              <a:latin typeface="Arial Narrow" panose="020B0606020202030204" pitchFamily="34" charset="0"/>
            </a:endParaRPr>
          </a:p>
          <a:p>
            <a:pPr algn="ctr"/>
            <a:r>
              <a:rPr lang="en-US" sz="2800" b="1">
                <a:latin typeface="Arial Narrow" panose="020B0606020202030204" pitchFamily="34" charset="0"/>
              </a:rPr>
              <a:t>NAVAJO TRANSITIONAL ENERGY COMPANY</a:t>
            </a:r>
          </a:p>
          <a:p>
            <a:pPr algn="ctr"/>
            <a:endParaRPr lang="en-US" sz="2800" b="1">
              <a:latin typeface="Arial Narrow" panose="020B0606020202030204" pitchFamily="34" charset="0"/>
            </a:endParaRPr>
          </a:p>
          <a:p>
            <a:pPr marL="0" marR="0" algn="ctr">
              <a:lnSpc>
                <a:spcPct val="107000"/>
              </a:lnSpc>
              <a:spcBef>
                <a:spcPts val="0"/>
              </a:spcBef>
              <a:spcAft>
                <a:spcPts val="0"/>
              </a:spcAft>
            </a:pPr>
            <a:r>
              <a:rPr lang="en-US" sz="2200">
                <a:effectLst/>
                <a:latin typeface="Calibri" panose="020F0502020204030204" pitchFamily="34" charset="0"/>
                <a:ea typeface="Calibri" panose="020F0502020204030204" pitchFamily="34" charset="0"/>
                <a:cs typeface="Times New Roman" panose="02020603050405020304" pitchFamily="18" charset="0"/>
              </a:rPr>
              <a:t>For its project:</a:t>
            </a:r>
          </a:p>
          <a:p>
            <a:pPr marL="0" marR="0" algn="ctr">
              <a:lnSpc>
                <a:spcPct val="107000"/>
              </a:lnSpc>
              <a:spcBef>
                <a:spcPts val="0"/>
              </a:spcBef>
              <a:spcAft>
                <a:spcPts val="0"/>
              </a:spcAft>
            </a:pPr>
            <a:endParaRPr lang="en-US" sz="2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t>
            </a:r>
            <a:r>
              <a:rPr lang="en-US" sz="2600">
                <a:effectLst/>
                <a:latin typeface="Calibri" panose="020F0502020204030204" pitchFamily="34" charset="0"/>
                <a:ea typeface="Calibri" panose="020F0502020204030204" pitchFamily="34" charset="0"/>
                <a:cs typeface="Times New Roman" panose="02020603050405020304" pitchFamily="18" charset="0"/>
              </a:rPr>
              <a:t>Cottonwood Wash North Fork Restoration</a:t>
            </a:r>
            <a:r>
              <a:rPr lang="en-US" sz="1800">
                <a:effectLst/>
                <a:latin typeface="Calibri" panose="020F0502020204030204" pitchFamily="34" charset="0"/>
                <a:ea typeface="Calibri" panose="020F0502020204030204" pitchFamily="34" charset="0"/>
                <a:cs typeface="Times New Roman" panose="02020603050405020304" pitchFamily="18" charset="0"/>
              </a:rPr>
              <a:t>”</a:t>
            </a:r>
          </a:p>
          <a:p>
            <a:pPr marL="0" marR="0" algn="ctr">
              <a:lnSpc>
                <a:spcPct val="107000"/>
              </a:lnSpc>
              <a:spcAft>
                <a:spcPts val="800"/>
              </a:spcAft>
              <a:buNone/>
            </a:pPr>
            <a:r>
              <a:rPr lang="en-US" sz="1800">
                <a:effectLst/>
                <a:latin typeface="Calibri"/>
                <a:ea typeface="Calibri"/>
                <a:cs typeface="Times New Roman"/>
              </a:rPr>
              <a:t>which went beyond the minimum reclamation requirements and utilized innovative techniques for geomorphic channel design and revegetation, enabling advanced coal recovery and storm resilience while maintaining an </a:t>
            </a:r>
            <a:r>
              <a:rPr lang="en-US" sz="1800">
                <a:latin typeface="Calibri"/>
                <a:ea typeface="Calibri"/>
                <a:cs typeface="Times New Roman"/>
              </a:rPr>
              <a:t>exceptional</a:t>
            </a:r>
            <a:r>
              <a:rPr lang="en-US" sz="1800">
                <a:effectLst/>
                <a:latin typeface="Calibri"/>
                <a:ea typeface="Calibri"/>
                <a:cs typeface="Times New Roman"/>
              </a:rPr>
              <a:t> safety record.</a:t>
            </a:r>
            <a:endParaRPr lang="en-US" sz="1400">
              <a:effectLst/>
              <a:latin typeface="Calibri"/>
              <a:ea typeface="Calibri"/>
              <a:cs typeface="Times New Roman"/>
            </a:endParaRPr>
          </a:p>
        </p:txBody>
      </p:sp>
    </p:spTree>
    <p:extLst>
      <p:ext uri="{BB962C8B-B14F-4D97-AF65-F5344CB8AC3E}">
        <p14:creationId xmlns:p14="http://schemas.microsoft.com/office/powerpoint/2010/main" val="3112853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8794E-6F51-50B8-2DBF-B7263A39B7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5FA08-A3EB-F498-9D13-3047D7D65E49}"/>
              </a:ext>
            </a:extLst>
          </p:cNvPr>
          <p:cNvSpPr>
            <a:spLocks noGrp="1"/>
          </p:cNvSpPr>
          <p:nvPr>
            <p:ph type="title"/>
          </p:nvPr>
        </p:nvSpPr>
        <p:spPr>
          <a:xfrm>
            <a:off x="411480" y="1072349"/>
            <a:ext cx="11369040" cy="765157"/>
          </a:xfrm>
        </p:spPr>
        <p:txBody>
          <a:bodyPr/>
          <a:lstStyle/>
          <a:p>
            <a:pPr algn="ctr"/>
            <a:r>
              <a:rPr lang="en-US" sz="3500"/>
              <a:t>Bureau of Land Management </a:t>
            </a:r>
            <a:br>
              <a:rPr lang="en-US" sz="3500"/>
            </a:br>
            <a:r>
              <a:rPr lang="en-US" sz="3500"/>
              <a:t>Las Cruces District Office </a:t>
            </a:r>
            <a:br>
              <a:rPr lang="en-US" sz="3500"/>
            </a:br>
            <a:r>
              <a:rPr lang="en-US" sz="3500"/>
              <a:t>For its project: </a:t>
            </a:r>
            <a:br>
              <a:rPr lang="en-US" sz="3500"/>
            </a:br>
            <a:r>
              <a:rPr lang="en-US" sz="3500"/>
              <a:t>Fluorite Ridge Mine Safeguard Project</a:t>
            </a:r>
            <a:br>
              <a:rPr lang="en-US" sz="3500"/>
            </a:br>
            <a:br>
              <a:rPr lang="en-US" sz="3500"/>
            </a:br>
            <a:r>
              <a:rPr lang="en-US" sz="3500"/>
              <a:t> </a:t>
            </a:r>
            <a:br>
              <a:rPr lang="en-US"/>
            </a:br>
            <a:endParaRPr lang="en-US"/>
          </a:p>
        </p:txBody>
      </p:sp>
      <p:sp>
        <p:nvSpPr>
          <p:cNvPr id="4" name="Slide Number Placeholder 3">
            <a:extLst>
              <a:ext uri="{FF2B5EF4-FFF2-40B4-BE49-F238E27FC236}">
                <a16:creationId xmlns:a16="http://schemas.microsoft.com/office/drawing/2014/main" id="{A9117E17-8F77-FE95-63ED-57FFE9C4736F}"/>
              </a:ext>
            </a:extLst>
          </p:cNvPr>
          <p:cNvSpPr>
            <a:spLocks noGrp="1"/>
          </p:cNvSpPr>
          <p:nvPr>
            <p:ph type="sldNum" sz="quarter" idx="4"/>
          </p:nvPr>
        </p:nvSpPr>
        <p:spPr>
          <a:xfrm>
            <a:off x="1652609" y="6238695"/>
            <a:ext cx="10119362" cy="267623"/>
          </a:xfrm>
        </p:spPr>
        <p:txBody>
          <a:bodyPr/>
          <a:lstStyle/>
          <a:p>
            <a:r>
              <a:rPr lang="en-US"/>
              <a:t>2026 Excellence in Reclamation Awards |  </a:t>
            </a:r>
            <a:fld id="{18FD47A2-EF8B-0240-AD90-9B51A2DFE8C1}" type="slidenum">
              <a:rPr lang="en-US" smtClean="0"/>
              <a:pPr/>
              <a:t>10</a:t>
            </a:fld>
            <a:endParaRPr lang="en-US"/>
          </a:p>
        </p:txBody>
      </p:sp>
      <p:pic>
        <p:nvPicPr>
          <p:cNvPr id="3" name="Picture 2" descr="Bureau... - Bureau of Land Management - Las Cruces District">
            <a:extLst>
              <a:ext uri="{FF2B5EF4-FFF2-40B4-BE49-F238E27FC236}">
                <a16:creationId xmlns:a16="http://schemas.microsoft.com/office/drawing/2014/main" id="{C545E950-1C77-68E3-9378-82E45B6AFCA5}"/>
              </a:ext>
            </a:extLst>
          </p:cNvPr>
          <p:cNvPicPr>
            <a:picLocks noChangeAspect="1"/>
          </p:cNvPicPr>
          <p:nvPr/>
        </p:nvPicPr>
        <p:blipFill rotWithShape="1">
          <a:blip r:embed="rId3"/>
          <a:srcRect/>
          <a:stretch>
            <a:fillRect/>
          </a:stretch>
        </p:blipFill>
        <p:spPr>
          <a:xfrm>
            <a:off x="4678013" y="3402721"/>
            <a:ext cx="2835974" cy="2835974"/>
          </a:xfrm>
          <a:prstGeom prst="ellipse">
            <a:avLst/>
          </a:prstGeom>
        </p:spPr>
      </p:pic>
    </p:spTree>
    <p:extLst>
      <p:ext uri="{BB962C8B-B14F-4D97-AF65-F5344CB8AC3E}">
        <p14:creationId xmlns:p14="http://schemas.microsoft.com/office/powerpoint/2010/main" val="888336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AE312-ABD5-EBDF-5F73-72381B7D2C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8C4F1C-3C69-BCA7-AA0B-FC9EF55A22B4}"/>
              </a:ext>
            </a:extLst>
          </p:cNvPr>
          <p:cNvSpPr>
            <a:spLocks noGrp="1"/>
          </p:cNvSpPr>
          <p:nvPr>
            <p:ph type="title"/>
          </p:nvPr>
        </p:nvSpPr>
        <p:spPr>
          <a:xfrm>
            <a:off x="406400" y="359059"/>
            <a:ext cx="11369040" cy="765157"/>
          </a:xfrm>
        </p:spPr>
        <p:txBody>
          <a:bodyPr anchor="t">
            <a:normAutofit/>
          </a:bodyPr>
          <a:lstStyle/>
          <a:p>
            <a:pPr algn="ctr"/>
            <a:r>
              <a:rPr lang="en-US"/>
              <a:t>Project Overview – Fluorite Ridge Mine Safeguarding Project </a:t>
            </a:r>
          </a:p>
        </p:txBody>
      </p:sp>
      <p:sp>
        <p:nvSpPr>
          <p:cNvPr id="4" name="Slide Number Placeholder 3">
            <a:extLst>
              <a:ext uri="{FF2B5EF4-FFF2-40B4-BE49-F238E27FC236}">
                <a16:creationId xmlns:a16="http://schemas.microsoft.com/office/drawing/2014/main" id="{BF97BC78-867C-850A-D1AE-29CD30D157D9}"/>
              </a:ext>
            </a:extLst>
          </p:cNvPr>
          <p:cNvSpPr>
            <a:spLocks noGrp="1"/>
          </p:cNvSpPr>
          <p:nvPr>
            <p:ph type="sldNum" sz="quarter" idx="4"/>
          </p:nvPr>
        </p:nvSpPr>
        <p:spPr>
          <a:xfrm>
            <a:off x="1652609" y="6211367"/>
            <a:ext cx="10119362" cy="267623"/>
          </a:xfrm>
        </p:spPr>
        <p:txBody>
          <a:bodyPr anchor="ctr">
            <a:normAutofit/>
          </a:bodyPr>
          <a:lstStyle/>
          <a:p>
            <a:pPr>
              <a:spcAft>
                <a:spcPts val="600"/>
              </a:spcAft>
            </a:pPr>
            <a:r>
              <a:rPr lang="en-US">
                <a:latin typeface="Century Gothic"/>
                <a:cs typeface="Arial"/>
              </a:rPr>
              <a:t>2026 Excellence in Reclamation Awards  |  </a:t>
            </a:r>
            <a:fld id="{18FD47A2-EF8B-0240-AD90-9B51A2DFE8C1}" type="slidenum">
              <a:rPr lang="en-US" dirty="0" smtClean="0">
                <a:latin typeface="Century Gothic"/>
                <a:cs typeface="Arial"/>
              </a:rPr>
              <a:pPr>
                <a:spcAft>
                  <a:spcPts val="600"/>
                </a:spcAft>
              </a:pPr>
              <a:t>11</a:t>
            </a:fld>
            <a:endParaRPr lang="en-US">
              <a:latin typeface="Century Gothic"/>
              <a:cs typeface="Arial"/>
            </a:endParaRPr>
          </a:p>
        </p:txBody>
      </p:sp>
      <p:sp>
        <p:nvSpPr>
          <p:cNvPr id="5" name="Text Placeholder 2">
            <a:extLst>
              <a:ext uri="{FF2B5EF4-FFF2-40B4-BE49-F238E27FC236}">
                <a16:creationId xmlns:a16="http://schemas.microsoft.com/office/drawing/2014/main" id="{CE794472-D8BC-39E1-8D97-0273A330B7BE}"/>
              </a:ext>
            </a:extLst>
          </p:cNvPr>
          <p:cNvSpPr txBox="1">
            <a:spLocks/>
          </p:cNvSpPr>
          <p:nvPr/>
        </p:nvSpPr>
        <p:spPr>
          <a:xfrm>
            <a:off x="4028387" y="1003726"/>
            <a:ext cx="3077945" cy="4624120"/>
          </a:xfrm>
          <a:prstGeom prst="rect">
            <a:avLst/>
          </a:prstGeom>
        </p:spPr>
        <p:txBody>
          <a:bodyPr lIns="0" rIns="0"/>
          <a:lstStyle>
            <a:lvl1pPr marL="0" indent="0" algn="l" rtl="0" eaLnBrk="0" fontAlgn="base" hangingPunc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ea typeface="+mn-ea"/>
                <a:cs typeface="+mn-cs"/>
              </a:defRPr>
            </a:lvl1pPr>
            <a:lvl2pPr marL="231775" indent="-223838" algn="l" rtl="0" eaLnBrk="0" fontAlgn="base" hangingPunct="0">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231775" indent="0" algn="l" rtl="0" eaLnBrk="0" fontAlgn="base" hangingPunct="0">
              <a:lnSpc>
                <a:spcPct val="130000"/>
              </a:lnSpc>
              <a:spcBef>
                <a:spcPts val="300"/>
              </a:spcBef>
              <a:spcAft>
                <a:spcPts val="300"/>
              </a:spcAft>
              <a:buClr>
                <a:schemeClr val="bg2">
                  <a:lumMod val="50000"/>
                </a:schemeClr>
              </a:buClr>
              <a:buSzPct val="105000"/>
              <a:buFontTx/>
              <a:buNone/>
              <a:tabLst/>
              <a:defRPr lang="en-US" sz="1800" b="0" i="0" dirty="0">
                <a:solidFill>
                  <a:srgbClr val="595959"/>
                </a:solidFill>
                <a:latin typeface="Century Gothic" panose="020B0502020202020204" pitchFamily="34" charset="0"/>
              </a:defRPr>
            </a:lvl3pPr>
            <a:lvl4pPr marL="690563" indent="-233363" algn="l" rtl="0" eaLnBrk="0" fontAlgn="base" hangingPunct="0">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endParaRPr lang="en-US" kern="0"/>
          </a:p>
        </p:txBody>
      </p:sp>
      <p:sp>
        <p:nvSpPr>
          <p:cNvPr id="10" name="Rectangle: Rounded Corners 9">
            <a:extLst>
              <a:ext uri="{FF2B5EF4-FFF2-40B4-BE49-F238E27FC236}">
                <a16:creationId xmlns:a16="http://schemas.microsoft.com/office/drawing/2014/main" id="{4762E89F-4564-418A-0AE0-9F6F6AB174CD}"/>
              </a:ext>
            </a:extLst>
          </p:cNvPr>
          <p:cNvSpPr/>
          <p:nvPr/>
        </p:nvSpPr>
        <p:spPr bwMode="auto">
          <a:xfrm>
            <a:off x="3483864" y="1408176"/>
            <a:ext cx="914400" cy="914400"/>
          </a:xfrm>
          <a:prstGeom prst="round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3" name="TextBox 2">
            <a:extLst>
              <a:ext uri="{FF2B5EF4-FFF2-40B4-BE49-F238E27FC236}">
                <a16:creationId xmlns:a16="http://schemas.microsoft.com/office/drawing/2014/main" id="{93D7C38D-8C28-68D2-61BD-8A7ADE68A752}"/>
              </a:ext>
            </a:extLst>
          </p:cNvPr>
          <p:cNvSpPr txBox="1"/>
          <p:nvPr/>
        </p:nvSpPr>
        <p:spPr>
          <a:xfrm>
            <a:off x="1170432" y="1408176"/>
            <a:ext cx="5596128" cy="4893647"/>
          </a:xfrm>
          <a:prstGeom prst="rect">
            <a:avLst/>
          </a:prstGeom>
          <a:noFill/>
        </p:spPr>
        <p:txBody>
          <a:bodyPr wrap="square" rtlCol="0">
            <a:spAutoFit/>
          </a:bodyPr>
          <a:lstStyle/>
          <a:p>
            <a:pPr algn="ctr"/>
            <a:r>
              <a:rPr lang="en-US" b="1" u="sng"/>
              <a:t>History</a:t>
            </a:r>
          </a:p>
          <a:p>
            <a:pPr marL="342900" indent="-342900">
              <a:buFont typeface="Arial" panose="020B0604020202020204" pitchFamily="34" charset="0"/>
              <a:buChar char="•"/>
            </a:pPr>
            <a:r>
              <a:rPr lang="en-US"/>
              <a:t>Located approximately 10 miles NE of Deming</a:t>
            </a:r>
          </a:p>
          <a:p>
            <a:pPr marL="342900" indent="-342900">
              <a:buFont typeface="Arial" panose="020B0604020202020204" pitchFamily="34" charset="0"/>
              <a:buChar char="•"/>
            </a:pPr>
            <a:r>
              <a:rPr lang="en-US"/>
              <a:t>Operating from late 1800s until 1955</a:t>
            </a:r>
          </a:p>
          <a:p>
            <a:pPr algn="ctr"/>
            <a:r>
              <a:rPr lang="en-US" b="1" u="sng"/>
              <a:t>The Problem</a:t>
            </a:r>
          </a:p>
          <a:p>
            <a:pPr marL="342900" indent="-342900">
              <a:buFont typeface="Arial" panose="020B0604020202020204" pitchFamily="34" charset="0"/>
              <a:buChar char="•"/>
            </a:pPr>
            <a:r>
              <a:rPr lang="en-US"/>
              <a:t> Abandoned open shafts, adits and woodworking posed serious risk of injury or death to federal personnel, grazing livestock and recreational visitors </a:t>
            </a:r>
          </a:p>
          <a:p>
            <a:pPr algn="ctr"/>
            <a:r>
              <a:rPr lang="en-US" b="1" u="sng"/>
              <a:t>Contractor </a:t>
            </a:r>
          </a:p>
          <a:p>
            <a:r>
              <a:rPr lang="en-US"/>
              <a:t>Mountain State Restoration </a:t>
            </a:r>
          </a:p>
          <a:p>
            <a:endParaRPr lang="en-US"/>
          </a:p>
        </p:txBody>
      </p:sp>
      <p:pic>
        <p:nvPicPr>
          <p:cNvPr id="7" name="Picture 6">
            <a:extLst>
              <a:ext uri="{FF2B5EF4-FFF2-40B4-BE49-F238E27FC236}">
                <a16:creationId xmlns:a16="http://schemas.microsoft.com/office/drawing/2014/main" id="{BE510805-8B6C-CAB8-8668-4ACDF54C5230}"/>
              </a:ext>
            </a:extLst>
          </p:cNvPr>
          <p:cNvPicPr>
            <a:picLocks noChangeAspect="1"/>
          </p:cNvPicPr>
          <p:nvPr/>
        </p:nvPicPr>
        <p:blipFill>
          <a:blip r:embed="rId3"/>
          <a:stretch>
            <a:fillRect/>
          </a:stretch>
        </p:blipFill>
        <p:spPr>
          <a:xfrm>
            <a:off x="6995160" y="1372164"/>
            <a:ext cx="3961759" cy="4482110"/>
          </a:xfrm>
          <a:prstGeom prst="rect">
            <a:avLst/>
          </a:prstGeom>
        </p:spPr>
      </p:pic>
    </p:spTree>
    <p:extLst>
      <p:ext uri="{BB962C8B-B14F-4D97-AF65-F5344CB8AC3E}">
        <p14:creationId xmlns:p14="http://schemas.microsoft.com/office/powerpoint/2010/main" val="1437487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0BD12-1EB6-7FB5-410C-AB739DC2F6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0934DB-2115-7673-4401-E64717C9B9B7}"/>
              </a:ext>
            </a:extLst>
          </p:cNvPr>
          <p:cNvSpPr>
            <a:spLocks noGrp="1"/>
          </p:cNvSpPr>
          <p:nvPr>
            <p:ph type="title"/>
          </p:nvPr>
        </p:nvSpPr>
        <p:spPr>
          <a:xfrm>
            <a:off x="406400" y="359059"/>
            <a:ext cx="11369040" cy="765157"/>
          </a:xfrm>
        </p:spPr>
        <p:txBody>
          <a:bodyPr anchor="t">
            <a:normAutofit/>
          </a:bodyPr>
          <a:lstStyle/>
          <a:p>
            <a:pPr algn="ctr"/>
            <a:r>
              <a:rPr lang="en-US"/>
              <a:t>Project Overview – Fluorite Ridge Mine Safeguarding Project </a:t>
            </a:r>
          </a:p>
        </p:txBody>
      </p:sp>
      <p:sp>
        <p:nvSpPr>
          <p:cNvPr id="4" name="Slide Number Placeholder 3">
            <a:extLst>
              <a:ext uri="{FF2B5EF4-FFF2-40B4-BE49-F238E27FC236}">
                <a16:creationId xmlns:a16="http://schemas.microsoft.com/office/drawing/2014/main" id="{AAEAE18E-9828-82EC-AEA7-5A5BF47A71AA}"/>
              </a:ext>
            </a:extLst>
          </p:cNvPr>
          <p:cNvSpPr>
            <a:spLocks noGrp="1"/>
          </p:cNvSpPr>
          <p:nvPr>
            <p:ph type="sldNum" sz="quarter" idx="4"/>
          </p:nvPr>
        </p:nvSpPr>
        <p:spPr>
          <a:xfrm>
            <a:off x="1652609" y="6211367"/>
            <a:ext cx="10119362" cy="267623"/>
          </a:xfrm>
        </p:spPr>
        <p:txBody>
          <a:bodyPr anchor="ctr">
            <a:normAutofit/>
          </a:bodyPr>
          <a:lstStyle/>
          <a:p>
            <a:pPr>
              <a:spcAft>
                <a:spcPts val="600"/>
              </a:spcAft>
            </a:pPr>
            <a:r>
              <a:rPr lang="en-US">
                <a:latin typeface="Century Gothic"/>
                <a:cs typeface="Arial"/>
              </a:rPr>
              <a:t>2026 Excellence in Reclamation Awards  |  </a:t>
            </a:r>
            <a:fld id="{18FD47A2-EF8B-0240-AD90-9B51A2DFE8C1}" type="slidenum">
              <a:rPr lang="en-US" dirty="0" smtClean="0">
                <a:latin typeface="Century Gothic"/>
                <a:cs typeface="Arial"/>
              </a:rPr>
              <a:pPr>
                <a:spcAft>
                  <a:spcPts val="600"/>
                </a:spcAft>
              </a:pPr>
              <a:t>12</a:t>
            </a:fld>
            <a:endParaRPr lang="en-US">
              <a:latin typeface="Century Gothic"/>
              <a:cs typeface="Arial"/>
            </a:endParaRPr>
          </a:p>
        </p:txBody>
      </p:sp>
      <p:sp>
        <p:nvSpPr>
          <p:cNvPr id="5" name="Text Placeholder 2">
            <a:extLst>
              <a:ext uri="{FF2B5EF4-FFF2-40B4-BE49-F238E27FC236}">
                <a16:creationId xmlns:a16="http://schemas.microsoft.com/office/drawing/2014/main" id="{4FEB9895-74A1-A9B5-E24C-BF6BAE533717}"/>
              </a:ext>
            </a:extLst>
          </p:cNvPr>
          <p:cNvSpPr txBox="1">
            <a:spLocks/>
          </p:cNvSpPr>
          <p:nvPr/>
        </p:nvSpPr>
        <p:spPr>
          <a:xfrm>
            <a:off x="4028387" y="1003726"/>
            <a:ext cx="3077945" cy="4624120"/>
          </a:xfrm>
          <a:prstGeom prst="rect">
            <a:avLst/>
          </a:prstGeom>
        </p:spPr>
        <p:txBody>
          <a:bodyPr lIns="0" rIns="0"/>
          <a:lstStyle>
            <a:lvl1pPr marL="0" indent="0" algn="l" rtl="0" eaLnBrk="0" fontAlgn="base" hangingPunct="0">
              <a:lnSpc>
                <a:spcPct val="130000"/>
              </a:lnSpc>
              <a:spcBef>
                <a:spcPts val="300"/>
              </a:spcBef>
              <a:spcAft>
                <a:spcPts val="300"/>
              </a:spcAft>
              <a:buSzPct val="100000"/>
              <a:buFont typeface="Arial" panose="020B0604020202020204" pitchFamily="34" charset="0"/>
              <a:buNone/>
              <a:tabLst/>
              <a:defRPr sz="1800" b="0" i="0">
                <a:solidFill>
                  <a:srgbClr val="595959"/>
                </a:solidFill>
                <a:latin typeface="Century Gothic" panose="020B0502020202020204" pitchFamily="34" charset="0"/>
                <a:ea typeface="+mn-ea"/>
                <a:cs typeface="+mn-cs"/>
              </a:defRPr>
            </a:lvl1pPr>
            <a:lvl2pPr marL="231775" indent="-223838" algn="l" rtl="0" eaLnBrk="0" fontAlgn="base" hangingPunct="0">
              <a:lnSpc>
                <a:spcPct val="130000"/>
              </a:lnSpc>
              <a:spcBef>
                <a:spcPts val="300"/>
              </a:spcBef>
              <a:spcAft>
                <a:spcPts val="300"/>
              </a:spcAft>
              <a:buClr>
                <a:schemeClr val="tx1"/>
              </a:buClr>
              <a:buSzPct val="110000"/>
              <a:buFont typeface="Arial" panose="020B0604020202020204" pitchFamily="34" charset="0"/>
              <a:buChar char="•"/>
              <a:tabLst/>
              <a:defRPr sz="1800" b="0" i="0">
                <a:solidFill>
                  <a:srgbClr val="595959"/>
                </a:solidFill>
                <a:latin typeface="Century Gothic" panose="020B0502020202020204" pitchFamily="34" charset="0"/>
              </a:defRPr>
            </a:lvl2pPr>
            <a:lvl3pPr marL="231775" indent="0" algn="l" rtl="0" eaLnBrk="0" fontAlgn="base" hangingPunct="0">
              <a:lnSpc>
                <a:spcPct val="130000"/>
              </a:lnSpc>
              <a:spcBef>
                <a:spcPts val="300"/>
              </a:spcBef>
              <a:spcAft>
                <a:spcPts val="300"/>
              </a:spcAft>
              <a:buClr>
                <a:schemeClr val="bg2">
                  <a:lumMod val="50000"/>
                </a:schemeClr>
              </a:buClr>
              <a:buSzPct val="105000"/>
              <a:buFontTx/>
              <a:buNone/>
              <a:tabLst/>
              <a:defRPr lang="en-US" sz="1800" b="0" i="0" dirty="0">
                <a:solidFill>
                  <a:srgbClr val="595959"/>
                </a:solidFill>
                <a:latin typeface="Century Gothic" panose="020B0502020202020204" pitchFamily="34" charset="0"/>
              </a:defRPr>
            </a:lvl3pPr>
            <a:lvl4pPr marL="690563" indent="-233363" algn="l" rtl="0" eaLnBrk="0" fontAlgn="base" hangingPunct="0">
              <a:lnSpc>
                <a:spcPct val="130000"/>
              </a:lnSpc>
              <a:spcBef>
                <a:spcPts val="300"/>
              </a:spcBef>
              <a:spcAft>
                <a:spcPts val="300"/>
              </a:spcAft>
              <a:buClr>
                <a:srgbClr val="7F7F7F"/>
              </a:buClr>
              <a:buFont typeface="Arial" panose="020B0604020202020204" pitchFamily="34" charset="0"/>
              <a:buChar char="•"/>
              <a:tabLst/>
              <a:defRPr sz="1800" b="0" i="0">
                <a:solidFill>
                  <a:srgbClr val="595959"/>
                </a:solidFill>
                <a:latin typeface="Century Gothic" panose="020B0502020202020204" pitchFamily="34" charset="0"/>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fontAlgn="base">
              <a:spcBef>
                <a:spcPct val="20000"/>
              </a:spcBef>
              <a:spcAft>
                <a:spcPct val="0"/>
              </a:spcAft>
              <a:buChar char="»"/>
              <a:defRPr sz="1400">
                <a:solidFill>
                  <a:schemeClr val="tx1"/>
                </a:solidFill>
                <a:latin typeface="+mn-lt"/>
              </a:defRPr>
            </a:lvl6pPr>
            <a:lvl7pPr marL="2971800" indent="-228600" algn="l" rtl="0" fontAlgn="base">
              <a:spcBef>
                <a:spcPct val="20000"/>
              </a:spcBef>
              <a:spcAft>
                <a:spcPct val="0"/>
              </a:spcAft>
              <a:buChar char="»"/>
              <a:defRPr sz="1400">
                <a:solidFill>
                  <a:schemeClr val="tx1"/>
                </a:solidFill>
                <a:latin typeface="+mn-lt"/>
              </a:defRPr>
            </a:lvl7pPr>
            <a:lvl8pPr marL="3429000" indent="-228600" algn="l" rtl="0" fontAlgn="base">
              <a:spcBef>
                <a:spcPct val="20000"/>
              </a:spcBef>
              <a:spcAft>
                <a:spcPct val="0"/>
              </a:spcAft>
              <a:buChar char="»"/>
              <a:defRPr sz="1400">
                <a:solidFill>
                  <a:schemeClr val="tx1"/>
                </a:solidFill>
                <a:latin typeface="+mn-lt"/>
              </a:defRPr>
            </a:lvl8pPr>
            <a:lvl9pPr marL="3886200" indent="-228600" algn="l" rtl="0" fontAlgn="base">
              <a:spcBef>
                <a:spcPct val="20000"/>
              </a:spcBef>
              <a:spcAft>
                <a:spcPct val="0"/>
              </a:spcAft>
              <a:buChar char="»"/>
              <a:defRPr sz="1400">
                <a:solidFill>
                  <a:schemeClr val="tx1"/>
                </a:solidFill>
                <a:latin typeface="+mn-lt"/>
              </a:defRPr>
            </a:lvl9pPr>
          </a:lstStyle>
          <a:p>
            <a:endParaRPr lang="en-US" kern="0"/>
          </a:p>
        </p:txBody>
      </p:sp>
      <p:sp>
        <p:nvSpPr>
          <p:cNvPr id="8" name="TextBox 7">
            <a:extLst>
              <a:ext uri="{FF2B5EF4-FFF2-40B4-BE49-F238E27FC236}">
                <a16:creationId xmlns:a16="http://schemas.microsoft.com/office/drawing/2014/main" id="{50F3CE24-1258-9D6A-085E-27B44183C87B}"/>
              </a:ext>
            </a:extLst>
          </p:cNvPr>
          <p:cNvSpPr txBox="1"/>
          <p:nvPr/>
        </p:nvSpPr>
        <p:spPr>
          <a:xfrm>
            <a:off x="4233800" y="1125069"/>
            <a:ext cx="3142053" cy="830997"/>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US" b="1"/>
              <a:t>68 mining features safeguarded</a:t>
            </a:r>
          </a:p>
        </p:txBody>
      </p:sp>
      <p:sp>
        <p:nvSpPr>
          <p:cNvPr id="10" name="Rectangle: Rounded Corners 9">
            <a:extLst>
              <a:ext uri="{FF2B5EF4-FFF2-40B4-BE49-F238E27FC236}">
                <a16:creationId xmlns:a16="http://schemas.microsoft.com/office/drawing/2014/main" id="{1329446A-48AE-16B5-C862-ED1C7C5D571D}"/>
              </a:ext>
            </a:extLst>
          </p:cNvPr>
          <p:cNvSpPr/>
          <p:nvPr/>
        </p:nvSpPr>
        <p:spPr bwMode="auto">
          <a:xfrm>
            <a:off x="3483864" y="1408176"/>
            <a:ext cx="914400" cy="914400"/>
          </a:xfrm>
          <a:prstGeom prst="round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17" name="TextBox 16">
            <a:extLst>
              <a:ext uri="{FF2B5EF4-FFF2-40B4-BE49-F238E27FC236}">
                <a16:creationId xmlns:a16="http://schemas.microsoft.com/office/drawing/2014/main" id="{3CBBC254-EF51-C6B9-952A-1B32FBB3320E}"/>
              </a:ext>
            </a:extLst>
          </p:cNvPr>
          <p:cNvSpPr txBox="1"/>
          <p:nvPr/>
        </p:nvSpPr>
        <p:spPr>
          <a:xfrm>
            <a:off x="406401" y="2193125"/>
            <a:ext cx="11226276" cy="1200329"/>
          </a:xfrm>
          <a:prstGeom prst="rect">
            <a:avLst/>
          </a:prstGeom>
          <a:noFill/>
        </p:spPr>
        <p:txBody>
          <a:bodyPr wrap="square" rtlCol="0">
            <a:spAutoFit/>
          </a:bodyPr>
          <a:lstStyle/>
          <a:p>
            <a:pPr marL="342900" indent="-342900">
              <a:buFont typeface="Arial" panose="020B0604020202020204" pitchFamily="34" charset="0"/>
              <a:buChar char="•"/>
            </a:pPr>
            <a:endParaRPr lang="en-US"/>
          </a:p>
          <a:p>
            <a:r>
              <a:rPr lang="en-US"/>
              <a:t>  </a:t>
            </a:r>
            <a:br>
              <a:rPr lang="en-US"/>
            </a:br>
            <a:endParaRPr lang="en-US"/>
          </a:p>
        </p:txBody>
      </p:sp>
      <p:graphicFrame>
        <p:nvGraphicFramePr>
          <p:cNvPr id="3" name="Table 2">
            <a:extLst>
              <a:ext uri="{FF2B5EF4-FFF2-40B4-BE49-F238E27FC236}">
                <a16:creationId xmlns:a16="http://schemas.microsoft.com/office/drawing/2014/main" id="{44E39D36-7CAA-FC24-D252-7E379B44DF53}"/>
              </a:ext>
            </a:extLst>
          </p:cNvPr>
          <p:cNvGraphicFramePr>
            <a:graphicFrameLocks noGrp="1"/>
          </p:cNvGraphicFramePr>
          <p:nvPr>
            <p:extLst>
              <p:ext uri="{D42A27DB-BD31-4B8C-83A1-F6EECF244321}">
                <p14:modId xmlns:p14="http://schemas.microsoft.com/office/powerpoint/2010/main" val="3210361059"/>
              </p:ext>
            </p:extLst>
          </p:nvPr>
        </p:nvGraphicFramePr>
        <p:xfrm>
          <a:off x="1565656" y="2230886"/>
          <a:ext cx="8474456" cy="2865120"/>
        </p:xfrm>
        <a:graphic>
          <a:graphicData uri="http://schemas.openxmlformats.org/drawingml/2006/table">
            <a:tbl>
              <a:tblPr firstRow="1" bandRow="1">
                <a:tableStyleId>{5C22544A-7EE6-4342-B048-85BDC9FD1C3A}</a:tableStyleId>
              </a:tblPr>
              <a:tblGrid>
                <a:gridCol w="2824819">
                  <a:extLst>
                    <a:ext uri="{9D8B030D-6E8A-4147-A177-3AD203B41FA5}">
                      <a16:colId xmlns:a16="http://schemas.microsoft.com/office/drawing/2014/main" val="4002623414"/>
                    </a:ext>
                  </a:extLst>
                </a:gridCol>
                <a:gridCol w="1930411">
                  <a:extLst>
                    <a:ext uri="{9D8B030D-6E8A-4147-A177-3AD203B41FA5}">
                      <a16:colId xmlns:a16="http://schemas.microsoft.com/office/drawing/2014/main" val="218976687"/>
                    </a:ext>
                  </a:extLst>
                </a:gridCol>
                <a:gridCol w="3719226">
                  <a:extLst>
                    <a:ext uri="{9D8B030D-6E8A-4147-A177-3AD203B41FA5}">
                      <a16:colId xmlns:a16="http://schemas.microsoft.com/office/drawing/2014/main" val="3544331132"/>
                    </a:ext>
                  </a:extLst>
                </a:gridCol>
              </a:tblGrid>
              <a:tr h="370840">
                <a:tc>
                  <a:txBody>
                    <a:bodyPr/>
                    <a:lstStyle/>
                    <a:p>
                      <a:r>
                        <a:rPr lang="en-US"/>
                        <a:t>Closure Method</a:t>
                      </a:r>
                    </a:p>
                  </a:txBody>
                  <a:tcPr/>
                </a:tc>
                <a:tc>
                  <a:txBody>
                    <a:bodyPr/>
                    <a:lstStyle/>
                    <a:p>
                      <a:r>
                        <a:rPr lang="en-US"/>
                        <a:t>Quantity</a:t>
                      </a:r>
                    </a:p>
                  </a:txBody>
                  <a:tcPr/>
                </a:tc>
                <a:tc>
                  <a:txBody>
                    <a:bodyPr/>
                    <a:lstStyle/>
                    <a:p>
                      <a:r>
                        <a:rPr lang="en-US"/>
                        <a:t>Key Materials &amp; Features</a:t>
                      </a:r>
                    </a:p>
                  </a:txBody>
                  <a:tcPr/>
                </a:tc>
                <a:extLst>
                  <a:ext uri="{0D108BD9-81ED-4DB2-BD59-A6C34878D82A}">
                    <a16:rowId xmlns:a16="http://schemas.microsoft.com/office/drawing/2014/main" val="2038757704"/>
                  </a:ext>
                </a:extLst>
              </a:tr>
              <a:tr h="370840">
                <a:tc>
                  <a:txBody>
                    <a:bodyPr/>
                    <a:lstStyle/>
                    <a:p>
                      <a:r>
                        <a:rPr lang="en-US"/>
                        <a:t>Backfills</a:t>
                      </a:r>
                    </a:p>
                  </a:txBody>
                  <a:tcPr/>
                </a:tc>
                <a:tc>
                  <a:txBody>
                    <a:bodyPr/>
                    <a:lstStyle/>
                    <a:p>
                      <a:pPr algn="ctr"/>
                      <a:r>
                        <a:rPr lang="en-US"/>
                        <a:t>43</a:t>
                      </a:r>
                    </a:p>
                  </a:txBody>
                  <a:tcPr/>
                </a:tc>
                <a:tc>
                  <a:txBody>
                    <a:bodyPr/>
                    <a:lstStyle/>
                    <a:p>
                      <a:r>
                        <a:rPr lang="en-US"/>
                        <a:t>Earth/rock material</a:t>
                      </a:r>
                    </a:p>
                  </a:txBody>
                  <a:tcPr/>
                </a:tc>
                <a:extLst>
                  <a:ext uri="{0D108BD9-81ED-4DB2-BD59-A6C34878D82A}">
                    <a16:rowId xmlns:a16="http://schemas.microsoft.com/office/drawing/2014/main" val="4101045509"/>
                  </a:ext>
                </a:extLst>
              </a:tr>
              <a:tr h="370840">
                <a:tc>
                  <a:txBody>
                    <a:bodyPr/>
                    <a:lstStyle/>
                    <a:p>
                      <a:r>
                        <a:rPr lang="en-US"/>
                        <a:t>Bat Gates</a:t>
                      </a:r>
                    </a:p>
                  </a:txBody>
                  <a:tcPr/>
                </a:tc>
                <a:tc>
                  <a:txBody>
                    <a:bodyPr/>
                    <a:lstStyle/>
                    <a:p>
                      <a:pPr algn="ctr"/>
                      <a:r>
                        <a:rPr lang="en-US"/>
                        <a:t>17</a:t>
                      </a:r>
                    </a:p>
                  </a:txBody>
                  <a:tcPr anchor="ctr"/>
                </a:tc>
                <a:tc>
                  <a:txBody>
                    <a:bodyPr/>
                    <a:lstStyle/>
                    <a:p>
                      <a:r>
                        <a:rPr lang="en-US"/>
                        <a:t>Custom steel bars, rebar pins, preserves bat passage </a:t>
                      </a:r>
                    </a:p>
                  </a:txBody>
                  <a:tcPr/>
                </a:tc>
                <a:extLst>
                  <a:ext uri="{0D108BD9-81ED-4DB2-BD59-A6C34878D82A}">
                    <a16:rowId xmlns:a16="http://schemas.microsoft.com/office/drawing/2014/main" val="704544989"/>
                  </a:ext>
                </a:extLst>
              </a:tr>
              <a:tr h="370840">
                <a:tc>
                  <a:txBody>
                    <a:bodyPr/>
                    <a:lstStyle/>
                    <a:p>
                      <a:r>
                        <a:rPr lang="en-US"/>
                        <a:t>Cupolas</a:t>
                      </a:r>
                    </a:p>
                  </a:txBody>
                  <a:tcPr/>
                </a:tc>
                <a:tc>
                  <a:txBody>
                    <a:bodyPr/>
                    <a:lstStyle/>
                    <a:p>
                      <a:pPr algn="ctr"/>
                      <a:r>
                        <a:rPr lang="en-US"/>
                        <a:t>3</a:t>
                      </a:r>
                    </a:p>
                  </a:txBody>
                  <a:tcPr/>
                </a:tc>
                <a:tc>
                  <a:txBody>
                    <a:bodyPr/>
                    <a:lstStyle/>
                    <a:p>
                      <a:r>
                        <a:rPr lang="en-US"/>
                        <a:t>Steel structures over vertical openings</a:t>
                      </a:r>
                    </a:p>
                  </a:txBody>
                  <a:tcPr/>
                </a:tc>
                <a:extLst>
                  <a:ext uri="{0D108BD9-81ED-4DB2-BD59-A6C34878D82A}">
                    <a16:rowId xmlns:a16="http://schemas.microsoft.com/office/drawing/2014/main" val="871305752"/>
                  </a:ext>
                </a:extLst>
              </a:tr>
              <a:tr h="370840">
                <a:tc>
                  <a:txBody>
                    <a:bodyPr/>
                    <a:lstStyle/>
                    <a:p>
                      <a:r>
                        <a:rPr lang="en-US"/>
                        <a:t>PUF Plugs</a:t>
                      </a:r>
                    </a:p>
                  </a:txBody>
                  <a:tcPr/>
                </a:tc>
                <a:tc>
                  <a:txBody>
                    <a:bodyPr/>
                    <a:lstStyle/>
                    <a:p>
                      <a:pPr algn="ctr"/>
                      <a:r>
                        <a:rPr lang="en-US"/>
                        <a:t>3</a:t>
                      </a:r>
                    </a:p>
                  </a:txBody>
                  <a:tcPr/>
                </a:tc>
                <a:tc>
                  <a:txBody>
                    <a:bodyPr/>
                    <a:lstStyle/>
                    <a:p>
                      <a:r>
                        <a:rPr lang="en-US"/>
                        <a:t>Polyurethane foam</a:t>
                      </a:r>
                    </a:p>
                  </a:txBody>
                  <a:tcPr/>
                </a:tc>
                <a:extLst>
                  <a:ext uri="{0D108BD9-81ED-4DB2-BD59-A6C34878D82A}">
                    <a16:rowId xmlns:a16="http://schemas.microsoft.com/office/drawing/2014/main" val="1710424062"/>
                  </a:ext>
                </a:extLst>
              </a:tr>
              <a:tr h="370840">
                <a:tc>
                  <a:txBody>
                    <a:bodyPr/>
                    <a:lstStyle/>
                    <a:p>
                      <a:r>
                        <a:rPr lang="en-US"/>
                        <a:t>Shaft Grate</a:t>
                      </a:r>
                    </a:p>
                  </a:txBody>
                  <a:tcPr/>
                </a:tc>
                <a:tc>
                  <a:txBody>
                    <a:bodyPr/>
                    <a:lstStyle/>
                    <a:p>
                      <a:pPr algn="ctr"/>
                      <a:r>
                        <a:rPr lang="en-US"/>
                        <a:t>1</a:t>
                      </a:r>
                    </a:p>
                  </a:txBody>
                  <a:tcPr/>
                </a:tc>
                <a:tc>
                  <a:txBody>
                    <a:bodyPr/>
                    <a:lstStyle/>
                    <a:p>
                      <a:r>
                        <a:rPr lang="en-US"/>
                        <a:t>Horizontal steel grate</a:t>
                      </a:r>
                    </a:p>
                  </a:txBody>
                  <a:tcPr/>
                </a:tc>
                <a:extLst>
                  <a:ext uri="{0D108BD9-81ED-4DB2-BD59-A6C34878D82A}">
                    <a16:rowId xmlns:a16="http://schemas.microsoft.com/office/drawing/2014/main" val="1081559654"/>
                  </a:ext>
                </a:extLst>
              </a:tr>
              <a:tr h="370840">
                <a:tc>
                  <a:txBody>
                    <a:bodyPr/>
                    <a:lstStyle/>
                    <a:p>
                      <a:r>
                        <a:rPr lang="en-US"/>
                        <a:t>Fencing</a:t>
                      </a:r>
                    </a:p>
                  </a:txBody>
                  <a:tcPr/>
                </a:tc>
                <a:tc>
                  <a:txBody>
                    <a:bodyPr/>
                    <a:lstStyle/>
                    <a:p>
                      <a:pPr algn="ctr"/>
                      <a:r>
                        <a:rPr lang="en-US"/>
                        <a:t>1</a:t>
                      </a:r>
                    </a:p>
                  </a:txBody>
                  <a:tcPr/>
                </a:tc>
                <a:tc>
                  <a:txBody>
                    <a:bodyPr/>
                    <a:lstStyle/>
                    <a:p>
                      <a:r>
                        <a:rPr lang="en-US"/>
                        <a:t>Barbed-wire perimeter security </a:t>
                      </a:r>
                    </a:p>
                  </a:txBody>
                  <a:tcPr/>
                </a:tc>
                <a:extLst>
                  <a:ext uri="{0D108BD9-81ED-4DB2-BD59-A6C34878D82A}">
                    <a16:rowId xmlns:a16="http://schemas.microsoft.com/office/drawing/2014/main" val="1367199635"/>
                  </a:ext>
                </a:extLst>
              </a:tr>
            </a:tbl>
          </a:graphicData>
        </a:graphic>
      </p:graphicFrame>
    </p:spTree>
    <p:extLst>
      <p:ext uri="{BB962C8B-B14F-4D97-AF65-F5344CB8AC3E}">
        <p14:creationId xmlns:p14="http://schemas.microsoft.com/office/powerpoint/2010/main" val="1815568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3A5D3B8-375A-596C-E876-9EE35FC5F262}"/>
              </a:ext>
            </a:extLst>
          </p:cNvPr>
          <p:cNvSpPr>
            <a:spLocks noGrp="1"/>
          </p:cNvSpPr>
          <p:nvPr>
            <p:ph type="body" sz="quarter" idx="11"/>
          </p:nvPr>
        </p:nvSpPr>
        <p:spPr/>
        <p:txBody>
          <a:bodyPr/>
          <a:lstStyle/>
          <a:p>
            <a:endParaRPr lang="en-US"/>
          </a:p>
        </p:txBody>
      </p:sp>
      <p:sp>
        <p:nvSpPr>
          <p:cNvPr id="5" name="Slide Number Placeholder 4">
            <a:extLst>
              <a:ext uri="{FF2B5EF4-FFF2-40B4-BE49-F238E27FC236}">
                <a16:creationId xmlns:a16="http://schemas.microsoft.com/office/drawing/2014/main" id="{02464D5D-FDBC-C33F-F840-5E417128840D}"/>
              </a:ext>
            </a:extLst>
          </p:cNvPr>
          <p:cNvSpPr>
            <a:spLocks noGrp="1"/>
          </p:cNvSpPr>
          <p:nvPr>
            <p:ph type="sldNum" sz="quarter" idx="4"/>
          </p:nvPr>
        </p:nvSpPr>
        <p:spPr/>
        <p:txBody>
          <a:bodyPr/>
          <a:lstStyle/>
          <a:p>
            <a:r>
              <a:rPr lang="en-US">
                <a:latin typeface="Century Gothic"/>
                <a:cs typeface="Arial"/>
              </a:rPr>
              <a:t>2026 Excellence in Reclamation Awards |  </a:t>
            </a:r>
            <a:fld id="{18FD47A2-EF8B-0240-AD90-9B51A2DFE8C1}" type="slidenum">
              <a:rPr dirty="0" smtClean="0">
                <a:latin typeface="Century Gothic"/>
                <a:cs typeface="Arial"/>
              </a:rPr>
              <a:pPr/>
              <a:t>13</a:t>
            </a:fld>
            <a:endParaRPr>
              <a:latin typeface="Century Gothic"/>
              <a:cs typeface="Arial"/>
            </a:endParaRPr>
          </a:p>
        </p:txBody>
      </p:sp>
      <p:pic>
        <p:nvPicPr>
          <p:cNvPr id="7" name="Picture 6">
            <a:extLst>
              <a:ext uri="{FF2B5EF4-FFF2-40B4-BE49-F238E27FC236}">
                <a16:creationId xmlns:a16="http://schemas.microsoft.com/office/drawing/2014/main" id="{2282784B-3D82-60D0-46BD-1A81D185F073}"/>
              </a:ext>
            </a:extLst>
          </p:cNvPr>
          <p:cNvPicPr>
            <a:picLocks noChangeAspect="1"/>
          </p:cNvPicPr>
          <p:nvPr/>
        </p:nvPicPr>
        <p:blipFill>
          <a:blip r:embed="rId3"/>
          <a:stretch>
            <a:fillRect/>
          </a:stretch>
        </p:blipFill>
        <p:spPr>
          <a:xfrm>
            <a:off x="420028" y="754390"/>
            <a:ext cx="3671279" cy="4965713"/>
          </a:xfrm>
          <a:prstGeom prst="rect">
            <a:avLst/>
          </a:prstGeom>
        </p:spPr>
      </p:pic>
      <p:pic>
        <p:nvPicPr>
          <p:cNvPr id="9" name="Picture 8">
            <a:extLst>
              <a:ext uri="{FF2B5EF4-FFF2-40B4-BE49-F238E27FC236}">
                <a16:creationId xmlns:a16="http://schemas.microsoft.com/office/drawing/2014/main" id="{F504D76F-635A-2824-FF90-C01D57C4E7F6}"/>
              </a:ext>
            </a:extLst>
          </p:cNvPr>
          <p:cNvPicPr>
            <a:picLocks noChangeAspect="1"/>
          </p:cNvPicPr>
          <p:nvPr/>
        </p:nvPicPr>
        <p:blipFill>
          <a:blip r:embed="rId4"/>
          <a:stretch>
            <a:fillRect/>
          </a:stretch>
        </p:blipFill>
        <p:spPr>
          <a:xfrm>
            <a:off x="4469899" y="3910022"/>
            <a:ext cx="3630796" cy="2435156"/>
          </a:xfrm>
          <a:prstGeom prst="rect">
            <a:avLst/>
          </a:prstGeom>
        </p:spPr>
      </p:pic>
      <p:pic>
        <p:nvPicPr>
          <p:cNvPr id="11" name="Picture 10">
            <a:extLst>
              <a:ext uri="{FF2B5EF4-FFF2-40B4-BE49-F238E27FC236}">
                <a16:creationId xmlns:a16="http://schemas.microsoft.com/office/drawing/2014/main" id="{2BE7A910-2834-CB9B-CC18-58DCA677440C}"/>
              </a:ext>
            </a:extLst>
          </p:cNvPr>
          <p:cNvPicPr>
            <a:picLocks noChangeAspect="1"/>
          </p:cNvPicPr>
          <p:nvPr/>
        </p:nvPicPr>
        <p:blipFill>
          <a:blip r:embed="rId5"/>
          <a:stretch>
            <a:fillRect/>
          </a:stretch>
        </p:blipFill>
        <p:spPr>
          <a:xfrm>
            <a:off x="4203476" y="406585"/>
            <a:ext cx="4006181" cy="3022415"/>
          </a:xfrm>
          <a:prstGeom prst="rect">
            <a:avLst/>
          </a:prstGeom>
        </p:spPr>
      </p:pic>
      <p:pic>
        <p:nvPicPr>
          <p:cNvPr id="13" name="Picture 12">
            <a:extLst>
              <a:ext uri="{FF2B5EF4-FFF2-40B4-BE49-F238E27FC236}">
                <a16:creationId xmlns:a16="http://schemas.microsoft.com/office/drawing/2014/main" id="{1E81DDAD-B365-BA2D-0E96-891B1D28EF97}"/>
              </a:ext>
            </a:extLst>
          </p:cNvPr>
          <p:cNvPicPr>
            <a:picLocks noChangeAspect="1"/>
          </p:cNvPicPr>
          <p:nvPr/>
        </p:nvPicPr>
        <p:blipFill>
          <a:blip r:embed="rId6"/>
          <a:stretch>
            <a:fillRect/>
          </a:stretch>
        </p:blipFill>
        <p:spPr>
          <a:xfrm>
            <a:off x="8278524" y="1086357"/>
            <a:ext cx="3493447" cy="4688275"/>
          </a:xfrm>
          <a:prstGeom prst="rect">
            <a:avLst/>
          </a:prstGeom>
        </p:spPr>
      </p:pic>
    </p:spTree>
    <p:extLst>
      <p:ext uri="{BB962C8B-B14F-4D97-AF65-F5344CB8AC3E}">
        <p14:creationId xmlns:p14="http://schemas.microsoft.com/office/powerpoint/2010/main" val="3149607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B97B5-6A91-976F-F2E4-55503E9AD24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63A72259-210A-92CD-9FE8-7FA5E2F0BB27}"/>
              </a:ext>
            </a:extLst>
          </p:cNvPr>
          <p:cNvSpPr>
            <a:spLocks noGrp="1"/>
          </p:cNvSpPr>
          <p:nvPr>
            <p:ph type="body" sz="quarter" idx="10"/>
          </p:nvPr>
        </p:nvSpPr>
        <p:spPr/>
        <p:txBody>
          <a:bodyPr/>
          <a:lstStyle/>
          <a:p>
            <a:endParaRPr lang="en-US"/>
          </a:p>
        </p:txBody>
      </p:sp>
      <p:sp>
        <p:nvSpPr>
          <p:cNvPr id="4" name="Slide Number Placeholder 3">
            <a:extLst>
              <a:ext uri="{FF2B5EF4-FFF2-40B4-BE49-F238E27FC236}">
                <a16:creationId xmlns:a16="http://schemas.microsoft.com/office/drawing/2014/main" id="{A2FA632F-D3B5-8EDD-4856-9FD63CECA8E4}"/>
              </a:ext>
            </a:extLst>
          </p:cNvPr>
          <p:cNvSpPr>
            <a:spLocks noGrp="1"/>
          </p:cNvSpPr>
          <p:nvPr>
            <p:ph type="sldNum" sz="quarter" idx="4"/>
          </p:nvPr>
        </p:nvSpPr>
        <p:spPr/>
        <p:txBody>
          <a:bodyPr/>
          <a:lstStyle/>
          <a:p>
            <a:r>
              <a:rPr lang="en-US"/>
              <a:t>Slide Presentation Title  |  </a:t>
            </a:r>
            <a:fld id="{18FD47A2-EF8B-0240-AD90-9B51A2DFE8C1}" type="slidenum">
              <a:rPr lang="en-US" smtClean="0"/>
              <a:pPr/>
              <a:t>14</a:t>
            </a:fld>
            <a:endParaRPr lang="en-US"/>
          </a:p>
        </p:txBody>
      </p:sp>
      <p:pic>
        <p:nvPicPr>
          <p:cNvPr id="6" name="Wildlife ALL">
            <a:hlinkClick r:id="" action="ppaction://media"/>
            <a:extLst>
              <a:ext uri="{FF2B5EF4-FFF2-40B4-BE49-F238E27FC236}">
                <a16:creationId xmlns:a16="http://schemas.microsoft.com/office/drawing/2014/main" id="{DCCCEF9D-E9D7-30BE-4D3E-F600C0E4056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58032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9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1B4F0-F91C-AD8C-1CE9-908093FBE52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712ECD-87A6-870E-9832-52511362C049}"/>
              </a:ext>
            </a:extLst>
          </p:cNvPr>
          <p:cNvSpPr>
            <a:spLocks noGrp="1"/>
          </p:cNvSpPr>
          <p:nvPr>
            <p:ph type="sldNum" sz="quarter" idx="4"/>
          </p:nvPr>
        </p:nvSpPr>
        <p:spPr/>
        <p:txBody>
          <a:bodyPr/>
          <a:lstStyle/>
          <a:p>
            <a:r>
              <a:rPr lang="en-US"/>
              <a:t>2026 Excellence in Reclamation Awards |  </a:t>
            </a:r>
            <a:fld id="{18FD47A2-EF8B-0240-AD90-9B51A2DFE8C1}" type="slidenum">
              <a:rPr lang="en-US" smtClean="0"/>
              <a:pPr/>
              <a:t>15</a:t>
            </a:fld>
            <a:endParaRPr lang="en-US"/>
          </a:p>
        </p:txBody>
      </p:sp>
      <p:sp>
        <p:nvSpPr>
          <p:cNvPr id="10" name="Rectangle: Rounded Corners 9">
            <a:extLst>
              <a:ext uri="{FF2B5EF4-FFF2-40B4-BE49-F238E27FC236}">
                <a16:creationId xmlns:a16="http://schemas.microsoft.com/office/drawing/2014/main" id="{2B1D7FD4-9433-8082-67D3-09F7E7DB8278}"/>
              </a:ext>
            </a:extLst>
          </p:cNvPr>
          <p:cNvSpPr/>
          <p:nvPr/>
        </p:nvSpPr>
        <p:spPr bwMode="auto">
          <a:xfrm>
            <a:off x="1122829" y="3119718"/>
            <a:ext cx="914400" cy="914400"/>
          </a:xfrm>
          <a:prstGeom prst="round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endParaRPr>
          </a:p>
        </p:txBody>
      </p:sp>
      <p:sp>
        <p:nvSpPr>
          <p:cNvPr id="6" name="Rectangle 5">
            <a:extLst>
              <a:ext uri="{FF2B5EF4-FFF2-40B4-BE49-F238E27FC236}">
                <a16:creationId xmlns:a16="http://schemas.microsoft.com/office/drawing/2014/main" id="{9A9BD33F-9A68-E723-60BC-A29F9CF7CDB3}"/>
              </a:ext>
            </a:extLst>
          </p:cNvPr>
          <p:cNvSpPr/>
          <p:nvPr/>
        </p:nvSpPr>
        <p:spPr>
          <a:xfrm>
            <a:off x="1936645" y="379010"/>
            <a:ext cx="8534400" cy="5383397"/>
          </a:xfrm>
          <a:prstGeom prst="rect">
            <a:avLst/>
          </a:prstGeom>
          <a:ln w="76200" cmpd="tri">
            <a:solidFill>
              <a:schemeClr val="tx1"/>
            </a:solidFill>
          </a:ln>
        </p:spPr>
        <p:txBody>
          <a:bodyPr wrap="square" tIns="91440" bIns="182880" anchor="t" anchorCtr="1">
            <a:spAutoFit/>
          </a:bodyPr>
          <a:lstStyle/>
          <a:p>
            <a:pPr algn="ctr"/>
            <a:r>
              <a:rPr lang="en-US"/>
              <a:t> </a:t>
            </a:r>
            <a:r>
              <a:rPr lang="en-US" sz="3200" b="1">
                <a:latin typeface="Arial Narrow" panose="020B0606020202030204" pitchFamily="34" charset="0"/>
              </a:rPr>
              <a:t>2026 EXCELLENCE IN RECLAMATION AWARD</a:t>
            </a:r>
          </a:p>
          <a:p>
            <a:pPr algn="ctr"/>
            <a:r>
              <a:rPr lang="en-US" sz="2800">
                <a:latin typeface="Arial Narrow" panose="020B0606020202030204" pitchFamily="34" charset="0"/>
              </a:rPr>
              <a:t> </a:t>
            </a:r>
          </a:p>
          <a:p>
            <a:pPr algn="ctr"/>
            <a:r>
              <a:rPr lang="en-US" sz="2400">
                <a:latin typeface="Arial Narrow" panose="020B0606020202030204" pitchFamily="34" charset="0"/>
              </a:rPr>
              <a:t>Presented to</a:t>
            </a:r>
          </a:p>
          <a:p>
            <a:pPr algn="ctr"/>
            <a:endParaRPr lang="en-US" sz="3200">
              <a:latin typeface="Arial Narrow" panose="020B0606020202030204" pitchFamily="34" charset="0"/>
            </a:endParaRPr>
          </a:p>
          <a:p>
            <a:pPr algn="ctr"/>
            <a:r>
              <a:rPr lang="en-US" sz="2800" b="1">
                <a:latin typeface="Arial Narrow" panose="020B0606020202030204" pitchFamily="34" charset="0"/>
              </a:rPr>
              <a:t>BUREAU OF LAND MANAGEMENT – LAS CRUCES DISTRICT OFFICE </a:t>
            </a:r>
          </a:p>
          <a:p>
            <a:pPr algn="ctr"/>
            <a:endParaRPr lang="en-US" sz="2800" b="1">
              <a:latin typeface="Arial Narrow" panose="020B0606020202030204" pitchFamily="34" charset="0"/>
            </a:endParaRPr>
          </a:p>
          <a:p>
            <a:pPr marL="0" marR="0" algn="ctr">
              <a:lnSpc>
                <a:spcPct val="107000"/>
              </a:lnSpc>
              <a:spcBef>
                <a:spcPts val="0"/>
              </a:spcBef>
              <a:spcAft>
                <a:spcPts val="0"/>
              </a:spcAft>
            </a:pPr>
            <a:r>
              <a:rPr lang="en-US" sz="2200">
                <a:effectLst/>
                <a:latin typeface="Calibri" panose="020F0502020204030204" pitchFamily="34" charset="0"/>
                <a:ea typeface="Calibri" panose="020F0502020204030204" pitchFamily="34" charset="0"/>
                <a:cs typeface="Times New Roman" panose="02020603050405020304" pitchFamily="18" charset="0"/>
              </a:rPr>
              <a:t>For its project:</a:t>
            </a:r>
          </a:p>
          <a:p>
            <a:pPr marL="0" marR="0" algn="ctr">
              <a:lnSpc>
                <a:spcPct val="107000"/>
              </a:lnSpc>
              <a:spcBef>
                <a:spcPts val="0"/>
              </a:spcBef>
              <a:spcAft>
                <a:spcPts val="0"/>
              </a:spcAft>
            </a:pPr>
            <a:endParaRPr lang="en-US" sz="2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800">
                <a:effectLst/>
                <a:latin typeface="Calibri" panose="020F0502020204030204" pitchFamily="34" charset="0"/>
                <a:ea typeface="Calibri" panose="020F0502020204030204" pitchFamily="34" charset="0"/>
                <a:cs typeface="Times New Roman" panose="02020603050405020304" pitchFamily="18" charset="0"/>
              </a:rPr>
              <a:t>“</a:t>
            </a:r>
            <a:r>
              <a:rPr lang="en-US" sz="2600">
                <a:latin typeface="Calibri" panose="020F0502020204030204" pitchFamily="34" charset="0"/>
                <a:ea typeface="Calibri" panose="020F0502020204030204" pitchFamily="34" charset="0"/>
                <a:cs typeface="Times New Roman" panose="02020603050405020304" pitchFamily="18" charset="0"/>
              </a:rPr>
              <a:t>Fluorite Ridge Mine Safeguard Project </a:t>
            </a:r>
            <a:r>
              <a:rPr lang="en-US" sz="1800">
                <a:effectLst/>
                <a:latin typeface="Calibri" panose="020F0502020204030204" pitchFamily="34" charset="0"/>
                <a:ea typeface="Calibri" panose="020F0502020204030204" pitchFamily="34" charset="0"/>
                <a:cs typeface="Times New Roman" panose="02020603050405020304" pitchFamily="18" charset="0"/>
              </a:rPr>
              <a:t>”</a:t>
            </a:r>
          </a:p>
          <a:p>
            <a:pPr marL="0" marR="0" algn="ctr">
              <a:lnSpc>
                <a:spcPct val="107000"/>
              </a:lnSpc>
              <a:spcAft>
                <a:spcPts val="800"/>
              </a:spcAft>
              <a:buNone/>
            </a:pPr>
            <a:r>
              <a:rPr lang="en-US" sz="1800">
                <a:effectLst/>
                <a:latin typeface="Calibri" panose="020F0502020204030204" pitchFamily="34" charset="0"/>
                <a:ea typeface="Calibri" panose="020F0502020204030204" pitchFamily="34" charset="0"/>
                <a:cs typeface="Times New Roman" panose="02020603050405020304" pitchFamily="18" charset="0"/>
              </a:rPr>
              <a:t>which demonstrated outstanding effort and technical innovation in safeguarding the public across 68 mining features near Deming, establishing structural integrity without disturbing cultural resources.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32358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10;&#10;Description automatically generated">
            <a:extLst>
              <a:ext uri="{FF2B5EF4-FFF2-40B4-BE49-F238E27FC236}">
                <a16:creationId xmlns:a16="http://schemas.microsoft.com/office/drawing/2014/main" id="{BD43EE6E-E3ED-4ED9-BDA3-4487CE8166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6806" y="434106"/>
            <a:ext cx="4658388" cy="3870046"/>
          </a:xfrm>
          <a:prstGeom prst="rect">
            <a:avLst/>
          </a:prstGeom>
        </p:spPr>
      </p:pic>
      <p:sp>
        <p:nvSpPr>
          <p:cNvPr id="14" name="TextBox 13">
            <a:extLst>
              <a:ext uri="{FF2B5EF4-FFF2-40B4-BE49-F238E27FC236}">
                <a16:creationId xmlns:a16="http://schemas.microsoft.com/office/drawing/2014/main" id="{DC39ECA4-6522-EC1F-A4DB-925AF2917979}"/>
              </a:ext>
            </a:extLst>
          </p:cNvPr>
          <p:cNvSpPr txBox="1"/>
          <p:nvPr/>
        </p:nvSpPr>
        <p:spPr>
          <a:xfrm>
            <a:off x="4399788" y="4616384"/>
            <a:ext cx="3392424" cy="861774"/>
          </a:xfrm>
          <a:prstGeom prst="rect">
            <a:avLst/>
          </a:prstGeom>
          <a:noFill/>
        </p:spPr>
        <p:txBody>
          <a:bodyPr wrap="square" rtlCol="0">
            <a:spAutoFit/>
          </a:bodyPr>
          <a:lstStyle/>
          <a:p>
            <a:r>
              <a:rPr lang="en-US" sz="5000">
                <a:solidFill>
                  <a:schemeClr val="bg1"/>
                </a:solidFill>
              </a:rPr>
              <a:t>Thank you! </a:t>
            </a:r>
          </a:p>
        </p:txBody>
      </p:sp>
    </p:spTree>
    <p:extLst>
      <p:ext uri="{BB962C8B-B14F-4D97-AF65-F5344CB8AC3E}">
        <p14:creationId xmlns:p14="http://schemas.microsoft.com/office/powerpoint/2010/main" val="2601030502"/>
      </p:ext>
    </p:extLst>
  </p:cSld>
  <p:clrMapOvr>
    <a:masterClrMapping/>
  </p:clrMapOvr>
</p:sld>
</file>

<file path=ppt/theme/theme1.xml><?xml version="1.0" encoding="utf-8"?>
<a:theme xmlns:a="http://schemas.openxmlformats.org/drawingml/2006/main" name="1_Default Design">
  <a:themeElements>
    <a:clrScheme name="NewMexicoSESPLAN">
      <a:dk1>
        <a:srgbClr val="154785"/>
      </a:dk1>
      <a:lt1>
        <a:srgbClr val="FFFFFF"/>
      </a:lt1>
      <a:dk2>
        <a:srgbClr val="011632"/>
      </a:dk2>
      <a:lt2>
        <a:srgbClr val="808080"/>
      </a:lt2>
      <a:accent1>
        <a:srgbClr val="154785"/>
      </a:accent1>
      <a:accent2>
        <a:srgbClr val="0B86A7"/>
      </a:accent2>
      <a:accent3>
        <a:srgbClr val="FFFFFF"/>
      </a:accent3>
      <a:accent4>
        <a:srgbClr val="6D9F41"/>
      </a:accent4>
      <a:accent5>
        <a:srgbClr val="DA8A27"/>
      </a:accent5>
      <a:accent6>
        <a:srgbClr val="F0DC3D"/>
      </a:accent6>
      <a:hlink>
        <a:srgbClr val="0586A6"/>
      </a:hlink>
      <a:folHlink>
        <a:srgbClr val="797979"/>
      </a:folHlink>
    </a:clrScheme>
    <a:fontScheme name="1_Default Design">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8C451A024BCDE4F95E8BAE14000ED27" ma:contentTypeVersion="4" ma:contentTypeDescription="Create a new document." ma:contentTypeScope="" ma:versionID="0877b9dc5c5993a4305bfe80233e40ca">
  <xsd:schema xmlns:xsd="http://www.w3.org/2001/XMLSchema" xmlns:xs="http://www.w3.org/2001/XMLSchema" xmlns:p="http://schemas.microsoft.com/office/2006/metadata/properties" xmlns:ns2="1d4773ac-0632-49ed-b4c7-7c11d2517940" xmlns:ns3="88dcf416-0cf9-40e8-8b31-b403f366d719" targetNamespace="http://schemas.microsoft.com/office/2006/metadata/properties" ma:root="true" ma:fieldsID="37648713e14e525ce9adc659be001b6a" ns2:_="" ns3:_="">
    <xsd:import namespace="1d4773ac-0632-49ed-b4c7-7c11d2517940"/>
    <xsd:import namespace="88dcf416-0cf9-40e8-8b31-b403f366d7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4773ac-0632-49ed-b4c7-7c11d25179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dcf416-0cf9-40e8-8b31-b403f366d7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FF2A1A-B3CB-4AD5-BCAB-E8DDD6FCD230}">
  <ds:schemaRefs>
    <ds:schemaRef ds:uri="http://schemas.microsoft.com/sharepoint/v3/contenttype/forms"/>
  </ds:schemaRefs>
</ds:datastoreItem>
</file>

<file path=customXml/itemProps2.xml><?xml version="1.0" encoding="utf-8"?>
<ds:datastoreItem xmlns:ds="http://schemas.openxmlformats.org/officeDocument/2006/customXml" ds:itemID="{2DF22230-6CFF-4FDD-86B3-31427464CE57}">
  <ds:schemaRefs>
    <ds:schemaRef ds:uri="1d4773ac-0632-49ed-b4c7-7c11d2517940"/>
    <ds:schemaRef ds:uri="88dcf416-0cf9-40e8-8b31-b403f366d7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C7E1A63-6F34-4854-AD95-7F142218028F}">
  <ds:schemaRefs>
    <ds:schemaRef ds:uri="1d4773ac-0632-49ed-b4c7-7c11d2517940"/>
    <ds:schemaRef ds:uri="88dcf416-0cf9-40e8-8b31-b403f366d7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16</Slides>
  <Notes>11</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1_Default Design</vt:lpstr>
      <vt:lpstr> 2026 EXCELLENCE IN RECLAMATION AWARDS New Mexico Mining Association 87th Annual Convention and Tradeshow Drury Plaza Hotel, Santa Fe, NM </vt:lpstr>
      <vt:lpstr>PowerPoint Presentation</vt:lpstr>
      <vt:lpstr>NAVAJO TRANSITIONAL ENERGY COMPANY For its project:  Cottonwood Wash North Fork Restoration  </vt:lpstr>
      <vt:lpstr>PowerPoint Presentation</vt:lpstr>
      <vt:lpstr>Project Overview - Cottonwood Wash North Fork Restoration </vt:lpstr>
      <vt:lpstr>PowerPoint Presentation</vt:lpstr>
      <vt:lpstr>PowerPoint Presentation</vt:lpstr>
      <vt:lpstr>PowerPoint Presentation</vt:lpstr>
      <vt:lpstr>PowerPoint Presentation</vt:lpstr>
      <vt:lpstr>Bureau of Land Management  Las Cruces District Office  For its project:  Fluorite Ridge Mine Safeguard Project    </vt:lpstr>
      <vt:lpstr>Project Overview – Fluorite Ridge Mine Safeguarding Project </vt:lpstr>
      <vt:lpstr>Project Overview – Fluorite Ridge Mine Safeguarding Project </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(Contractor) Toskey, Katherine@CalOES</dc:creator>
  <cp:keywords/>
  <dc:description/>
  <cp:revision>110</cp:revision>
  <cp:lastPrinted>2025-10-23T16:03:58Z</cp:lastPrinted>
  <dcterms:created xsi:type="dcterms:W3CDTF">2007-06-28T17:29:42Z</dcterms:created>
  <dcterms:modified xsi:type="dcterms:W3CDTF">2026-09-14T16:19:17Z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0x01010028C451A024BCDE4F95E8BAE14000ED27</vt:lpwstr>
  </property>
</Properties>
</file>