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11.jpg" ContentType="image/jpg"/>
  <Override PartName="/ppt/notesSlides/notesSlide11.xml" ContentType="application/vnd.openxmlformats-officedocument.presentationml.notesSlide+xml"/>
  <Override PartName="/ppt/media/image13.jpg" ContentType="image/jpg"/>
  <Override PartName="/ppt/media/image14.jpg" ContentType="image/jpg"/>
  <Override PartName="/ppt/media/image15.jpg" ContentType="image/jpg"/>
  <Override PartName="/ppt/media/image16.jpg" ContentType="image/jpg"/>
  <Override PartName="/ppt/media/image17.jpg" ContentType="image/jpg"/>
  <Override PartName="/ppt/media/image18.jpg" ContentType="image/jpg"/>
  <Override PartName="/ppt/media/image19.jpg" ContentType="image/jpg"/>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 id="2147483648" r:id="rId5"/>
  </p:sldMasterIdLst>
  <p:notesMasterIdLst>
    <p:notesMasterId r:id="rId29"/>
  </p:notesMasterIdLst>
  <p:handoutMasterIdLst>
    <p:handoutMasterId r:id="rId30"/>
  </p:handoutMasterIdLst>
  <p:sldIdLst>
    <p:sldId id="256" r:id="rId6"/>
    <p:sldId id="294" r:id="rId7"/>
    <p:sldId id="274" r:id="rId8"/>
    <p:sldId id="293" r:id="rId9"/>
    <p:sldId id="276" r:id="rId10"/>
    <p:sldId id="296" r:id="rId11"/>
    <p:sldId id="272" r:id="rId12"/>
    <p:sldId id="292" r:id="rId13"/>
    <p:sldId id="304" r:id="rId14"/>
    <p:sldId id="313" r:id="rId15"/>
    <p:sldId id="305" r:id="rId16"/>
    <p:sldId id="314" r:id="rId17"/>
    <p:sldId id="315" r:id="rId18"/>
    <p:sldId id="316" r:id="rId19"/>
    <p:sldId id="317" r:id="rId20"/>
    <p:sldId id="318" r:id="rId21"/>
    <p:sldId id="297" r:id="rId22"/>
    <p:sldId id="302" r:id="rId23"/>
    <p:sldId id="303" r:id="rId24"/>
    <p:sldId id="301" r:id="rId25"/>
    <p:sldId id="298" r:id="rId26"/>
    <p:sldId id="299" r:id="rId27"/>
    <p:sldId id="30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391F31-9B69-7C19-A7A2-5E361D845DAF}" name="Cristina Marciales" initials="CM" userId="S::cmarciales@gmecnm.com::e77f80cc-fdd3-4cee-b0fa-803d97f927b3" providerId="AD"/>
  <p188:author id="{CC4FAB50-73EC-0232-29F1-31F31785169B}" name="Hillary Robbie" initials="HR" userId="S::hrobbie@gmecwy.com::cace944a-30c5-41d6-8405-876926267e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63925" autoAdjust="0"/>
  </p:normalViewPr>
  <p:slideViewPr>
    <p:cSldViewPr snapToGrid="0">
      <p:cViewPr varScale="1">
        <p:scale>
          <a:sx n="79" d="100"/>
          <a:sy n="79" d="100"/>
        </p:scale>
        <p:origin x="1692" y="60"/>
      </p:cViewPr>
      <p:guideLst>
        <p:guide pos="3840"/>
        <p:guide orient="horz" pos="2160"/>
      </p:guideLst>
    </p:cSldViewPr>
  </p:slideViewPr>
  <p:notesTextViewPr>
    <p:cViewPr>
      <p:scale>
        <a:sx n="1" d="1"/>
        <a:sy n="1" d="1"/>
      </p:scale>
      <p:origin x="0" y="0"/>
    </p:cViewPr>
  </p:notesTextViewPr>
  <p:sorterViewPr>
    <p:cViewPr varScale="1">
      <p:scale>
        <a:sx n="1" d="1"/>
        <a:sy n="1" d="1"/>
      </p:scale>
      <p:origin x="0" y="-10219"/>
    </p:cViewPr>
  </p:sorter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8/15/2024</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8/15/2024</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p>
        </p:txBody>
      </p:sp>
      <p:sp>
        <p:nvSpPr>
          <p:cNvPr id="4" name="Slide Number Placeholder 3"/>
          <p:cNvSpPr>
            <a:spLocks noGrp="1"/>
          </p:cNvSpPr>
          <p:nvPr>
            <p:ph type="sldNum" sz="quarter" idx="5"/>
          </p:nvPr>
        </p:nvSpPr>
        <p:spPr/>
        <p:txBody>
          <a:bodyPr/>
          <a:lstStyle/>
          <a:p>
            <a:fld id="{7FB667E1-E601-4AAF-B95C-B25720D70A60}" type="slidenum">
              <a:rPr lang="en-US" smtClean="0"/>
              <a:t>1</a:t>
            </a:fld>
            <a:endParaRPr lang="en-US"/>
          </a:p>
        </p:txBody>
      </p:sp>
    </p:spTree>
    <p:extLst>
      <p:ext uri="{BB962C8B-B14F-4D97-AF65-F5344CB8AC3E}">
        <p14:creationId xmlns:p14="http://schemas.microsoft.com/office/powerpoint/2010/main" val="3438811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discussion of the layout for the meeting-</a:t>
            </a:r>
          </a:p>
          <a:p>
            <a:pPr marL="228600" indent="-228600">
              <a:buAutoNum type="arabicPeriod"/>
            </a:pPr>
            <a:r>
              <a:rPr lang="en-US" dirty="0"/>
              <a:t>Quick overview of our team members; </a:t>
            </a:r>
          </a:p>
          <a:p>
            <a:pPr marL="228600" indent="-228600">
              <a:buAutoNum type="arabicPeriod"/>
            </a:pPr>
            <a:r>
              <a:rPr lang="en-US" dirty="0"/>
              <a:t>Quick overview of previous public meeting results and project updates based off feedback from that meeting</a:t>
            </a:r>
          </a:p>
          <a:p>
            <a:pPr marL="228600" indent="-228600">
              <a:buAutoNum type="arabicPeriod"/>
            </a:pPr>
            <a:r>
              <a:rPr lang="en-US" dirty="0"/>
              <a:t>Then we’ll open it to a panel discussion- all Q&amp;A will be recorded</a:t>
            </a:r>
          </a:p>
        </p:txBody>
      </p:sp>
      <p:sp>
        <p:nvSpPr>
          <p:cNvPr id="4" name="Slide Number Placeholder 3"/>
          <p:cNvSpPr>
            <a:spLocks noGrp="1"/>
          </p:cNvSpPr>
          <p:nvPr>
            <p:ph type="sldNum" sz="quarter" idx="5"/>
          </p:nvPr>
        </p:nvSpPr>
        <p:spPr/>
        <p:txBody>
          <a:bodyPr/>
          <a:lstStyle/>
          <a:p>
            <a:fld id="{7FB667E1-E601-4AAF-B95C-B25720D70A60}" type="slidenum">
              <a:rPr lang="en-US" smtClean="0"/>
              <a:t>2</a:t>
            </a:fld>
            <a:endParaRPr lang="en-US"/>
          </a:p>
        </p:txBody>
      </p:sp>
    </p:spTree>
    <p:extLst>
      <p:ext uri="{BB962C8B-B14F-4D97-AF65-F5344CB8AC3E}">
        <p14:creationId xmlns:p14="http://schemas.microsoft.com/office/powerpoint/2010/main" val="2376961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3</a:t>
            </a:fld>
            <a:endParaRPr lang="en-US"/>
          </a:p>
        </p:txBody>
      </p:sp>
    </p:spTree>
    <p:extLst>
      <p:ext uri="{BB962C8B-B14F-4D97-AF65-F5344CB8AC3E}">
        <p14:creationId xmlns:p14="http://schemas.microsoft.com/office/powerpoint/2010/main" val="1052394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4</a:t>
            </a:fld>
            <a:endParaRPr lang="en-US"/>
          </a:p>
        </p:txBody>
      </p:sp>
    </p:spTree>
    <p:extLst>
      <p:ext uri="{BB962C8B-B14F-4D97-AF65-F5344CB8AC3E}">
        <p14:creationId xmlns:p14="http://schemas.microsoft.com/office/powerpoint/2010/main" val="1059981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5</a:t>
            </a:fld>
            <a:endParaRPr lang="en-US"/>
          </a:p>
        </p:txBody>
      </p:sp>
    </p:spTree>
    <p:extLst>
      <p:ext uri="{BB962C8B-B14F-4D97-AF65-F5344CB8AC3E}">
        <p14:creationId xmlns:p14="http://schemas.microsoft.com/office/powerpoint/2010/main" val="2452081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meeting held in January to discuss the proposed action and the Draft Environmental Assessment. During the meeting and the month-long associated comment period we received quite a bit of feedback. We reviewed ALL comments and provided responses individually for each comment/subject. A comment/response summary followed which is available online. For those that submitted comments via email, the comment response was sent back to the same email. </a:t>
            </a:r>
          </a:p>
          <a:p>
            <a:endParaRPr lang="en-US" dirty="0"/>
          </a:p>
          <a:p>
            <a:r>
              <a:rPr lang="en-US" dirty="0"/>
              <a:t>In general, comments were positive or neutral regarding the water tank, mine feature safeguarding, and stormwater controls throughout town. However, we got significant feedback about Madrid Arroyo. Comments regarding the arroyo ranged from blanket statements against, many comments requesting more detailed information, and comments requested lesser impacts.</a:t>
            </a:r>
          </a:p>
          <a:p>
            <a:endParaRPr lang="en-US" dirty="0"/>
          </a:p>
          <a:p>
            <a:r>
              <a:rPr lang="en-US" dirty="0"/>
              <a:t>In response to the comments-</a:t>
            </a:r>
          </a:p>
          <a:p>
            <a:r>
              <a:rPr lang="en-US" dirty="0"/>
              <a:t>Engineering designs have been updated to provide more detail, with some modifications in response to comments. Some arroyo work has been modified. We now have a Revegetation Plan to better describe plans for the Arroyo vegetation work, including the plant species, reclamation areas, and monitoring work. </a:t>
            </a:r>
          </a:p>
          <a:p>
            <a:endParaRPr lang="en-US" dirty="0"/>
          </a:p>
          <a:p>
            <a:r>
              <a:rPr lang="en-US" dirty="0"/>
              <a:t>The Environmental Assessment is being updated to reflect these changes and other comments made during the comment period.</a:t>
            </a:r>
          </a:p>
        </p:txBody>
      </p:sp>
      <p:sp>
        <p:nvSpPr>
          <p:cNvPr id="4" name="Slide Number Placeholder 3"/>
          <p:cNvSpPr>
            <a:spLocks noGrp="1"/>
          </p:cNvSpPr>
          <p:nvPr>
            <p:ph type="sldNum" sz="quarter" idx="5"/>
          </p:nvPr>
        </p:nvSpPr>
        <p:spPr/>
        <p:txBody>
          <a:bodyPr/>
          <a:lstStyle/>
          <a:p>
            <a:fld id="{7FB667E1-E601-4AAF-B95C-B25720D70A60}" type="slidenum">
              <a:rPr lang="en-US" smtClean="0"/>
              <a:t>6</a:t>
            </a:fld>
            <a:endParaRPr lang="en-US"/>
          </a:p>
        </p:txBody>
      </p:sp>
    </p:spTree>
    <p:extLst>
      <p:ext uri="{BB962C8B-B14F-4D97-AF65-F5344CB8AC3E}">
        <p14:creationId xmlns:p14="http://schemas.microsoft.com/office/powerpoint/2010/main" val="2800356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7</a:t>
            </a:fld>
            <a:endParaRPr lang="en-US"/>
          </a:p>
        </p:txBody>
      </p:sp>
    </p:spTree>
    <p:extLst>
      <p:ext uri="{BB962C8B-B14F-4D97-AF65-F5344CB8AC3E}">
        <p14:creationId xmlns:p14="http://schemas.microsoft.com/office/powerpoint/2010/main" val="3936631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8</a:t>
            </a:fld>
            <a:endParaRPr lang="en-US"/>
          </a:p>
        </p:txBody>
      </p:sp>
    </p:spTree>
    <p:extLst>
      <p:ext uri="{BB962C8B-B14F-4D97-AF65-F5344CB8AC3E}">
        <p14:creationId xmlns:p14="http://schemas.microsoft.com/office/powerpoint/2010/main" val="747301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9</a:t>
            </a:fld>
            <a:endParaRPr lang="en-US"/>
          </a:p>
        </p:txBody>
      </p:sp>
    </p:spTree>
    <p:extLst>
      <p:ext uri="{BB962C8B-B14F-4D97-AF65-F5344CB8AC3E}">
        <p14:creationId xmlns:p14="http://schemas.microsoft.com/office/powerpoint/2010/main" val="3041187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10</a:t>
            </a:fld>
            <a:endParaRPr lang="en-US"/>
          </a:p>
        </p:txBody>
      </p:sp>
    </p:spTree>
    <p:extLst>
      <p:ext uri="{BB962C8B-B14F-4D97-AF65-F5344CB8AC3E}">
        <p14:creationId xmlns:p14="http://schemas.microsoft.com/office/powerpoint/2010/main" val="1815174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12</a:t>
            </a:fld>
            <a:endParaRPr lang="en-US"/>
          </a:p>
        </p:txBody>
      </p:sp>
    </p:spTree>
    <p:extLst>
      <p:ext uri="{BB962C8B-B14F-4D97-AF65-F5344CB8AC3E}">
        <p14:creationId xmlns:p14="http://schemas.microsoft.com/office/powerpoint/2010/main" val="2999482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17</a:t>
            </a:fld>
            <a:endParaRPr lang="en-US"/>
          </a:p>
        </p:txBody>
      </p:sp>
    </p:spTree>
    <p:extLst>
      <p:ext uri="{BB962C8B-B14F-4D97-AF65-F5344CB8AC3E}">
        <p14:creationId xmlns:p14="http://schemas.microsoft.com/office/powerpoint/2010/main" val="3347068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18</a:t>
            </a:fld>
            <a:endParaRPr lang="en-US"/>
          </a:p>
        </p:txBody>
      </p:sp>
    </p:spTree>
    <p:extLst>
      <p:ext uri="{BB962C8B-B14F-4D97-AF65-F5344CB8AC3E}">
        <p14:creationId xmlns:p14="http://schemas.microsoft.com/office/powerpoint/2010/main" val="30765109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19</a:t>
            </a:fld>
            <a:endParaRPr lang="en-US"/>
          </a:p>
        </p:txBody>
      </p:sp>
    </p:spTree>
    <p:extLst>
      <p:ext uri="{BB962C8B-B14F-4D97-AF65-F5344CB8AC3E}">
        <p14:creationId xmlns:p14="http://schemas.microsoft.com/office/powerpoint/2010/main" val="1452912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 y="0"/>
            <a:ext cx="12188826" cy="1905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a:p>
        </p:txBody>
      </p:sp>
      <p:sp>
        <p:nvSpPr>
          <p:cNvPr id="9" name="Rectangle 8"/>
          <p:cNvSpPr/>
          <p:nvPr/>
        </p:nvSpPr>
        <p:spPr>
          <a:xfrm>
            <a:off x="-1" y="5102352"/>
            <a:ext cx="12188826" cy="175564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a:p>
        </p:txBody>
      </p:sp>
      <p:sp>
        <p:nvSpPr>
          <p:cNvPr id="2" name="Title 1"/>
          <p:cNvSpPr>
            <a:spLocks noGrp="1"/>
          </p:cNvSpPr>
          <p:nvPr>
            <p:ph type="ctrTitle"/>
          </p:nvPr>
        </p:nvSpPr>
        <p:spPr>
          <a:xfrm>
            <a:off x="1295400" y="2286000"/>
            <a:ext cx="9601200" cy="1517904"/>
          </a:xfrm>
        </p:spPr>
        <p:txBody>
          <a:bodyPr anchor="b"/>
          <a:lstStyle>
            <a:lvl1pPr algn="ctr">
              <a:defRPr sz="5400"/>
            </a:lvl1pPr>
          </a:lstStyle>
          <a:p>
            <a:r>
              <a:rPr lang="en-US"/>
              <a:t>Click to edit Master title style</a:t>
            </a:r>
            <a:endParaRPr/>
          </a:p>
        </p:txBody>
      </p:sp>
      <p:sp>
        <p:nvSpPr>
          <p:cNvPr id="3" name="Subtitle 2"/>
          <p:cNvSpPr>
            <a:spLocks noGrp="1"/>
          </p:cNvSpPr>
          <p:nvPr>
            <p:ph type="subTitle" idx="1"/>
          </p:nvPr>
        </p:nvSpPr>
        <p:spPr>
          <a:xfrm>
            <a:off x="1295400" y="3959352"/>
            <a:ext cx="9601200" cy="914400"/>
          </a:xfrm>
        </p:spPr>
        <p:txBody>
          <a:bodyPr>
            <a:normAutofit/>
          </a:bodyPr>
          <a:lstStyle>
            <a:lvl1pPr marL="0" indent="0" algn="ctr">
              <a:spcBef>
                <a:spcPts val="0"/>
              </a:spcBef>
              <a:buNone/>
              <a:defRPr sz="2000" cap="all" baseline="0"/>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a:t>Add a footer</a:t>
            </a:r>
            <a:endParaRPr/>
          </a:p>
        </p:txBody>
      </p:sp>
      <p:sp>
        <p:nvSpPr>
          <p:cNvPr id="4" name="Date Placeholder 3"/>
          <p:cNvSpPr>
            <a:spLocks noGrp="1"/>
          </p:cNvSpPr>
          <p:nvPr>
            <p:ph type="dt" sz="half" idx="10"/>
          </p:nvPr>
        </p:nvSpPr>
        <p:spPr/>
        <p:txBody>
          <a:bodyPr/>
          <a:lstStyle/>
          <a:p>
            <a:fld id="{7272A335-28DE-461F-86D4-4A540BEA59B0}" type="datetime1">
              <a:rPr lang="en-US" smtClean="0"/>
              <a:t>8/15/2024</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274320"/>
            <a:ext cx="12192000" cy="6309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295400" y="2130552"/>
            <a:ext cx="9601200" cy="2359152"/>
          </a:xfrm>
        </p:spPr>
        <p:txBody>
          <a:bodyPr anchor="b">
            <a:normAutofit/>
          </a:bodyPr>
          <a:lstStyle>
            <a:lvl1pPr algn="ctr">
              <a:defRPr sz="5400" b="0" baseline="0">
                <a:solidFill>
                  <a:schemeClr val="bg1">
                    <a:lumMod val="75000"/>
                  </a:schemeClr>
                </a:solidFill>
              </a:defRPr>
            </a:lvl1pPr>
          </a:lstStyle>
          <a:p>
            <a:r>
              <a:rPr lang="en-US"/>
              <a:t>Click to edit Master title style</a:t>
            </a:r>
            <a:endParaRPr dirty="0"/>
          </a:p>
        </p:txBody>
      </p:sp>
      <p:sp>
        <p:nvSpPr>
          <p:cNvPr id="3" name="Text Placeholder 2"/>
          <p:cNvSpPr>
            <a:spLocks noGrp="1"/>
          </p:cNvSpPr>
          <p:nvPr>
            <p:ph type="body" idx="1"/>
          </p:nvPr>
        </p:nvSpPr>
        <p:spPr>
          <a:xfrm>
            <a:off x="1295400" y="4572000"/>
            <a:ext cx="9601200" cy="841248"/>
          </a:xfrm>
        </p:spPr>
        <p:txBody>
          <a:bodyPr anchor="t"/>
          <a:lstStyle>
            <a:lvl1pPr marL="0" indent="0" algn="ctr">
              <a:spcBef>
                <a:spcPts val="0"/>
              </a:spcBef>
              <a:buNone/>
              <a:defRPr sz="2000" cap="all" baseline="0">
                <a:solidFill>
                  <a:schemeClr val="bg1">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a:t>Add a footer</a:t>
            </a:r>
            <a:endParaRPr/>
          </a:p>
        </p:txBody>
      </p:sp>
      <p:sp>
        <p:nvSpPr>
          <p:cNvPr id="4" name="Date Placeholder 3"/>
          <p:cNvSpPr>
            <a:spLocks noGrp="1"/>
          </p:cNvSpPr>
          <p:nvPr>
            <p:ph type="dt" sz="half" idx="10"/>
          </p:nvPr>
        </p:nvSpPr>
        <p:spPr/>
        <p:txBody>
          <a:bodyPr/>
          <a:lstStyle/>
          <a:p>
            <a:fld id="{EA5CF9C1-51F7-4E92-A279-1FFCE980DDD9}" type="datetime1">
              <a:rPr lang="en-US" smtClean="0"/>
              <a:t>8/15/2024</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34112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7888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a:t>Add a footer</a:t>
            </a:r>
            <a:endParaRPr/>
          </a:p>
        </p:txBody>
      </p:sp>
      <p:sp>
        <p:nvSpPr>
          <p:cNvPr id="5" name="Date Placeholder 4"/>
          <p:cNvSpPr>
            <a:spLocks noGrp="1"/>
          </p:cNvSpPr>
          <p:nvPr>
            <p:ph type="dt" sz="half" idx="10"/>
          </p:nvPr>
        </p:nvSpPr>
        <p:spPr/>
        <p:txBody>
          <a:bodyPr/>
          <a:lstStyle/>
          <a:p>
            <a:fld id="{DC1A038D-FDC8-4BB1-AD53-DEF36236CCF5}" type="datetime1">
              <a:rPr lang="en-US" smtClean="0"/>
              <a:t>8/15/2024</a:t>
            </a:fld>
            <a:endParaRPr/>
          </a:p>
        </p:txBody>
      </p:sp>
      <p:sp>
        <p:nvSpPr>
          <p:cNvPr id="7" name="Slide Number Placeholder 6"/>
          <p:cNvSpPr>
            <a:spLocks noGrp="1"/>
          </p:cNvSpPr>
          <p:nvPr>
            <p:ph type="sldNum" sz="quarter" idx="12"/>
          </p:nvPr>
        </p:nvSpPr>
        <p:spPr/>
        <p:txBody>
          <a:bodyPr/>
          <a:lstStyle/>
          <a:p>
            <a:fld id="{0D06EF73-9DB8-4763-865F-2F88181A4732}" type="slidenum">
              <a:rPr/>
              <a:t>‹#›</a:t>
            </a:fld>
            <a:endParaRPr/>
          </a:p>
        </p:txBody>
      </p:sp>
    </p:spTree>
    <p:extLst>
      <p:ext uri="{BB962C8B-B14F-4D97-AF65-F5344CB8AC3E}">
        <p14:creationId xmlns:p14="http://schemas.microsoft.com/office/powerpoint/2010/main" val="2923056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341120" y="1837464"/>
            <a:ext cx="4572000" cy="766588"/>
          </a:xfrm>
        </p:spPr>
        <p:txBody>
          <a:bodyPr anchor="ctr">
            <a:normAutofit/>
          </a:bodyPr>
          <a:lstStyle>
            <a:lvl1pPr marL="0" indent="0">
              <a:spcBef>
                <a:spcPts val="0"/>
              </a:spcBef>
              <a:buNone/>
              <a:defRPr sz="20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4112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8880" y="1837464"/>
            <a:ext cx="4572000" cy="766588"/>
          </a:xfrm>
        </p:spPr>
        <p:txBody>
          <a:bodyPr anchor="ctr">
            <a:normAutofit/>
          </a:bodyPr>
          <a:lstStyle>
            <a:lvl1pPr marL="0" indent="0">
              <a:spcBef>
                <a:spcPts val="0"/>
              </a:spcBef>
              <a:buNone/>
              <a:defRPr sz="20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7888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a:t>Add a footer</a:t>
            </a:r>
            <a:endParaRPr/>
          </a:p>
        </p:txBody>
      </p:sp>
      <p:sp>
        <p:nvSpPr>
          <p:cNvPr id="7" name="Date Placeholder 6"/>
          <p:cNvSpPr>
            <a:spLocks noGrp="1"/>
          </p:cNvSpPr>
          <p:nvPr>
            <p:ph type="dt" sz="half" idx="10"/>
          </p:nvPr>
        </p:nvSpPr>
        <p:spPr/>
        <p:txBody>
          <a:bodyPr/>
          <a:lstStyle/>
          <a:p>
            <a:fld id="{E13729E3-7C8F-407D-B4C1-8AD873D40758}" type="datetime1">
              <a:rPr lang="en-US" smtClean="0"/>
              <a:t>8/15/2024</a:t>
            </a:fld>
            <a:endParaRPr/>
          </a:p>
        </p:txBody>
      </p:sp>
      <p:sp>
        <p:nvSpPr>
          <p:cNvPr id="9" name="Slide Number Placeholder 8"/>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a:t>Add a footer</a:t>
            </a:r>
            <a:endParaRPr/>
          </a:p>
        </p:txBody>
      </p:sp>
      <p:sp>
        <p:nvSpPr>
          <p:cNvPr id="3" name="Date Placeholder 2"/>
          <p:cNvSpPr>
            <a:spLocks noGrp="1"/>
          </p:cNvSpPr>
          <p:nvPr>
            <p:ph type="dt" sz="half" idx="10"/>
          </p:nvPr>
        </p:nvSpPr>
        <p:spPr/>
        <p:txBody>
          <a:bodyPr/>
          <a:lstStyle/>
          <a:p>
            <a:fld id="{0D0605C7-DA32-47E3-8E60-0B60D86BAF89}" type="datetime1">
              <a:rPr lang="en-US" smtClean="0"/>
              <a:t>8/15/2024</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0" y="0"/>
            <a:ext cx="12188826" cy="2743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a:p>
        </p:txBody>
      </p:sp>
      <p:sp>
        <p:nvSpPr>
          <p:cNvPr id="3" name="Footer Placeholder 2"/>
          <p:cNvSpPr>
            <a:spLocks noGrp="1"/>
          </p:cNvSpPr>
          <p:nvPr>
            <p:ph type="ftr" sz="quarter" idx="11"/>
          </p:nvPr>
        </p:nvSpPr>
        <p:spPr/>
        <p:txBody>
          <a:bodyPr/>
          <a:lstStyle/>
          <a:p>
            <a:r>
              <a:rPr lang="en-US"/>
              <a:t>Add a footer</a:t>
            </a:r>
            <a:endParaRPr/>
          </a:p>
        </p:txBody>
      </p:sp>
      <p:sp>
        <p:nvSpPr>
          <p:cNvPr id="2" name="Date Placeholder 1"/>
          <p:cNvSpPr>
            <a:spLocks noGrp="1"/>
          </p:cNvSpPr>
          <p:nvPr>
            <p:ph type="dt" sz="half" idx="10"/>
          </p:nvPr>
        </p:nvSpPr>
        <p:spPr/>
        <p:txBody>
          <a:bodyPr/>
          <a:lstStyle/>
          <a:p>
            <a:fld id="{CA89260F-252E-49E9-8B36-9D774100BA25}" type="datetime1">
              <a:rPr lang="en-US" smtClean="0"/>
              <a:t>8/15/2024</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70648" y="2350008"/>
            <a:ext cx="4206240" cy="1993392"/>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57200" y="758952"/>
            <a:ext cx="6629400" cy="533095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470648" y="4361688"/>
            <a:ext cx="4206240" cy="1728216"/>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Add a footer</a:t>
            </a:r>
            <a:endParaRPr/>
          </a:p>
        </p:txBody>
      </p:sp>
      <p:sp>
        <p:nvSpPr>
          <p:cNvPr id="5" name="Date Placeholder 4"/>
          <p:cNvSpPr>
            <a:spLocks noGrp="1"/>
          </p:cNvSpPr>
          <p:nvPr>
            <p:ph type="dt" sz="half" idx="10"/>
          </p:nvPr>
        </p:nvSpPr>
        <p:spPr/>
        <p:txBody>
          <a:bodyPr/>
          <a:lstStyle/>
          <a:p>
            <a:fld id="{2AB5DA44-6BB8-4FCD-946A-1E2EFA3D1A5F}" type="datetime1">
              <a:rPr lang="en-US" smtClean="0"/>
              <a:t>8/15/2024</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70648" y="2350008"/>
            <a:ext cx="4206240" cy="1993392"/>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301752" y="502920"/>
            <a:ext cx="6702552" cy="5843016"/>
          </a:xfrm>
          <a:solidFill>
            <a:schemeClr val="accent1">
              <a:lumMod val="40000"/>
              <a:lumOff val="60000"/>
            </a:schemeClr>
          </a:solidFill>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470648" y="4361688"/>
            <a:ext cx="4206240" cy="1728216"/>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Add a footer</a:t>
            </a:r>
            <a:endParaRPr/>
          </a:p>
        </p:txBody>
      </p:sp>
      <p:sp>
        <p:nvSpPr>
          <p:cNvPr id="5" name="Date Placeholder 4"/>
          <p:cNvSpPr>
            <a:spLocks noGrp="1"/>
          </p:cNvSpPr>
          <p:nvPr>
            <p:ph type="dt" sz="half" idx="10"/>
          </p:nvPr>
        </p:nvSpPr>
        <p:spPr/>
        <p:txBody>
          <a:bodyPr/>
          <a:lstStyle/>
          <a:p>
            <a:fld id="{5052C8DE-E6DB-42D9-BE6D-D9F39E19B42A}" type="datetime1">
              <a:rPr lang="en-US" smtClean="0"/>
              <a:t>8/15/2024</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a:t>Add a footer</a:t>
            </a:r>
            <a:endParaRPr/>
          </a:p>
        </p:txBody>
      </p:sp>
      <p:sp>
        <p:nvSpPr>
          <p:cNvPr id="4" name="Date Placeholder 3"/>
          <p:cNvSpPr>
            <a:spLocks noGrp="1"/>
          </p:cNvSpPr>
          <p:nvPr>
            <p:ph type="dt" sz="half" idx="10"/>
          </p:nvPr>
        </p:nvSpPr>
        <p:spPr/>
        <p:txBody>
          <a:bodyPr/>
          <a:lstStyle/>
          <a:p>
            <a:fld id="{FDE056B7-329B-4E98-A7DE-1095F29C9987}" type="datetime1">
              <a:rPr lang="en-US" smtClean="0"/>
              <a:t>8/15/2024</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a:t>Add a footer</a:t>
            </a:r>
            <a:endParaRPr/>
          </a:p>
        </p:txBody>
      </p:sp>
      <p:sp>
        <p:nvSpPr>
          <p:cNvPr id="4" name="Date Placeholder 3"/>
          <p:cNvSpPr>
            <a:spLocks noGrp="1"/>
          </p:cNvSpPr>
          <p:nvPr>
            <p:ph type="dt" sz="half" idx="10"/>
          </p:nvPr>
        </p:nvSpPr>
        <p:spPr/>
        <p:txBody>
          <a:bodyPr/>
          <a:lstStyle/>
          <a:p>
            <a:fld id="{6B30EAD2-84F0-424D-85FA-C85CE5D7B84D}" type="datetime1">
              <a:rPr lang="en-US" smtClean="0"/>
              <a:t>8/15/2024</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1">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415427" y="502227"/>
            <a:ext cx="8267451" cy="593148"/>
          </a:xfrm>
          <a:prstGeom prst="rect">
            <a:avLst/>
          </a:prstGeom>
          <a:noFill/>
          <a:ln w="0" cmpd="sng">
            <a:noFill/>
            <a:prstDash val="solid"/>
          </a:ln>
        </p:spPr>
        <p:txBody>
          <a:bodyPr vert="horz" lIns="0" tIns="0" rIns="0" bIns="0" anchor="t"/>
          <a:lstStyle/>
          <a:p>
            <a:pPr marL="0" marR="0" indent="0" algn="l">
              <a:lnSpc>
                <a:spcPts val="1364"/>
              </a:lnSpc>
              <a:spcAft>
                <a:spcPts val="1875"/>
              </a:spcAft>
            </a:pPr>
            <a:r>
              <a:rPr lang="en-US" sz="955" b="1" spc="0">
                <a:solidFill>
                  <a:srgbClr val="000000"/>
                </a:solidFill>
                <a:latin typeface="Times New Roman" panose="02020603050405020304" pitchFamily="1"/>
              </a:rPr>
              <a:t>MADRID ARROYO RESTORATION </a:t>
            </a:r>
            <a:br/>
            <a:r>
              <a:rPr lang="en-US" sz="955" b="1" spc="0">
                <a:solidFill>
                  <a:srgbClr val="000000"/>
                </a:solidFill>
                <a:latin typeface="Times New Roman" panose="02020603050405020304" pitchFamily="1"/>
              </a:rPr>
              <a:t>Examples of proposed restoration elements </a:t>
            </a:r>
          </a:p>
        </p:txBody>
      </p:sp>
      <p:sp>
        <p:nvSpPr>
          <p:cNvPr id="3" name="Text Placeholder 2"/>
          <p:cNvSpPr>
            <a:spLocks noGrp="1"/>
          </p:cNvSpPr>
          <p:nvPr>
            <p:ph type="body" idx="10"/>
          </p:nvPr>
        </p:nvSpPr>
        <p:spPr>
          <a:xfrm>
            <a:off x="1415427" y="5434879"/>
            <a:ext cx="8267451" cy="115599"/>
          </a:xfrm>
          <a:prstGeom prst="rect">
            <a:avLst/>
          </a:prstGeom>
          <a:noFill/>
          <a:ln w="0" cmpd="sng">
            <a:noFill/>
            <a:prstDash val="solid"/>
          </a:ln>
        </p:spPr>
        <p:txBody>
          <a:bodyPr vert="horz" lIns="0" tIns="2540" rIns="0" bIns="0" anchor="t"/>
          <a:lstStyle/>
          <a:p>
            <a:pPr marL="0" marR="0" indent="0" algn="l">
              <a:lnSpc>
                <a:spcPts val="818"/>
              </a:lnSpc>
              <a:spcAft>
                <a:spcPts val="34"/>
              </a:spcAft>
            </a:pPr>
            <a:r>
              <a:rPr lang="en-US" sz="750" spc="0">
                <a:solidFill>
                  <a:srgbClr val="000000"/>
                </a:solidFill>
                <a:latin typeface="Times New Roman" panose="02020603050405020304" pitchFamily="1"/>
              </a:rPr>
              <a:t>Grouted boulder grade control structure. </a:t>
            </a:r>
          </a:p>
        </p:txBody>
      </p:sp>
      <p:sp>
        <p:nvSpPr>
          <p:cNvPr id="6" name="Text Placeholder 5"/>
          <p:cNvSpPr>
            <a:spLocks noGrp="1"/>
          </p:cNvSpPr>
          <p:nvPr>
            <p:ph type="body" idx="10"/>
          </p:nvPr>
        </p:nvSpPr>
        <p:spPr>
          <a:xfrm>
            <a:off x="1439334" y="3279631"/>
            <a:ext cx="3523129" cy="109538"/>
          </a:xfrm>
          <a:prstGeom prst="rect">
            <a:avLst/>
          </a:prstGeom>
          <a:noFill/>
          <a:ln w="0" cmpd="sng">
            <a:noFill/>
            <a:prstDash val="solid"/>
          </a:ln>
        </p:spPr>
        <p:txBody>
          <a:bodyPr vert="horz" lIns="0" tIns="2540" rIns="0" bIns="0" anchor="t"/>
          <a:lstStyle/>
          <a:p>
            <a:pPr marL="0" marR="0" indent="0" algn="l">
              <a:lnSpc>
                <a:spcPts val="818"/>
              </a:lnSpc>
              <a:spcAft>
                <a:spcPts val="0"/>
              </a:spcAft>
            </a:pPr>
            <a:r>
              <a:rPr lang="en-US" sz="750" spc="-10">
                <a:solidFill>
                  <a:srgbClr val="000000"/>
                </a:solidFill>
                <a:latin typeface="Times New Roman" panose="02020603050405020304" pitchFamily="1"/>
              </a:rPr>
              <a:t>Grouted boulder grade control structure. </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layout 2">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408455" y="493568"/>
            <a:ext cx="7191686" cy="591849"/>
          </a:xfrm>
          <a:prstGeom prst="rect">
            <a:avLst/>
          </a:prstGeom>
          <a:noFill/>
          <a:ln w="0" cmpd="sng">
            <a:noFill/>
            <a:prstDash val="solid"/>
          </a:ln>
        </p:spPr>
        <p:txBody>
          <a:bodyPr vert="horz" lIns="0" tIns="0" rIns="0" bIns="0" anchor="t"/>
          <a:lstStyle/>
          <a:p>
            <a:pPr marL="0" marR="0" indent="0" algn="l">
              <a:lnSpc>
                <a:spcPts val="1432"/>
              </a:lnSpc>
              <a:spcAft>
                <a:spcPts val="1827"/>
              </a:spcAft>
            </a:pPr>
            <a:r>
              <a:rPr lang="en-US" sz="989" b="1" spc="0">
                <a:solidFill>
                  <a:srgbClr val="000000"/>
                </a:solidFill>
                <a:latin typeface="Times New Roman" panose="02020603050405020304" pitchFamily="1"/>
              </a:rPr>
              <a:t>MADRID ARROYO RESTORATION </a:t>
            </a:r>
            <a:br/>
            <a:r>
              <a:rPr lang="en-US" sz="989" b="1" spc="0">
                <a:solidFill>
                  <a:srgbClr val="000000"/>
                </a:solidFill>
                <a:latin typeface="Times New Roman" panose="02020603050405020304" pitchFamily="1"/>
              </a:rPr>
              <a:t>Examples of proposed restoration elements </a:t>
            </a:r>
          </a:p>
        </p:txBody>
      </p:sp>
      <p:sp>
        <p:nvSpPr>
          <p:cNvPr id="3" name="Text Placeholder 2"/>
          <p:cNvSpPr>
            <a:spLocks noGrp="1"/>
          </p:cNvSpPr>
          <p:nvPr>
            <p:ph type="body" idx="10"/>
          </p:nvPr>
        </p:nvSpPr>
        <p:spPr>
          <a:xfrm>
            <a:off x="1408455" y="6118514"/>
            <a:ext cx="7191686" cy="107373"/>
          </a:xfrm>
          <a:prstGeom prst="rect">
            <a:avLst/>
          </a:prstGeom>
          <a:noFill/>
          <a:ln w="0" cmpd="sng">
            <a:noFill/>
            <a:prstDash val="solid"/>
          </a:ln>
        </p:spPr>
        <p:txBody>
          <a:bodyPr vert="horz" lIns="0" tIns="1270" rIns="0" bIns="0" anchor="t"/>
          <a:lstStyle/>
          <a:p>
            <a:pPr marL="0" marR="0" indent="0" algn="l">
              <a:lnSpc>
                <a:spcPts val="818"/>
              </a:lnSpc>
              <a:spcAft>
                <a:spcPts val="0"/>
              </a:spcAft>
            </a:pPr>
            <a:r>
              <a:rPr lang="en-US" sz="750" spc="0">
                <a:solidFill>
                  <a:srgbClr val="000000"/>
                </a:solidFill>
                <a:latin typeface="Times New Roman" panose="02020603050405020304" pitchFamily="1"/>
              </a:rPr>
              <a:t>Stacked boulder wall, or rock and soil deflector. </a:t>
            </a:r>
          </a:p>
        </p:txBody>
      </p:sp>
      <p:sp>
        <p:nvSpPr>
          <p:cNvPr id="6" name="Text Placeholder 5"/>
          <p:cNvSpPr>
            <a:spLocks noGrp="1"/>
          </p:cNvSpPr>
          <p:nvPr>
            <p:ph type="body" idx="10"/>
          </p:nvPr>
        </p:nvSpPr>
        <p:spPr>
          <a:xfrm>
            <a:off x="1447303" y="3516890"/>
            <a:ext cx="6415741" cy="108672"/>
          </a:xfrm>
          <a:prstGeom prst="rect">
            <a:avLst/>
          </a:prstGeom>
          <a:noFill/>
          <a:ln w="0" cmpd="sng">
            <a:noFill/>
            <a:prstDash val="solid"/>
          </a:ln>
        </p:spPr>
        <p:txBody>
          <a:bodyPr vert="horz" lIns="0" tIns="1270" rIns="0" bIns="0" anchor="t"/>
          <a:lstStyle/>
          <a:p>
            <a:pPr marL="0" marR="0" indent="0" algn="l">
              <a:lnSpc>
                <a:spcPts val="818"/>
              </a:lnSpc>
              <a:spcAft>
                <a:spcPts val="3"/>
              </a:spcAft>
            </a:pPr>
            <a:r>
              <a:rPr lang="en-US" sz="750" spc="-7">
                <a:solidFill>
                  <a:srgbClr val="000000"/>
                </a:solidFill>
                <a:latin typeface="Times New Roman" panose="02020603050405020304" pitchFamily="1"/>
              </a:rPr>
              <a:t>Stacked boulder deflectors, control lateral channel migration and erosion. </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layout 3">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415428" y="502228"/>
            <a:ext cx="9323294" cy="410008"/>
          </a:xfrm>
          <a:prstGeom prst="rect">
            <a:avLst/>
          </a:prstGeom>
          <a:noFill/>
          <a:ln w="0" cmpd="sng">
            <a:noFill/>
            <a:prstDash val="solid"/>
          </a:ln>
        </p:spPr>
        <p:txBody>
          <a:bodyPr vert="horz" lIns="0" tIns="1905" rIns="0" bIns="0" anchor="t"/>
          <a:lstStyle/>
          <a:p>
            <a:pPr marL="0" marR="0" indent="0" algn="l">
              <a:lnSpc>
                <a:spcPts val="1091"/>
              </a:lnSpc>
              <a:spcAft>
                <a:spcPts val="0"/>
              </a:spcAft>
            </a:pPr>
            <a:r>
              <a:rPr lang="en-US" sz="955" b="1" spc="0">
                <a:solidFill>
                  <a:srgbClr val="000000"/>
                </a:solidFill>
                <a:latin typeface="Times New Roman" panose="02020603050405020304" pitchFamily="1"/>
              </a:rPr>
              <a:t>MADRID ARROYO RESTORATION </a:t>
            </a:r>
          </a:p>
          <a:p>
            <a:pPr marL="0" marR="0" indent="0" algn="l">
              <a:lnSpc>
                <a:spcPts val="1091"/>
              </a:lnSpc>
              <a:spcBef>
                <a:spcPts val="556"/>
              </a:spcBef>
              <a:spcAft>
                <a:spcPts val="450"/>
              </a:spcAft>
            </a:pPr>
            <a:r>
              <a:rPr lang="en-US" sz="955" b="1" spc="0">
                <a:solidFill>
                  <a:srgbClr val="000000"/>
                </a:solidFill>
                <a:latin typeface="Times New Roman" panose="02020603050405020304" pitchFamily="1"/>
              </a:rPr>
              <a:t>Examples of proposed restoration elements </a:t>
            </a:r>
          </a:p>
        </p:txBody>
      </p:sp>
      <p:sp>
        <p:nvSpPr>
          <p:cNvPr id="5" name="Text Placeholder 4"/>
          <p:cNvSpPr>
            <a:spLocks noGrp="1"/>
          </p:cNvSpPr>
          <p:nvPr>
            <p:ph type="body" idx="10"/>
          </p:nvPr>
        </p:nvSpPr>
        <p:spPr>
          <a:xfrm>
            <a:off x="1415428" y="3232006"/>
            <a:ext cx="9323294" cy="419533"/>
          </a:xfrm>
          <a:prstGeom prst="rect">
            <a:avLst/>
          </a:prstGeom>
          <a:noFill/>
          <a:ln w="0" cmpd="sng">
            <a:noFill/>
            <a:prstDash val="solid"/>
          </a:ln>
        </p:spPr>
        <p:txBody>
          <a:bodyPr vert="horz" lIns="0" tIns="0" rIns="0" bIns="0" anchor="t"/>
          <a:lstStyle/>
          <a:p>
            <a:pPr marL="0" marR="93516" indent="0" algn="l">
              <a:lnSpc>
                <a:spcPts val="886"/>
              </a:lnSpc>
              <a:spcAft>
                <a:spcPts val="549"/>
              </a:spcAft>
            </a:pPr>
            <a:r>
              <a:rPr lang="en-US" sz="750" spc="0">
                <a:solidFill>
                  <a:srgbClr val="000000"/>
                </a:solidFill>
                <a:latin typeface="Times New Roman" panose="02020603050405020304" pitchFamily="1"/>
              </a:rPr>
              <a:t>Arroyo and floodplain grading: meandering low-flow channel with adjacent floodplain, infrequent stacked boulder deflectors to manage channel migration and grouted boulder grade control structures to control channel bed elevations. </a:t>
            </a:r>
          </a:p>
        </p:txBody>
      </p:sp>
      <p:sp>
        <p:nvSpPr>
          <p:cNvPr id="8" name="Text Placeholder 7"/>
          <p:cNvSpPr>
            <a:spLocks noGrp="1"/>
          </p:cNvSpPr>
          <p:nvPr>
            <p:ph type="body" idx="10"/>
          </p:nvPr>
        </p:nvSpPr>
        <p:spPr>
          <a:xfrm>
            <a:off x="1415428" y="5993823"/>
            <a:ext cx="9323294" cy="223405"/>
          </a:xfrm>
          <a:prstGeom prst="rect">
            <a:avLst/>
          </a:prstGeom>
          <a:noFill/>
          <a:ln w="0" cmpd="sng">
            <a:noFill/>
            <a:prstDash val="solid"/>
          </a:ln>
        </p:spPr>
        <p:txBody>
          <a:bodyPr vert="horz" lIns="0" tIns="0" rIns="0" bIns="0" anchor="t"/>
          <a:lstStyle/>
          <a:p>
            <a:pPr marL="0" marR="0" indent="0" algn="just">
              <a:lnSpc>
                <a:spcPts val="886"/>
              </a:lnSpc>
              <a:spcAft>
                <a:spcPts val="24"/>
              </a:spcAft>
            </a:pPr>
            <a:r>
              <a:rPr lang="en-US" sz="750" spc="0">
                <a:solidFill>
                  <a:srgbClr val="000000"/>
                </a:solidFill>
                <a:latin typeface="Times New Roman" panose="02020603050405020304" pitchFamily="1"/>
              </a:rPr>
              <a:t>Arroyo and floodplain grading: meandering low-flow channel with adjacent floodplain, emergent willows at bankfull elevation.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layout 4">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310839" y="502228"/>
            <a:ext cx="9323294" cy="410008"/>
          </a:xfrm>
          <a:prstGeom prst="rect">
            <a:avLst/>
          </a:prstGeom>
          <a:noFill/>
          <a:ln w="0" cmpd="sng">
            <a:noFill/>
            <a:prstDash val="solid"/>
          </a:ln>
        </p:spPr>
        <p:txBody>
          <a:bodyPr vert="horz" lIns="0" tIns="0" rIns="0" bIns="0" anchor="t"/>
          <a:lstStyle/>
          <a:p>
            <a:pPr marL="31172" marR="0" indent="0" algn="l">
              <a:lnSpc>
                <a:spcPts val="1364"/>
              </a:lnSpc>
              <a:spcAft>
                <a:spcPts val="450"/>
              </a:spcAft>
            </a:pPr>
            <a:r>
              <a:rPr lang="en-US" sz="955" b="1" spc="0">
                <a:solidFill>
                  <a:srgbClr val="000000"/>
                </a:solidFill>
                <a:latin typeface="Times New Roman" panose="02020603050405020304" pitchFamily="1"/>
              </a:rPr>
              <a:t>MADRID ARROYO RESTORATION </a:t>
            </a:r>
            <a:br/>
            <a:r>
              <a:rPr lang="en-US" sz="955" b="1" spc="0">
                <a:solidFill>
                  <a:srgbClr val="000000"/>
                </a:solidFill>
                <a:latin typeface="Times New Roman" panose="02020603050405020304" pitchFamily="1"/>
              </a:rPr>
              <a:t>Examples of proposed restoration elements </a:t>
            </a:r>
          </a:p>
        </p:txBody>
      </p:sp>
      <p:sp>
        <p:nvSpPr>
          <p:cNvPr id="5" name="Text Placeholder 4"/>
          <p:cNvSpPr>
            <a:spLocks noGrp="1"/>
          </p:cNvSpPr>
          <p:nvPr>
            <p:ph type="body" idx="10"/>
          </p:nvPr>
        </p:nvSpPr>
        <p:spPr>
          <a:xfrm>
            <a:off x="1310839" y="2471304"/>
            <a:ext cx="9323294" cy="182707"/>
          </a:xfrm>
          <a:prstGeom prst="rect">
            <a:avLst/>
          </a:prstGeom>
          <a:noFill/>
          <a:ln w="0" cmpd="sng">
            <a:noFill/>
            <a:prstDash val="solid"/>
          </a:ln>
        </p:spPr>
        <p:txBody>
          <a:bodyPr vert="horz" lIns="0" tIns="2540" rIns="0" bIns="0" anchor="t"/>
          <a:lstStyle/>
          <a:p>
            <a:pPr marL="31172" marR="0" indent="0" algn="l">
              <a:lnSpc>
                <a:spcPts val="818"/>
              </a:lnSpc>
              <a:spcAft>
                <a:spcPts val="545"/>
              </a:spcAft>
            </a:pPr>
            <a:r>
              <a:rPr lang="en-US" sz="750" spc="0">
                <a:solidFill>
                  <a:srgbClr val="000000"/>
                </a:solidFill>
                <a:latin typeface="Times New Roman" panose="02020603050405020304" pitchFamily="1"/>
              </a:rPr>
              <a:t>Arroyo morphology is laterally managed with rock structures and riparian vegetation. </a:t>
            </a:r>
          </a:p>
        </p:txBody>
      </p:sp>
      <p:sp>
        <p:nvSpPr>
          <p:cNvPr id="8" name="Text Placeholder 7"/>
          <p:cNvSpPr>
            <a:spLocks noGrp="1"/>
          </p:cNvSpPr>
          <p:nvPr>
            <p:ph type="body" idx="10"/>
          </p:nvPr>
        </p:nvSpPr>
        <p:spPr>
          <a:xfrm>
            <a:off x="1310839" y="5062971"/>
            <a:ext cx="9323294" cy="236393"/>
          </a:xfrm>
          <a:prstGeom prst="rect">
            <a:avLst/>
          </a:prstGeom>
          <a:noFill/>
          <a:ln w="0" cmpd="sng">
            <a:noFill/>
            <a:prstDash val="solid"/>
          </a:ln>
        </p:spPr>
        <p:txBody>
          <a:bodyPr vert="horz" lIns="0" tIns="0" rIns="0" bIns="0" anchor="t"/>
          <a:lstStyle/>
          <a:p>
            <a:pPr marL="31172" marR="31172" indent="0" algn="just">
              <a:lnSpc>
                <a:spcPts val="886"/>
              </a:lnSpc>
              <a:spcAft>
                <a:spcPts val="72"/>
              </a:spcAft>
            </a:pPr>
            <a:r>
              <a:rPr lang="en-US" sz="750" spc="0">
                <a:solidFill>
                  <a:srgbClr val="000000"/>
                </a:solidFill>
                <a:latin typeface="Times New Roman" panose="02020603050405020304" pitchFamily="1"/>
              </a:rPr>
              <a:t>Sideslope grading at 3:1 or 4:1 allows for grasses/forbs/weeds to establish. Plant palette for Madrid will lean towards more drought tolerant species such as elm trees, chamisa shrubs and bunch grasses.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layout 5">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439333" y="502227"/>
            <a:ext cx="4661647" cy="210416"/>
          </a:xfrm>
          <a:prstGeom prst="rect">
            <a:avLst/>
          </a:prstGeom>
          <a:noFill/>
          <a:ln w="0" cmpd="sng">
            <a:noFill/>
            <a:prstDash val="solid"/>
          </a:ln>
        </p:spPr>
        <p:txBody>
          <a:bodyPr vert="horz" lIns="0" tIns="1905" rIns="0" bIns="0" anchor="t"/>
          <a:lstStyle/>
          <a:p>
            <a:pPr marL="0" marR="0" indent="0" algn="l">
              <a:lnSpc>
                <a:spcPts val="1091"/>
              </a:lnSpc>
              <a:spcAft>
                <a:spcPts val="532"/>
              </a:spcAft>
            </a:pPr>
            <a:r>
              <a:rPr lang="en-US" sz="955" b="1" spc="-10">
                <a:solidFill>
                  <a:srgbClr val="000000"/>
                </a:solidFill>
                <a:latin typeface="Times New Roman" panose="02020603050405020304" pitchFamily="1"/>
              </a:rPr>
              <a:t>MADRID ARROYO RESTORATION </a:t>
            </a:r>
          </a:p>
        </p:txBody>
      </p:sp>
      <p:sp>
        <p:nvSpPr>
          <p:cNvPr id="5" name="Text Placeholder 4"/>
          <p:cNvSpPr>
            <a:spLocks noGrp="1"/>
          </p:cNvSpPr>
          <p:nvPr>
            <p:ph type="body" idx="10"/>
          </p:nvPr>
        </p:nvSpPr>
        <p:spPr>
          <a:xfrm>
            <a:off x="1439334" y="712643"/>
            <a:ext cx="5120839" cy="4442980"/>
          </a:xfrm>
          <a:prstGeom prst="rect">
            <a:avLst/>
          </a:prstGeom>
          <a:noFill/>
          <a:ln w="0" cmpd="sng">
            <a:noFill/>
            <a:prstDash val="solid"/>
          </a:ln>
        </p:spPr>
        <p:txBody>
          <a:bodyPr vert="horz" lIns="0" tIns="1270" rIns="0" bIns="0" anchor="t"/>
          <a:lstStyle/>
          <a:p>
            <a:pPr marL="0" marR="0" indent="0" algn="l">
              <a:lnSpc>
                <a:spcPts val="1091"/>
              </a:lnSpc>
              <a:spcAft>
                <a:spcPts val="0"/>
              </a:spcAft>
            </a:pPr>
            <a:r>
              <a:rPr lang="en-US" sz="955" b="1" spc="-10">
                <a:solidFill>
                  <a:srgbClr val="000000"/>
                </a:solidFill>
                <a:latin typeface="Times New Roman" panose="02020603050405020304" pitchFamily="1"/>
              </a:rPr>
              <a:t>Examples of proposed restoration elements </a:t>
            </a:r>
          </a:p>
          <a:p>
            <a:pPr marL="0" marR="0" indent="0" algn="l">
              <a:lnSpc>
                <a:spcPts val="818"/>
              </a:lnSpc>
              <a:spcBef>
                <a:spcPts val="16455"/>
              </a:spcBef>
              <a:spcAft>
                <a:spcPts val="0"/>
              </a:spcAft>
            </a:pPr>
            <a:r>
              <a:rPr lang="en-US" sz="750" spc="0">
                <a:solidFill>
                  <a:srgbClr val="000000"/>
                </a:solidFill>
                <a:latin typeface="Times New Roman" panose="02020603050405020304" pitchFamily="1"/>
              </a:rPr>
              <a:t>Rock lined drainage channel. </a:t>
            </a:r>
          </a:p>
          <a:p>
            <a:pPr marL="0" marR="0" indent="0" algn="l">
              <a:lnSpc>
                <a:spcPts val="818"/>
              </a:lnSpc>
              <a:spcBef>
                <a:spcPts val="15726"/>
              </a:spcBef>
              <a:spcAft>
                <a:spcPts val="0"/>
              </a:spcAft>
            </a:pPr>
            <a:r>
              <a:rPr lang="en-US" sz="750" spc="0">
                <a:solidFill>
                  <a:srgbClr val="000000"/>
                </a:solidFill>
                <a:latin typeface="Times New Roman" panose="02020603050405020304" pitchFamily="1"/>
              </a:rPr>
              <a:t>Rock lined drainage channel. </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layout 6">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415427" y="502228"/>
            <a:ext cx="7171765" cy="601374"/>
          </a:xfrm>
          <a:prstGeom prst="rect">
            <a:avLst/>
          </a:prstGeom>
          <a:noFill/>
          <a:ln w="0" cmpd="sng">
            <a:noFill/>
            <a:prstDash val="solid"/>
          </a:ln>
        </p:spPr>
        <p:txBody>
          <a:bodyPr vert="horz" lIns="0" tIns="0" rIns="0" bIns="0" anchor="t"/>
          <a:lstStyle/>
          <a:p>
            <a:pPr marL="0" marR="0" indent="0" algn="l">
              <a:lnSpc>
                <a:spcPts val="1364"/>
              </a:lnSpc>
              <a:spcAft>
                <a:spcPts val="1970"/>
              </a:spcAft>
            </a:pPr>
            <a:r>
              <a:rPr lang="en-US" sz="955" b="1" spc="0">
                <a:solidFill>
                  <a:srgbClr val="050404"/>
                </a:solidFill>
                <a:latin typeface="Times New Roman" panose="02020603050405020304" pitchFamily="1"/>
              </a:rPr>
              <a:t>MADRID ARROYO RESTORATION </a:t>
            </a:r>
            <a:br/>
            <a:r>
              <a:rPr lang="en-US" sz="955" b="1" spc="0">
                <a:solidFill>
                  <a:srgbClr val="050404"/>
                </a:solidFill>
                <a:latin typeface="Times New Roman" panose="02020603050405020304" pitchFamily="1"/>
              </a:rPr>
              <a:t>Examples of proposed restoration elements </a:t>
            </a:r>
          </a:p>
        </p:txBody>
      </p:sp>
      <p:sp>
        <p:nvSpPr>
          <p:cNvPr id="5" name="Text Placeholder 4"/>
          <p:cNvSpPr>
            <a:spLocks noGrp="1"/>
          </p:cNvSpPr>
          <p:nvPr>
            <p:ph type="body" idx="10"/>
          </p:nvPr>
        </p:nvSpPr>
        <p:spPr>
          <a:xfrm>
            <a:off x="1434354" y="3306907"/>
            <a:ext cx="2993216" cy="109538"/>
          </a:xfrm>
          <a:prstGeom prst="rect">
            <a:avLst/>
          </a:prstGeom>
          <a:noFill/>
          <a:ln w="0" cmpd="sng">
            <a:noFill/>
            <a:prstDash val="solid"/>
          </a:ln>
        </p:spPr>
        <p:txBody>
          <a:bodyPr vert="horz" lIns="0" tIns="2540" rIns="0" bIns="0" anchor="t"/>
          <a:lstStyle/>
          <a:p>
            <a:pPr marL="0" marR="0" indent="0" algn="l">
              <a:lnSpc>
                <a:spcPts val="818"/>
              </a:lnSpc>
              <a:spcAft>
                <a:spcPts val="0"/>
              </a:spcAft>
            </a:pPr>
            <a:r>
              <a:rPr lang="en-US" sz="750" spc="-14">
                <a:solidFill>
                  <a:srgbClr val="050404"/>
                </a:solidFill>
                <a:latin typeface="Times New Roman" panose="02020603050405020304" pitchFamily="1"/>
              </a:rPr>
              <a:t>Zuni bowl grade control structure. </a:t>
            </a:r>
          </a:p>
        </p:txBody>
      </p:sp>
      <p:sp>
        <p:nvSpPr>
          <p:cNvPr id="6" name="Text Placeholder 5"/>
          <p:cNvSpPr>
            <a:spLocks noGrp="1"/>
          </p:cNvSpPr>
          <p:nvPr>
            <p:ph type="body" idx="10"/>
          </p:nvPr>
        </p:nvSpPr>
        <p:spPr>
          <a:xfrm>
            <a:off x="1434354" y="5584248"/>
            <a:ext cx="2993216" cy="109538"/>
          </a:xfrm>
          <a:prstGeom prst="rect">
            <a:avLst/>
          </a:prstGeom>
          <a:noFill/>
          <a:ln w="0" cmpd="sng">
            <a:noFill/>
            <a:prstDash val="solid"/>
          </a:ln>
        </p:spPr>
        <p:txBody>
          <a:bodyPr vert="horz" lIns="0" tIns="2540" rIns="0" bIns="0" anchor="t"/>
          <a:lstStyle/>
          <a:p>
            <a:pPr marL="0" marR="0" indent="0" algn="l">
              <a:lnSpc>
                <a:spcPts val="818"/>
              </a:lnSpc>
              <a:spcAft>
                <a:spcPts val="0"/>
              </a:spcAft>
            </a:pPr>
            <a:r>
              <a:rPr lang="en-US" sz="750" spc="-14">
                <a:solidFill>
                  <a:srgbClr val="050404"/>
                </a:solidFill>
                <a:latin typeface="Times New Roman" panose="02020603050405020304" pitchFamily="1"/>
              </a:rPr>
              <a:t>Zuni bowl grade control structure. </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583680"/>
            <a:ext cx="12188826" cy="2743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a:p>
        </p:txBody>
      </p:sp>
      <p:sp>
        <p:nvSpPr>
          <p:cNvPr id="2" name="Title Placehold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bg1">
                    <a:lumMod val="75000"/>
                  </a:schemeClr>
                </a:solidFill>
              </a:defRPr>
            </a:lvl1pPr>
          </a:lstStyle>
          <a:p>
            <a:r>
              <a:rPr lang="en-US"/>
              <a:t>Add a footer</a:t>
            </a: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1100" baseline="0">
                <a:solidFill>
                  <a:schemeClr val="bg1">
                    <a:lumMod val="75000"/>
                  </a:schemeClr>
                </a:solidFill>
              </a:defRPr>
            </a:lvl1pPr>
          </a:lstStyle>
          <a:p>
            <a:fld id="{2A66FFC4-1542-4DAA-837B-D6921D33E8CC}" type="datetime1">
              <a:rPr lang="en-US" smtClean="0"/>
              <a:pPr/>
              <a:t>8/15/2024</a:t>
            </a:fld>
            <a:endParaRPr lang="en-US"/>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baseline="0">
                <a:solidFill>
                  <a:schemeClr val="bg1">
                    <a:lumMod val="75000"/>
                  </a:schemeClr>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60" r:id="rId4"/>
    <p:sldLayoutId id="2147483671" r:id="rId5"/>
    <p:sldLayoutId id="2147483672"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90000"/>
        </a:lnSpc>
        <a:spcBef>
          <a:spcPts val="1800"/>
        </a:spcBef>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8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8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cid:ii_lgnwsyh87"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cid:ii_lgnwsyh87"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8674" y="2774394"/>
            <a:ext cx="11512732" cy="961583"/>
          </a:xfrm>
        </p:spPr>
        <p:txBody>
          <a:bodyPr>
            <a:noAutofit/>
          </a:bodyPr>
          <a:lstStyle/>
          <a:p>
            <a:r>
              <a:rPr lang="en-US" sz="4400" dirty="0"/>
              <a:t>Madrid Stormwater and Erosion Control Project</a:t>
            </a:r>
          </a:p>
        </p:txBody>
      </p:sp>
      <p:sp>
        <p:nvSpPr>
          <p:cNvPr id="3" name="Subtitle 2"/>
          <p:cNvSpPr>
            <a:spLocks noGrp="1"/>
          </p:cNvSpPr>
          <p:nvPr>
            <p:ph type="subTitle" idx="1"/>
          </p:nvPr>
        </p:nvSpPr>
        <p:spPr>
          <a:xfrm>
            <a:off x="1234440" y="4267469"/>
            <a:ext cx="9601200" cy="829597"/>
          </a:xfrm>
        </p:spPr>
        <p:txBody>
          <a:bodyPr>
            <a:normAutofit/>
          </a:bodyPr>
          <a:lstStyle/>
          <a:p>
            <a:pPr>
              <a:spcAft>
                <a:spcPts val="600"/>
              </a:spcAft>
            </a:pPr>
            <a:r>
              <a:rPr lang="en-US" cap="none" dirty="0"/>
              <a:t>Thursday, August 15</a:t>
            </a:r>
            <a:r>
              <a:rPr lang="en-US" cap="none" baseline="30000" dirty="0"/>
              <a:t>th</a:t>
            </a:r>
            <a:r>
              <a:rPr lang="en-US" cap="none" dirty="0"/>
              <a:t>, 2024</a:t>
            </a:r>
          </a:p>
          <a:p>
            <a:pPr>
              <a:spcAft>
                <a:spcPts val="600"/>
              </a:spcAft>
            </a:pPr>
            <a:r>
              <a:rPr lang="en-US" cap="none" dirty="0"/>
              <a:t>Madrid Firehouse – Madrid, NM</a:t>
            </a:r>
          </a:p>
        </p:txBody>
      </p:sp>
      <p:pic>
        <p:nvPicPr>
          <p:cNvPr id="11" name="Picture 10">
            <a:extLst>
              <a:ext uri="{FF2B5EF4-FFF2-40B4-BE49-F238E27FC236}">
                <a16:creationId xmlns:a16="http://schemas.microsoft.com/office/drawing/2014/main" id="{0694765C-9574-4DC7-ABFE-C876B4A9E4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665" y="155375"/>
            <a:ext cx="828675" cy="828675"/>
          </a:xfrm>
          <a:prstGeom prst="rect">
            <a:avLst/>
          </a:prstGeom>
        </p:spPr>
      </p:pic>
      <p:sp>
        <p:nvSpPr>
          <p:cNvPr id="12" name="Subtitle 2">
            <a:extLst>
              <a:ext uri="{FF2B5EF4-FFF2-40B4-BE49-F238E27FC236}">
                <a16:creationId xmlns:a16="http://schemas.microsoft.com/office/drawing/2014/main" id="{951F0B01-284F-4328-B002-EBDC430E0352}"/>
              </a:ext>
            </a:extLst>
          </p:cNvPr>
          <p:cNvSpPr txBox="1">
            <a:spLocks/>
          </p:cNvSpPr>
          <p:nvPr/>
        </p:nvSpPr>
        <p:spPr>
          <a:xfrm>
            <a:off x="2988118" y="2037071"/>
            <a:ext cx="6093844" cy="54978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0"/>
              </a:spcBef>
              <a:buSzPct val="80000"/>
              <a:buFont typeface="Arial" pitchFamily="34" charset="0"/>
              <a:buNone/>
              <a:defRPr sz="2000" kern="1200" cap="all" baseline="0">
                <a:solidFill>
                  <a:schemeClr val="tx1"/>
                </a:solidFill>
                <a:latin typeface="+mn-lt"/>
                <a:ea typeface="+mn-ea"/>
                <a:cs typeface="+mn-cs"/>
              </a:defRPr>
            </a:lvl1pPr>
            <a:lvl2pPr marL="457200" indent="0" algn="ctr" defTabSz="914400" rtl="0" eaLnBrk="1" latinLnBrk="0" hangingPunct="1">
              <a:lnSpc>
                <a:spcPct val="90000"/>
              </a:lnSpc>
              <a:spcBef>
                <a:spcPts val="1000"/>
              </a:spcBef>
              <a:buSzPct val="80000"/>
              <a:buFont typeface="Arial" pitchFamily="34" charset="0"/>
              <a:buNone/>
              <a:defRPr sz="2800" kern="1200">
                <a:solidFill>
                  <a:schemeClr val="tx1"/>
                </a:solidFill>
                <a:latin typeface="+mn-lt"/>
                <a:ea typeface="+mn-ea"/>
                <a:cs typeface="+mn-cs"/>
              </a:defRPr>
            </a:lvl2pPr>
            <a:lvl3pPr marL="914400" indent="0" algn="ctr" defTabSz="914400" rtl="0" eaLnBrk="1" latinLnBrk="0" hangingPunct="1">
              <a:lnSpc>
                <a:spcPct val="90000"/>
              </a:lnSpc>
              <a:spcBef>
                <a:spcPts val="800"/>
              </a:spcBef>
              <a:buSzPct val="80000"/>
              <a:buFont typeface="Arial" pitchFamily="34" charset="0"/>
              <a:buNone/>
              <a:defRPr sz="2400" kern="1200">
                <a:solidFill>
                  <a:schemeClr val="tx1"/>
                </a:solidFill>
                <a:latin typeface="+mn-lt"/>
                <a:ea typeface="+mn-ea"/>
                <a:cs typeface="+mn-cs"/>
              </a:defRPr>
            </a:lvl3pPr>
            <a:lvl4pPr marL="1371600" indent="0" algn="ctr" defTabSz="914400" rtl="0" eaLnBrk="1" latinLnBrk="0" hangingPunct="1">
              <a:lnSpc>
                <a:spcPct val="90000"/>
              </a:lnSpc>
              <a:spcBef>
                <a:spcPts val="800"/>
              </a:spcBef>
              <a:buSzPct val="80000"/>
              <a:buFont typeface="Arial" pitchFamily="34" charset="0"/>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800"/>
              </a:spcBef>
              <a:buSzPct val="80000"/>
              <a:buFont typeface="Arial"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800"/>
              </a:spcBef>
              <a:buFont typeface="Arial" pitchFamily="34" charset="0"/>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800"/>
              </a:spcBef>
              <a:buFont typeface="Arial" pitchFamily="34" charset="0"/>
              <a:buNone/>
              <a:defRPr sz="2000" kern="1200" baseline="0">
                <a:solidFill>
                  <a:schemeClr val="tx1"/>
                </a:solidFill>
                <a:latin typeface="+mn-lt"/>
                <a:ea typeface="+mn-ea"/>
                <a:cs typeface="+mn-cs"/>
              </a:defRPr>
            </a:lvl7pPr>
            <a:lvl8pPr marL="3200400" indent="0" algn="ctr" defTabSz="914400" rtl="0" eaLnBrk="1" latinLnBrk="0" hangingPunct="1">
              <a:lnSpc>
                <a:spcPct val="90000"/>
              </a:lnSpc>
              <a:spcBef>
                <a:spcPts val="800"/>
              </a:spcBef>
              <a:buFont typeface="Arial" pitchFamily="34" charset="0"/>
              <a:buNone/>
              <a:defRPr sz="2000" kern="1200" baseline="0">
                <a:solidFill>
                  <a:schemeClr val="tx1"/>
                </a:solidFill>
                <a:latin typeface="+mn-lt"/>
                <a:ea typeface="+mn-ea"/>
                <a:cs typeface="+mn-cs"/>
              </a:defRPr>
            </a:lvl8pPr>
            <a:lvl9pPr marL="3657600" indent="0" algn="ctr" defTabSz="914400" rtl="0" eaLnBrk="1" latinLnBrk="0" hangingPunct="1">
              <a:lnSpc>
                <a:spcPct val="90000"/>
              </a:lnSpc>
              <a:spcBef>
                <a:spcPts val="800"/>
              </a:spcBef>
              <a:buFont typeface="Arial" pitchFamily="34" charset="0"/>
              <a:buNone/>
              <a:defRPr sz="2000" kern="1200" baseline="0">
                <a:solidFill>
                  <a:schemeClr val="tx1"/>
                </a:solidFill>
                <a:latin typeface="+mn-lt"/>
                <a:ea typeface="+mn-ea"/>
                <a:cs typeface="+mn-cs"/>
              </a:defRPr>
            </a:lvl9pPr>
          </a:lstStyle>
          <a:p>
            <a:pPr>
              <a:spcAft>
                <a:spcPts val="1200"/>
              </a:spcAft>
            </a:pPr>
            <a:r>
              <a:rPr lang="en-US" sz="3800" dirty="0"/>
              <a:t>public information meeting</a:t>
            </a:r>
          </a:p>
        </p:txBody>
      </p:sp>
      <p:pic>
        <p:nvPicPr>
          <p:cNvPr id="6" name="Picture 5">
            <a:extLst>
              <a:ext uri="{FF2B5EF4-FFF2-40B4-BE49-F238E27FC236}">
                <a16:creationId xmlns:a16="http://schemas.microsoft.com/office/drawing/2014/main" id="{8E97B617-E733-5384-8848-CACBC286157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5082540" y="210150"/>
            <a:ext cx="1905000" cy="817316"/>
          </a:xfrm>
          <a:prstGeom prst="rect">
            <a:avLst/>
          </a:prstGeom>
        </p:spPr>
      </p:pic>
      <p:pic>
        <p:nvPicPr>
          <p:cNvPr id="7" name="Picture 6" descr="A white background with black dots&#10;&#10;Description automatically generated">
            <a:extLst>
              <a:ext uri="{FF2B5EF4-FFF2-40B4-BE49-F238E27FC236}">
                <a16:creationId xmlns:a16="http://schemas.microsoft.com/office/drawing/2014/main" id="{A506D243-4C4D-894F-62DF-0E1959CEB087}"/>
              </a:ext>
            </a:extLst>
          </p:cNvPr>
          <p:cNvPicPr>
            <a:picLocks noChangeAspect="1"/>
          </p:cNvPicPr>
          <p:nvPr/>
        </p:nvPicPr>
        <p:blipFill rotWithShape="1">
          <a:blip r:embed="rId5" r:link="rId6" cstate="print">
            <a:extLst>
              <a:ext uri="{28A0092B-C50C-407E-A947-70E740481C1C}">
                <a14:useLocalDpi xmlns:a14="http://schemas.microsoft.com/office/drawing/2010/main" val="0"/>
              </a:ext>
            </a:extLst>
          </a:blip>
          <a:srcRect l="4360" t="18034" r="64095" b="16763"/>
          <a:stretch/>
        </p:blipFill>
        <p:spPr bwMode="auto">
          <a:xfrm>
            <a:off x="10113917" y="210150"/>
            <a:ext cx="1874520" cy="71628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28BF96D-6895-429C-B005-72AB461A61B4}"/>
              </a:ext>
            </a:extLst>
          </p:cNvPr>
          <p:cNvSpPr txBox="1">
            <a:spLocks/>
          </p:cNvSpPr>
          <p:nvPr/>
        </p:nvSpPr>
        <p:spPr>
          <a:xfrm>
            <a:off x="1209675" y="353791"/>
            <a:ext cx="9072430" cy="713298"/>
          </a:xfrm>
          <a:prstGeom prst="rect">
            <a:avLst/>
          </a:prstGeom>
        </p:spPr>
        <p:txBody>
          <a:bodyPr>
            <a:noAutofit/>
          </a:bodyPr>
          <a:lst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a:lstStyle>
          <a:p>
            <a:r>
              <a:rPr lang="en-US" sz="4400" dirty="0"/>
              <a:t>Public Information Meeting - Purpose</a:t>
            </a:r>
          </a:p>
        </p:txBody>
      </p:sp>
      <p:sp>
        <p:nvSpPr>
          <p:cNvPr id="5" name="Text Placeholder 6">
            <a:extLst>
              <a:ext uri="{FF2B5EF4-FFF2-40B4-BE49-F238E27FC236}">
                <a16:creationId xmlns:a16="http://schemas.microsoft.com/office/drawing/2014/main" id="{7A5A7580-BA62-4402-AD1D-751BF131337B}"/>
              </a:ext>
            </a:extLst>
          </p:cNvPr>
          <p:cNvSpPr txBox="1">
            <a:spLocks/>
          </p:cNvSpPr>
          <p:nvPr/>
        </p:nvSpPr>
        <p:spPr>
          <a:xfrm>
            <a:off x="5640833" y="2168070"/>
            <a:ext cx="5938971" cy="4208346"/>
          </a:xfrm>
          <a:prstGeom prst="rect">
            <a:avLst/>
          </a:prstGeom>
        </p:spPr>
        <p:txBody>
          <a:bodyPr>
            <a:normAutofit/>
          </a:bodyPr>
          <a:lstStyle>
            <a:lvl1pPr marL="274320" indent="-228600" algn="l" defTabSz="914400" rtl="0" eaLnBrk="1" latinLnBrk="0" hangingPunct="1">
              <a:lnSpc>
                <a:spcPct val="90000"/>
              </a:lnSpc>
              <a:spcBef>
                <a:spcPts val="1800"/>
              </a:spcBef>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8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8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9pPr>
          </a:lstStyle>
          <a:p>
            <a:pPr marL="342900" indent="-342900"/>
            <a:r>
              <a:rPr lang="en-US" sz="2400" dirty="0"/>
              <a:t>Reintroduce team members from agencies and contractors</a:t>
            </a:r>
          </a:p>
          <a:p>
            <a:pPr marL="342900" indent="-342900">
              <a:spcAft>
                <a:spcPts val="600"/>
              </a:spcAft>
            </a:pPr>
            <a:r>
              <a:rPr lang="en-US" sz="2400" dirty="0"/>
              <a:t>Provide project update and what has happened since the last meeting</a:t>
            </a:r>
          </a:p>
          <a:p>
            <a:pPr marL="342900" indent="-342900">
              <a:spcAft>
                <a:spcPts val="600"/>
              </a:spcAft>
            </a:pPr>
            <a:r>
              <a:rPr lang="en-US" sz="2400" dirty="0"/>
              <a:t>Discuss the updated engineering designs and revegetation plans, with a Q&amp;A session</a:t>
            </a:r>
          </a:p>
        </p:txBody>
      </p:sp>
      <p:pic>
        <p:nvPicPr>
          <p:cNvPr id="3" name="Picture 2">
            <a:extLst>
              <a:ext uri="{FF2B5EF4-FFF2-40B4-BE49-F238E27FC236}">
                <a16:creationId xmlns:a16="http://schemas.microsoft.com/office/drawing/2014/main" id="{302D1EEC-87A6-4BDD-E100-B1654202F7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65" y="353791"/>
            <a:ext cx="828675" cy="828675"/>
          </a:xfrm>
          <a:prstGeom prst="rect">
            <a:avLst/>
          </a:prstGeom>
        </p:spPr>
      </p:pic>
      <p:pic>
        <p:nvPicPr>
          <p:cNvPr id="10" name="Picture 9">
            <a:extLst>
              <a:ext uri="{FF2B5EF4-FFF2-40B4-BE49-F238E27FC236}">
                <a16:creationId xmlns:a16="http://schemas.microsoft.com/office/drawing/2014/main" id="{5BAC87BA-E048-489E-7D31-0CF9A42BA8D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10197435" y="324932"/>
            <a:ext cx="1905000" cy="817316"/>
          </a:xfrm>
          <a:prstGeom prst="rect">
            <a:avLst/>
          </a:prstGeom>
        </p:spPr>
      </p:pic>
      <p:pic>
        <p:nvPicPr>
          <p:cNvPr id="6" name="Picture 5" descr="A picture containing sky, outdoor, nature, mountain&#10;&#10;Description automatically generated">
            <a:extLst>
              <a:ext uri="{FF2B5EF4-FFF2-40B4-BE49-F238E27FC236}">
                <a16:creationId xmlns:a16="http://schemas.microsoft.com/office/drawing/2014/main" id="{81662D18-3AB4-4573-4FCE-5F436D818888}"/>
              </a:ext>
            </a:extLst>
          </p:cNvPr>
          <p:cNvPicPr>
            <a:picLocks noChangeAspect="1"/>
          </p:cNvPicPr>
          <p:nvPr/>
        </p:nvPicPr>
        <p:blipFill>
          <a:blip r:embed="rId5"/>
          <a:stretch>
            <a:fillRect/>
          </a:stretch>
        </p:blipFill>
        <p:spPr>
          <a:xfrm>
            <a:off x="331358" y="1722504"/>
            <a:ext cx="4955540" cy="3716655"/>
          </a:xfrm>
          <a:prstGeom prst="rect">
            <a:avLst/>
          </a:prstGeom>
        </p:spPr>
      </p:pic>
      <p:sp>
        <p:nvSpPr>
          <p:cNvPr id="7" name="Title 2">
            <a:extLst>
              <a:ext uri="{FF2B5EF4-FFF2-40B4-BE49-F238E27FC236}">
                <a16:creationId xmlns:a16="http://schemas.microsoft.com/office/drawing/2014/main" id="{0DFF3A00-9900-B602-5167-8A4093054720}"/>
              </a:ext>
            </a:extLst>
          </p:cNvPr>
          <p:cNvSpPr txBox="1">
            <a:spLocks/>
          </p:cNvSpPr>
          <p:nvPr/>
        </p:nvSpPr>
        <p:spPr>
          <a:xfrm>
            <a:off x="300080" y="5684868"/>
            <a:ext cx="4837471" cy="588658"/>
          </a:xfrm>
          <a:prstGeom prst="rect">
            <a:avLst/>
          </a:prstGeom>
        </p:spPr>
        <p:txBody>
          <a:bodyPr/>
          <a:lst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a:lstStyle>
          <a:p>
            <a:pPr algn="ctr"/>
            <a:r>
              <a:rPr lang="en-US" sz="1600" dirty="0"/>
              <a:t>Gob pile above Madrid, NM</a:t>
            </a:r>
          </a:p>
          <a:p>
            <a:pPr algn="ctr"/>
            <a:r>
              <a:rPr lang="en-US" sz="1600" i="1" dirty="0"/>
              <a:t>– Photo courtesy of AML</a:t>
            </a:r>
          </a:p>
        </p:txBody>
      </p:sp>
    </p:spTree>
    <p:extLst>
      <p:ext uri="{BB962C8B-B14F-4D97-AF65-F5344CB8AC3E}">
        <p14:creationId xmlns:p14="http://schemas.microsoft.com/office/powerpoint/2010/main" val="4042777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5400" y="275013"/>
            <a:ext cx="9601200" cy="841248"/>
          </a:xfrm>
        </p:spPr>
        <p:txBody>
          <a:bodyPr>
            <a:normAutofit/>
          </a:bodyPr>
          <a:lstStyle/>
          <a:p>
            <a:r>
              <a:rPr lang="en-US" sz="4400" b="1" dirty="0"/>
              <a:t>Project Team &amp; Responsibilities</a:t>
            </a:r>
          </a:p>
        </p:txBody>
      </p:sp>
      <p:sp>
        <p:nvSpPr>
          <p:cNvPr id="5" name="Text Placeholder 4"/>
          <p:cNvSpPr>
            <a:spLocks noGrp="1"/>
          </p:cNvSpPr>
          <p:nvPr>
            <p:ph type="body" idx="1"/>
          </p:nvPr>
        </p:nvSpPr>
        <p:spPr>
          <a:xfrm>
            <a:off x="2736533" y="1588005"/>
            <a:ext cx="9083555" cy="639554"/>
          </a:xfrm>
        </p:spPr>
        <p:txBody>
          <a:bodyPr>
            <a:normAutofit lnSpcReduction="10000"/>
          </a:bodyPr>
          <a:lstStyle/>
          <a:p>
            <a:pPr algn="l"/>
            <a:r>
              <a:rPr lang="en-US" b="1" dirty="0"/>
              <a:t>New Mexico abandoned mine Land (AML) program –</a:t>
            </a:r>
            <a:r>
              <a:rPr lang="en-US" dirty="0"/>
              <a:t> </a:t>
            </a:r>
            <a:r>
              <a:rPr lang="en-US" cap="none" dirty="0">
                <a:latin typeface="Calibri" panose="020F0502020204030204" pitchFamily="34" charset="0"/>
              </a:rPr>
              <a:t>Project Lead; project development, coordination, management, &amp; construction oversight</a:t>
            </a:r>
          </a:p>
          <a:p>
            <a:pPr algn="l"/>
            <a:endParaRPr lang="en-US" cap="none" dirty="0">
              <a:latin typeface="Calibri" panose="020F0502020204030204" pitchFamily="34" charset="0"/>
            </a:endParaRPr>
          </a:p>
          <a:p>
            <a:pPr algn="l"/>
            <a:endParaRPr lang="en-US" cap="none" dirty="0">
              <a:latin typeface="Calibri" panose="020F0502020204030204" pitchFamily="34" charset="0"/>
            </a:endParaRPr>
          </a:p>
          <a:p>
            <a:pPr algn="l"/>
            <a:endParaRPr lang="en-US" cap="none" dirty="0">
              <a:latin typeface="Calibri" panose="020F0502020204030204" pitchFamily="34" charset="0"/>
            </a:endParaRPr>
          </a:p>
          <a:p>
            <a:pPr algn="l"/>
            <a:endParaRPr lang="en-US" cap="none" dirty="0">
              <a:latin typeface="Calibri" panose="020F0502020204030204" pitchFamily="34" charset="0"/>
            </a:endParaRPr>
          </a:p>
          <a:p>
            <a:pPr algn="l"/>
            <a:endParaRPr lang="en-US" cap="none" dirty="0">
              <a:latin typeface="Calibri" panose="020F0502020204030204" pitchFamily="34" charset="0"/>
            </a:endParaRPr>
          </a:p>
        </p:txBody>
      </p:sp>
      <p:pic>
        <p:nvPicPr>
          <p:cNvPr id="8" name="Picture 7">
            <a:extLst>
              <a:ext uri="{FF2B5EF4-FFF2-40B4-BE49-F238E27FC236}">
                <a16:creationId xmlns:a16="http://schemas.microsoft.com/office/drawing/2014/main" id="{40B6314A-8C4A-430B-A3CC-46D98D6340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8403" y="2746119"/>
            <a:ext cx="828675" cy="828675"/>
          </a:xfrm>
          <a:prstGeom prst="rect">
            <a:avLst/>
          </a:prstGeom>
        </p:spPr>
      </p:pic>
      <p:sp>
        <p:nvSpPr>
          <p:cNvPr id="11" name="Text Placeholder 4">
            <a:extLst>
              <a:ext uri="{FF2B5EF4-FFF2-40B4-BE49-F238E27FC236}">
                <a16:creationId xmlns:a16="http://schemas.microsoft.com/office/drawing/2014/main" id="{D958DBBA-E87E-431E-BF96-EFF7AF07E4B3}"/>
              </a:ext>
            </a:extLst>
          </p:cNvPr>
          <p:cNvSpPr txBox="1">
            <a:spLocks/>
          </p:cNvSpPr>
          <p:nvPr/>
        </p:nvSpPr>
        <p:spPr>
          <a:xfrm>
            <a:off x="2736534" y="2872947"/>
            <a:ext cx="7976208" cy="639554"/>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0"/>
              </a:spcBef>
              <a:buSzPct val="80000"/>
              <a:buFont typeface="Arial" pitchFamily="34" charset="0"/>
              <a:buNone/>
              <a:defRPr sz="2000" kern="1200" cap="all" baseline="0">
                <a:solidFill>
                  <a:schemeClr val="bg1">
                    <a:lumMod val="75000"/>
                  </a:schemeClr>
                </a:solidFill>
                <a:latin typeface="+mn-lt"/>
                <a:ea typeface="+mn-ea"/>
                <a:cs typeface="+mn-cs"/>
              </a:defRPr>
            </a:lvl1pPr>
            <a:lvl2pPr marL="457200" indent="0" algn="l" defTabSz="914400" rtl="0" eaLnBrk="1" latinLnBrk="0" hangingPunct="1">
              <a:lnSpc>
                <a:spcPct val="90000"/>
              </a:lnSpc>
              <a:spcBef>
                <a:spcPts val="1000"/>
              </a:spcBef>
              <a:buSzPct val="80000"/>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800"/>
              </a:spcBef>
              <a:buSzPct val="80000"/>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8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7pPr>
            <a:lvl8pPr marL="32004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9pPr>
          </a:lstStyle>
          <a:p>
            <a:pPr algn="l"/>
            <a:r>
              <a:rPr lang="en-US" b="1" cap="none" dirty="0">
                <a:latin typeface="Calibri" panose="020F0502020204030204" pitchFamily="34" charset="0"/>
              </a:rPr>
              <a:t>OFFICE of SURFACE MINING RECLAMATION &amp; ENFORCEMENT (OSMRE) – </a:t>
            </a:r>
            <a:r>
              <a:rPr lang="en-US" cap="none" dirty="0">
                <a:latin typeface="Calibri" panose="020F0502020204030204" pitchFamily="34" charset="0"/>
              </a:rPr>
              <a:t> project funding source</a:t>
            </a:r>
          </a:p>
          <a:p>
            <a:pPr algn="l"/>
            <a:endParaRPr lang="en-US" cap="none" dirty="0">
              <a:latin typeface="Calibri" panose="020F0502020204030204" pitchFamily="34" charset="0"/>
            </a:endParaRPr>
          </a:p>
          <a:p>
            <a:pPr algn="l"/>
            <a:endParaRPr lang="en-US" cap="none" dirty="0">
              <a:latin typeface="Calibri" panose="020F0502020204030204" pitchFamily="34" charset="0"/>
            </a:endParaRPr>
          </a:p>
          <a:p>
            <a:pPr algn="l"/>
            <a:endParaRPr lang="en-US" b="1" cap="none" dirty="0">
              <a:latin typeface="Calibri" panose="020F0502020204030204" pitchFamily="34" charset="0"/>
            </a:endParaRPr>
          </a:p>
          <a:p>
            <a:pPr algn="l"/>
            <a:endParaRPr lang="en-US" cap="none" dirty="0">
              <a:latin typeface="Calibri" panose="020F0502020204030204" pitchFamily="34" charset="0"/>
            </a:endParaRPr>
          </a:p>
          <a:p>
            <a:pPr algn="l"/>
            <a:endParaRPr lang="en-US" cap="none" dirty="0">
              <a:latin typeface="Calibri" panose="020F0502020204030204" pitchFamily="34" charset="0"/>
            </a:endParaRPr>
          </a:p>
        </p:txBody>
      </p:sp>
      <p:sp>
        <p:nvSpPr>
          <p:cNvPr id="12" name="Text Placeholder 4">
            <a:extLst>
              <a:ext uri="{FF2B5EF4-FFF2-40B4-BE49-F238E27FC236}">
                <a16:creationId xmlns:a16="http://schemas.microsoft.com/office/drawing/2014/main" id="{F06265BE-A059-41F7-8776-D06CF0993B54}"/>
              </a:ext>
            </a:extLst>
          </p:cNvPr>
          <p:cNvSpPr txBox="1">
            <a:spLocks/>
          </p:cNvSpPr>
          <p:nvPr/>
        </p:nvSpPr>
        <p:spPr>
          <a:xfrm>
            <a:off x="2736533" y="4201087"/>
            <a:ext cx="9083555" cy="1042245"/>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0"/>
              </a:spcBef>
              <a:buSzPct val="80000"/>
              <a:buFont typeface="Arial" pitchFamily="34" charset="0"/>
              <a:buNone/>
              <a:defRPr sz="2000" kern="1200" cap="all" baseline="0">
                <a:solidFill>
                  <a:schemeClr val="bg1">
                    <a:lumMod val="75000"/>
                  </a:schemeClr>
                </a:solidFill>
                <a:latin typeface="+mn-lt"/>
                <a:ea typeface="+mn-ea"/>
                <a:cs typeface="+mn-cs"/>
              </a:defRPr>
            </a:lvl1pPr>
            <a:lvl2pPr marL="457200" indent="0" algn="l" defTabSz="914400" rtl="0" eaLnBrk="1" latinLnBrk="0" hangingPunct="1">
              <a:lnSpc>
                <a:spcPct val="90000"/>
              </a:lnSpc>
              <a:spcBef>
                <a:spcPts val="1000"/>
              </a:spcBef>
              <a:buSzPct val="80000"/>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800"/>
              </a:spcBef>
              <a:buSzPct val="80000"/>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8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7pPr>
            <a:lvl8pPr marL="32004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9pPr>
          </a:lstStyle>
          <a:p>
            <a:pPr algn="l"/>
            <a:r>
              <a:rPr lang="en-US" b="1" cap="none" dirty="0">
                <a:latin typeface="Calibri" panose="020F0502020204030204" pitchFamily="34" charset="0"/>
              </a:rPr>
              <a:t>SANTA FE COUNTY- </a:t>
            </a:r>
            <a:r>
              <a:rPr lang="en-US" cap="none" dirty="0">
                <a:latin typeface="Calibri" panose="020F0502020204030204" pitchFamily="34" charset="0"/>
              </a:rPr>
              <a:t>water tank engineering design, assistance with permit acquisition on county property, landowner</a:t>
            </a:r>
            <a:endParaRPr lang="en-US" cap="none" dirty="0"/>
          </a:p>
          <a:p>
            <a:pPr algn="l"/>
            <a:endParaRPr lang="en-US" cap="none" dirty="0">
              <a:latin typeface="Calibri" panose="020F0502020204030204" pitchFamily="34" charset="0"/>
            </a:endParaRPr>
          </a:p>
        </p:txBody>
      </p:sp>
      <p:pic>
        <p:nvPicPr>
          <p:cNvPr id="2" name="Picture 1">
            <a:extLst>
              <a:ext uri="{FF2B5EF4-FFF2-40B4-BE49-F238E27FC236}">
                <a16:creationId xmlns:a16="http://schemas.microsoft.com/office/drawing/2014/main" id="{223FEAEC-51EB-31D9-53E2-68387E0005D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764110" y="1506744"/>
            <a:ext cx="1905000" cy="817316"/>
          </a:xfrm>
          <a:prstGeom prst="rect">
            <a:avLst/>
          </a:prstGeom>
        </p:spPr>
      </p:pic>
      <p:pic>
        <p:nvPicPr>
          <p:cNvPr id="16" name="Picture 15" descr="A logo with a white and orange background&#10;&#10;Description automatically generated with medium confidence">
            <a:extLst>
              <a:ext uri="{FF2B5EF4-FFF2-40B4-BE49-F238E27FC236}">
                <a16:creationId xmlns:a16="http://schemas.microsoft.com/office/drawing/2014/main" id="{27D5FCAB-5AB6-44B2-EECF-AD3D2FFBE2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8903" y="4042169"/>
            <a:ext cx="1659643" cy="769470"/>
          </a:xfrm>
          <a:prstGeom prst="rect">
            <a:avLst/>
          </a:prstGeom>
        </p:spPr>
      </p:pic>
    </p:spTree>
    <p:extLst>
      <p:ext uri="{BB962C8B-B14F-4D97-AF65-F5344CB8AC3E}">
        <p14:creationId xmlns:p14="http://schemas.microsoft.com/office/powerpoint/2010/main" val="329960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5400" y="275013"/>
            <a:ext cx="9601200" cy="841248"/>
          </a:xfrm>
        </p:spPr>
        <p:txBody>
          <a:bodyPr>
            <a:normAutofit/>
          </a:bodyPr>
          <a:lstStyle/>
          <a:p>
            <a:r>
              <a:rPr lang="en-US" sz="4400" b="1" dirty="0"/>
              <a:t>Project Team &amp; Responsibilities</a:t>
            </a:r>
          </a:p>
        </p:txBody>
      </p:sp>
      <p:sp>
        <p:nvSpPr>
          <p:cNvPr id="5" name="Text Placeholder 4"/>
          <p:cNvSpPr>
            <a:spLocks noGrp="1"/>
          </p:cNvSpPr>
          <p:nvPr>
            <p:ph type="body" idx="1"/>
          </p:nvPr>
        </p:nvSpPr>
        <p:spPr>
          <a:xfrm>
            <a:off x="2736533" y="1588005"/>
            <a:ext cx="9083555" cy="915294"/>
          </a:xfrm>
        </p:spPr>
        <p:txBody>
          <a:bodyPr>
            <a:normAutofit/>
          </a:bodyPr>
          <a:lstStyle/>
          <a:p>
            <a:pPr algn="l"/>
            <a:r>
              <a:rPr lang="en-US" b="1" cap="none" dirty="0">
                <a:latin typeface="Calibri" panose="020F0502020204030204" pitchFamily="34" charset="0"/>
              </a:rPr>
              <a:t>GROUSE MOUNTAIN ENVIRONMENTAL CONSULTANTS– </a:t>
            </a:r>
            <a:r>
              <a:rPr lang="en-US" cap="none" dirty="0">
                <a:latin typeface="Calibri" panose="020F0502020204030204" pitchFamily="34" charset="0"/>
              </a:rPr>
              <a:t>National Environmental Policy Act (NEPA) compliance; public outreach facilitation</a:t>
            </a:r>
          </a:p>
          <a:p>
            <a:pPr algn="l"/>
            <a:endParaRPr lang="en-US" cap="none" dirty="0">
              <a:latin typeface="Calibri" panose="020F0502020204030204" pitchFamily="34" charset="0"/>
            </a:endParaRPr>
          </a:p>
          <a:p>
            <a:pPr algn="l"/>
            <a:endParaRPr lang="en-US" cap="none" dirty="0">
              <a:latin typeface="Calibri" panose="020F0502020204030204" pitchFamily="34" charset="0"/>
            </a:endParaRPr>
          </a:p>
        </p:txBody>
      </p:sp>
      <p:sp>
        <p:nvSpPr>
          <p:cNvPr id="11" name="Text Placeholder 4">
            <a:extLst>
              <a:ext uri="{FF2B5EF4-FFF2-40B4-BE49-F238E27FC236}">
                <a16:creationId xmlns:a16="http://schemas.microsoft.com/office/drawing/2014/main" id="{D958DBBA-E87E-431E-BF96-EFF7AF07E4B3}"/>
              </a:ext>
            </a:extLst>
          </p:cNvPr>
          <p:cNvSpPr txBox="1">
            <a:spLocks/>
          </p:cNvSpPr>
          <p:nvPr/>
        </p:nvSpPr>
        <p:spPr>
          <a:xfrm>
            <a:off x="2713565" y="2896359"/>
            <a:ext cx="7976208" cy="639554"/>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0"/>
              </a:spcBef>
              <a:buSzPct val="80000"/>
              <a:buFont typeface="Arial" pitchFamily="34" charset="0"/>
              <a:buNone/>
              <a:defRPr sz="2000" kern="1200" cap="all" baseline="0">
                <a:solidFill>
                  <a:schemeClr val="bg1">
                    <a:lumMod val="75000"/>
                  </a:schemeClr>
                </a:solidFill>
                <a:latin typeface="+mn-lt"/>
                <a:ea typeface="+mn-ea"/>
                <a:cs typeface="+mn-cs"/>
              </a:defRPr>
            </a:lvl1pPr>
            <a:lvl2pPr marL="457200" indent="0" algn="l" defTabSz="914400" rtl="0" eaLnBrk="1" latinLnBrk="0" hangingPunct="1">
              <a:lnSpc>
                <a:spcPct val="90000"/>
              </a:lnSpc>
              <a:spcBef>
                <a:spcPts val="1000"/>
              </a:spcBef>
              <a:buSzPct val="80000"/>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800"/>
              </a:spcBef>
              <a:buSzPct val="80000"/>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8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7pPr>
            <a:lvl8pPr marL="32004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9pPr>
          </a:lstStyle>
          <a:p>
            <a:pPr algn="l"/>
            <a:r>
              <a:rPr lang="en-US" b="1" cap="none" dirty="0">
                <a:latin typeface="Calibri" panose="020F0502020204030204" pitchFamily="34" charset="0"/>
              </a:rPr>
              <a:t>WESTON SOLUTIONS– </a:t>
            </a:r>
            <a:r>
              <a:rPr lang="en-US" cap="none" dirty="0">
                <a:latin typeface="Calibri" panose="020F0502020204030204" pitchFamily="34" charset="0"/>
              </a:rPr>
              <a:t> oversight of Madrid stormwater designs for the project; lead engineering</a:t>
            </a:r>
          </a:p>
          <a:p>
            <a:pPr algn="l"/>
            <a:endParaRPr lang="en-US" cap="none" dirty="0">
              <a:latin typeface="Calibri" panose="020F0502020204030204" pitchFamily="34" charset="0"/>
            </a:endParaRPr>
          </a:p>
          <a:p>
            <a:pPr algn="l"/>
            <a:endParaRPr lang="en-US" cap="none" dirty="0">
              <a:latin typeface="Calibri" panose="020F0502020204030204" pitchFamily="34" charset="0"/>
            </a:endParaRPr>
          </a:p>
          <a:p>
            <a:pPr algn="l"/>
            <a:endParaRPr lang="en-US" b="1" cap="none" dirty="0">
              <a:latin typeface="Calibri" panose="020F0502020204030204" pitchFamily="34" charset="0"/>
            </a:endParaRPr>
          </a:p>
          <a:p>
            <a:pPr algn="l"/>
            <a:endParaRPr lang="en-US" cap="none" dirty="0">
              <a:latin typeface="Calibri" panose="020F0502020204030204" pitchFamily="34" charset="0"/>
            </a:endParaRPr>
          </a:p>
          <a:p>
            <a:pPr algn="l"/>
            <a:endParaRPr lang="en-US" cap="none" dirty="0">
              <a:latin typeface="Calibri" panose="020F0502020204030204" pitchFamily="34" charset="0"/>
            </a:endParaRPr>
          </a:p>
        </p:txBody>
      </p:sp>
      <p:sp>
        <p:nvSpPr>
          <p:cNvPr id="12" name="Text Placeholder 4">
            <a:extLst>
              <a:ext uri="{FF2B5EF4-FFF2-40B4-BE49-F238E27FC236}">
                <a16:creationId xmlns:a16="http://schemas.microsoft.com/office/drawing/2014/main" id="{F06265BE-A059-41F7-8776-D06CF0993B54}"/>
              </a:ext>
            </a:extLst>
          </p:cNvPr>
          <p:cNvSpPr txBox="1">
            <a:spLocks/>
          </p:cNvSpPr>
          <p:nvPr/>
        </p:nvSpPr>
        <p:spPr>
          <a:xfrm>
            <a:off x="2736533" y="4162896"/>
            <a:ext cx="9083555" cy="639554"/>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0"/>
              </a:spcBef>
              <a:buSzPct val="80000"/>
              <a:buFont typeface="Arial" pitchFamily="34" charset="0"/>
              <a:buNone/>
              <a:defRPr sz="2000" kern="1200" cap="all" baseline="0">
                <a:solidFill>
                  <a:schemeClr val="bg1">
                    <a:lumMod val="75000"/>
                  </a:schemeClr>
                </a:solidFill>
                <a:latin typeface="+mn-lt"/>
                <a:ea typeface="+mn-ea"/>
                <a:cs typeface="+mn-cs"/>
              </a:defRPr>
            </a:lvl1pPr>
            <a:lvl2pPr marL="457200" indent="0" algn="l" defTabSz="914400" rtl="0" eaLnBrk="1" latinLnBrk="0" hangingPunct="1">
              <a:lnSpc>
                <a:spcPct val="90000"/>
              </a:lnSpc>
              <a:spcBef>
                <a:spcPts val="1000"/>
              </a:spcBef>
              <a:buSzPct val="80000"/>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800"/>
              </a:spcBef>
              <a:buSzPct val="80000"/>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8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7pPr>
            <a:lvl8pPr marL="32004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9pPr>
          </a:lstStyle>
          <a:p>
            <a:pPr algn="l"/>
            <a:r>
              <a:rPr lang="en-US" b="1" cap="none" dirty="0">
                <a:latin typeface="Calibri" panose="020F0502020204030204" pitchFamily="34" charset="0"/>
              </a:rPr>
              <a:t>RIVERBEND ENGINEERING– </a:t>
            </a:r>
            <a:r>
              <a:rPr lang="en-US" cap="none" dirty="0">
                <a:latin typeface="Calibri" panose="020F0502020204030204" pitchFamily="34" charset="0"/>
              </a:rPr>
              <a:t>oversight of Madrid Arroyo engineering designs</a:t>
            </a:r>
          </a:p>
        </p:txBody>
      </p:sp>
      <p:sp>
        <p:nvSpPr>
          <p:cNvPr id="13" name="Text Placeholder 4">
            <a:extLst>
              <a:ext uri="{FF2B5EF4-FFF2-40B4-BE49-F238E27FC236}">
                <a16:creationId xmlns:a16="http://schemas.microsoft.com/office/drawing/2014/main" id="{95873B02-5E11-4E98-89FF-20996FBE72C1}"/>
              </a:ext>
            </a:extLst>
          </p:cNvPr>
          <p:cNvSpPr txBox="1">
            <a:spLocks/>
          </p:cNvSpPr>
          <p:nvPr/>
        </p:nvSpPr>
        <p:spPr>
          <a:xfrm>
            <a:off x="2736533" y="5462746"/>
            <a:ext cx="8583508" cy="639554"/>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0"/>
              </a:spcBef>
              <a:buSzPct val="80000"/>
              <a:buFont typeface="Arial" pitchFamily="34" charset="0"/>
              <a:buNone/>
              <a:defRPr sz="2000" kern="1200" cap="all" baseline="0">
                <a:solidFill>
                  <a:schemeClr val="bg1">
                    <a:lumMod val="75000"/>
                  </a:schemeClr>
                </a:solidFill>
                <a:latin typeface="+mn-lt"/>
                <a:ea typeface="+mn-ea"/>
                <a:cs typeface="+mn-cs"/>
              </a:defRPr>
            </a:lvl1pPr>
            <a:lvl2pPr marL="457200" indent="0" algn="l" defTabSz="914400" rtl="0" eaLnBrk="1" latinLnBrk="0" hangingPunct="1">
              <a:lnSpc>
                <a:spcPct val="90000"/>
              </a:lnSpc>
              <a:spcBef>
                <a:spcPts val="1000"/>
              </a:spcBef>
              <a:buSzPct val="80000"/>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800"/>
              </a:spcBef>
              <a:buSzPct val="80000"/>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8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7pPr>
            <a:lvl8pPr marL="32004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9pPr>
          </a:lstStyle>
          <a:p>
            <a:pPr algn="l"/>
            <a:endParaRPr lang="en-US" cap="none" dirty="0">
              <a:latin typeface="Calibri" panose="020F0502020204030204" pitchFamily="34" charset="0"/>
            </a:endParaRPr>
          </a:p>
        </p:txBody>
      </p:sp>
      <p:pic>
        <p:nvPicPr>
          <p:cNvPr id="3" name="Picture 2">
            <a:extLst>
              <a:ext uri="{FF2B5EF4-FFF2-40B4-BE49-F238E27FC236}">
                <a16:creationId xmlns:a16="http://schemas.microsoft.com/office/drawing/2014/main" id="{E2E6D536-FCDB-E64F-C9A1-DDF48E1101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988" y="1633605"/>
            <a:ext cx="2053577" cy="751856"/>
          </a:xfrm>
          <a:prstGeom prst="rect">
            <a:avLst/>
          </a:prstGeom>
        </p:spPr>
      </p:pic>
      <p:pic>
        <p:nvPicPr>
          <p:cNvPr id="10" name="Picture 9" descr="A river running through mountains&#10;&#10;Description automatically generated">
            <a:extLst>
              <a:ext uri="{FF2B5EF4-FFF2-40B4-BE49-F238E27FC236}">
                <a16:creationId xmlns:a16="http://schemas.microsoft.com/office/drawing/2014/main" id="{6787D271-0839-724E-EA90-5265EB8AE6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219" y="4016931"/>
            <a:ext cx="1996542" cy="855661"/>
          </a:xfrm>
          <a:prstGeom prst="rect">
            <a:avLst/>
          </a:prstGeom>
        </p:spPr>
      </p:pic>
      <p:pic>
        <p:nvPicPr>
          <p:cNvPr id="16" name="Picture 15" descr="A blue and white logo&#10;&#10;Description automatically generated">
            <a:extLst>
              <a:ext uri="{FF2B5EF4-FFF2-40B4-BE49-F238E27FC236}">
                <a16:creationId xmlns:a16="http://schemas.microsoft.com/office/drawing/2014/main" id="{2D4EA327-7413-2221-F29C-24B96301AB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690" y="2873300"/>
            <a:ext cx="2264875" cy="702504"/>
          </a:xfrm>
          <a:prstGeom prst="rect">
            <a:avLst/>
          </a:prstGeom>
        </p:spPr>
      </p:pic>
      <p:pic>
        <p:nvPicPr>
          <p:cNvPr id="8" name="Picture 7" descr="A logo for a company&#10;&#10;Description automatically generated">
            <a:extLst>
              <a:ext uri="{FF2B5EF4-FFF2-40B4-BE49-F238E27FC236}">
                <a16:creationId xmlns:a16="http://schemas.microsoft.com/office/drawing/2014/main" id="{D27EE7D4-DFD4-D154-159E-220FACA55EB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9943" t="27969" r="20615" b="30293"/>
          <a:stretch/>
        </p:blipFill>
        <p:spPr>
          <a:xfrm>
            <a:off x="388284" y="5231146"/>
            <a:ext cx="2336765" cy="702504"/>
          </a:xfrm>
          <a:prstGeom prst="rect">
            <a:avLst/>
          </a:prstGeom>
        </p:spPr>
      </p:pic>
      <p:sp>
        <p:nvSpPr>
          <p:cNvPr id="9" name="Text Placeholder 4">
            <a:extLst>
              <a:ext uri="{FF2B5EF4-FFF2-40B4-BE49-F238E27FC236}">
                <a16:creationId xmlns:a16="http://schemas.microsoft.com/office/drawing/2014/main" id="{34DD2D56-EFE5-6FDC-2AF8-F9699A9A98C3}"/>
              </a:ext>
            </a:extLst>
          </p:cNvPr>
          <p:cNvSpPr txBox="1">
            <a:spLocks/>
          </p:cNvSpPr>
          <p:nvPr/>
        </p:nvSpPr>
        <p:spPr>
          <a:xfrm>
            <a:off x="2678761" y="5256065"/>
            <a:ext cx="9083555" cy="639554"/>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0"/>
              </a:spcBef>
              <a:buSzPct val="80000"/>
              <a:buFont typeface="Arial" pitchFamily="34" charset="0"/>
              <a:buNone/>
              <a:defRPr sz="2000" kern="1200" cap="all" baseline="0">
                <a:solidFill>
                  <a:schemeClr val="bg1">
                    <a:lumMod val="75000"/>
                  </a:schemeClr>
                </a:solidFill>
                <a:latin typeface="+mn-lt"/>
                <a:ea typeface="+mn-ea"/>
                <a:cs typeface="+mn-cs"/>
              </a:defRPr>
            </a:lvl1pPr>
            <a:lvl2pPr marL="457200" indent="0" algn="l" defTabSz="914400" rtl="0" eaLnBrk="1" latinLnBrk="0" hangingPunct="1">
              <a:lnSpc>
                <a:spcPct val="90000"/>
              </a:lnSpc>
              <a:spcBef>
                <a:spcPts val="1000"/>
              </a:spcBef>
              <a:buSzPct val="80000"/>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800"/>
              </a:spcBef>
              <a:buSzPct val="80000"/>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8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7pPr>
            <a:lvl8pPr marL="32004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800"/>
              </a:spcBef>
              <a:buFont typeface="Arial" pitchFamily="34" charset="0"/>
              <a:buNone/>
              <a:defRPr sz="1400" kern="1200" baseline="0">
                <a:solidFill>
                  <a:schemeClr val="tx1">
                    <a:tint val="75000"/>
                  </a:schemeClr>
                </a:solidFill>
                <a:latin typeface="+mn-lt"/>
                <a:ea typeface="+mn-ea"/>
                <a:cs typeface="+mn-cs"/>
              </a:defRPr>
            </a:lvl9pPr>
          </a:lstStyle>
          <a:p>
            <a:pPr algn="l"/>
            <a:r>
              <a:rPr lang="en-US" b="1" cap="none" dirty="0">
                <a:latin typeface="Calibri" panose="020F0502020204030204" pitchFamily="34" charset="0"/>
              </a:rPr>
              <a:t>DANIEL B. STEVENS AND ASSOCIATES– </a:t>
            </a:r>
            <a:r>
              <a:rPr lang="en-US" cap="none" dirty="0">
                <a:latin typeface="Calibri" panose="020F0502020204030204" pitchFamily="34" charset="0"/>
              </a:rPr>
              <a:t>prepared revegetation plan for Madrid Arroyo</a:t>
            </a:r>
          </a:p>
        </p:txBody>
      </p:sp>
    </p:spTree>
    <p:extLst>
      <p:ext uri="{BB962C8B-B14F-4D97-AF65-F5344CB8AC3E}">
        <p14:creationId xmlns:p14="http://schemas.microsoft.com/office/powerpoint/2010/main" val="328629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28BF96D-6895-429C-B005-72AB461A61B4}"/>
              </a:ext>
            </a:extLst>
          </p:cNvPr>
          <p:cNvSpPr txBox="1">
            <a:spLocks/>
          </p:cNvSpPr>
          <p:nvPr/>
        </p:nvSpPr>
        <p:spPr>
          <a:xfrm>
            <a:off x="3574195" y="431134"/>
            <a:ext cx="5246809" cy="713298"/>
          </a:xfrm>
          <a:prstGeom prst="rect">
            <a:avLst/>
          </a:prstGeom>
        </p:spPr>
        <p:txBody>
          <a:bodyPr>
            <a:noAutofit/>
          </a:bodyPr>
          <a:lst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a:lstStyle>
          <a:p>
            <a:pPr algn="ctr"/>
            <a:r>
              <a:rPr lang="en-US" sz="4400" dirty="0"/>
              <a:t>Team Members</a:t>
            </a:r>
          </a:p>
        </p:txBody>
      </p:sp>
      <p:sp>
        <p:nvSpPr>
          <p:cNvPr id="5" name="Text Placeholder 6">
            <a:extLst>
              <a:ext uri="{FF2B5EF4-FFF2-40B4-BE49-F238E27FC236}">
                <a16:creationId xmlns:a16="http://schemas.microsoft.com/office/drawing/2014/main" id="{7A5A7580-BA62-4402-AD1D-751BF131337B}"/>
              </a:ext>
            </a:extLst>
          </p:cNvPr>
          <p:cNvSpPr txBox="1">
            <a:spLocks/>
          </p:cNvSpPr>
          <p:nvPr/>
        </p:nvSpPr>
        <p:spPr>
          <a:xfrm>
            <a:off x="355450" y="1407962"/>
            <a:ext cx="5842150" cy="2122316"/>
          </a:xfrm>
          <a:prstGeom prst="rect">
            <a:avLst/>
          </a:prstGeom>
        </p:spPr>
        <p:txBody>
          <a:bodyPr>
            <a:normAutofit/>
          </a:bodyPr>
          <a:lstStyle>
            <a:lvl1pPr marL="274320" indent="-228600" algn="l" defTabSz="914400" rtl="0" eaLnBrk="1" latinLnBrk="0" hangingPunct="1">
              <a:lnSpc>
                <a:spcPct val="90000"/>
              </a:lnSpc>
              <a:spcBef>
                <a:spcPts val="1800"/>
              </a:spcBef>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8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8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9pPr>
          </a:lstStyle>
          <a:p>
            <a:pPr marL="0" indent="0">
              <a:buNone/>
            </a:pPr>
            <a:r>
              <a:rPr lang="en-US" u="sng" dirty="0"/>
              <a:t>Abandoned Mine Lands Program (AML):</a:t>
            </a:r>
            <a:br>
              <a:rPr lang="en-US" u="sng" dirty="0"/>
            </a:br>
            <a:r>
              <a:rPr lang="en-US" sz="1600" i="1" dirty="0"/>
              <a:t>Oversight of Entire Madrid Stormwater Project &amp; Funding Source</a:t>
            </a:r>
          </a:p>
          <a:p>
            <a:pPr marL="662940" lvl="1" indent="-342900">
              <a:buFont typeface="Wingdings" panose="05000000000000000000" pitchFamily="2" charset="2"/>
              <a:buChar char="Ø"/>
            </a:pPr>
            <a:r>
              <a:rPr lang="en-US" sz="2000" dirty="0"/>
              <a:t>Leeland Murray: AML Project Manager</a:t>
            </a:r>
          </a:p>
          <a:p>
            <a:pPr marL="662940" lvl="1" indent="-342900">
              <a:buFont typeface="Wingdings" panose="05000000000000000000" pitchFamily="2" charset="2"/>
              <a:buChar char="Ø"/>
            </a:pPr>
            <a:r>
              <a:rPr lang="en-US" sz="2000" dirty="0"/>
              <a:t>Andrew Zink: AML Cultural Resource Manager</a:t>
            </a:r>
          </a:p>
          <a:p>
            <a:pPr marL="662940" lvl="1" indent="-342900">
              <a:buFont typeface="Wingdings" panose="05000000000000000000" pitchFamily="2" charset="2"/>
              <a:buChar char="Ø"/>
            </a:pPr>
            <a:r>
              <a:rPr lang="en-US" sz="2000" dirty="0"/>
              <a:t>James </a:t>
            </a:r>
            <a:r>
              <a:rPr lang="en-US" sz="2000" dirty="0" err="1"/>
              <a:t>Hollen</a:t>
            </a:r>
            <a:r>
              <a:rPr lang="en-US" sz="2000" dirty="0"/>
              <a:t>: AML NEPA Coordinator</a:t>
            </a:r>
          </a:p>
          <a:p>
            <a:pPr marL="342900" indent="-342900">
              <a:spcAft>
                <a:spcPts val="600"/>
              </a:spcAft>
            </a:pPr>
            <a:endParaRPr lang="en-US" sz="8000" dirty="0"/>
          </a:p>
          <a:p>
            <a:endParaRPr lang="en-US" dirty="0"/>
          </a:p>
        </p:txBody>
      </p:sp>
      <p:pic>
        <p:nvPicPr>
          <p:cNvPr id="3" name="Picture 2">
            <a:extLst>
              <a:ext uri="{FF2B5EF4-FFF2-40B4-BE49-F238E27FC236}">
                <a16:creationId xmlns:a16="http://schemas.microsoft.com/office/drawing/2014/main" id="{302D1EEC-87A6-4BDD-E100-B1654202F7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65" y="353791"/>
            <a:ext cx="828675" cy="828675"/>
          </a:xfrm>
          <a:prstGeom prst="rect">
            <a:avLst/>
          </a:prstGeom>
        </p:spPr>
      </p:pic>
      <p:pic>
        <p:nvPicPr>
          <p:cNvPr id="10" name="Picture 9">
            <a:extLst>
              <a:ext uri="{FF2B5EF4-FFF2-40B4-BE49-F238E27FC236}">
                <a16:creationId xmlns:a16="http://schemas.microsoft.com/office/drawing/2014/main" id="{5BAC87BA-E048-489E-7D31-0CF9A42BA8D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10197435" y="336507"/>
            <a:ext cx="1905000" cy="817316"/>
          </a:xfrm>
          <a:prstGeom prst="rect">
            <a:avLst/>
          </a:prstGeom>
        </p:spPr>
      </p:pic>
      <p:sp>
        <p:nvSpPr>
          <p:cNvPr id="7" name="Text Placeholder 6">
            <a:extLst>
              <a:ext uri="{FF2B5EF4-FFF2-40B4-BE49-F238E27FC236}">
                <a16:creationId xmlns:a16="http://schemas.microsoft.com/office/drawing/2014/main" id="{78C38588-2DA7-91DA-265D-38331B27CE49}"/>
              </a:ext>
            </a:extLst>
          </p:cNvPr>
          <p:cNvSpPr txBox="1">
            <a:spLocks/>
          </p:cNvSpPr>
          <p:nvPr/>
        </p:nvSpPr>
        <p:spPr>
          <a:xfrm>
            <a:off x="6554060" y="1369637"/>
            <a:ext cx="4456253" cy="929449"/>
          </a:xfrm>
          <a:prstGeom prst="rect">
            <a:avLst/>
          </a:prstGeom>
        </p:spPr>
        <p:txBody>
          <a:bodyPr>
            <a:normAutofit/>
          </a:bodyPr>
          <a:lstStyle>
            <a:lvl1pPr marL="274320" indent="-228600" algn="l" defTabSz="914400" rtl="0" eaLnBrk="1" latinLnBrk="0" hangingPunct="1">
              <a:lnSpc>
                <a:spcPct val="90000"/>
              </a:lnSpc>
              <a:spcBef>
                <a:spcPts val="1800"/>
              </a:spcBef>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8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8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9pPr>
          </a:lstStyle>
          <a:p>
            <a:pPr marL="0" indent="0">
              <a:buNone/>
            </a:pPr>
            <a:r>
              <a:rPr lang="en-US" u="sng" dirty="0"/>
              <a:t>Weston Solutions:</a:t>
            </a:r>
            <a:br>
              <a:rPr lang="en-US" dirty="0"/>
            </a:br>
            <a:r>
              <a:rPr lang="en-US" sz="1600" i="1" dirty="0"/>
              <a:t>Oversight of all Madrid Stormwater Designs</a:t>
            </a:r>
          </a:p>
          <a:p>
            <a:pPr marL="625475" indent="-342900" algn="l">
              <a:lnSpc>
                <a:spcPct val="100000"/>
              </a:lnSpc>
              <a:spcBef>
                <a:spcPts val="0"/>
              </a:spcBef>
              <a:buFont typeface="Wingdings" panose="05000000000000000000" pitchFamily="2" charset="2"/>
              <a:buChar char="Ø"/>
            </a:pPr>
            <a:r>
              <a:rPr lang="en-US" cap="none" dirty="0">
                <a:latin typeface="Calibri" panose="020F0502020204030204" pitchFamily="34" charset="0"/>
              </a:rPr>
              <a:t>Rob </a:t>
            </a:r>
            <a:r>
              <a:rPr lang="en-US" cap="none" dirty="0" err="1">
                <a:latin typeface="Calibri" panose="020F0502020204030204" pitchFamily="34" charset="0"/>
              </a:rPr>
              <a:t>Ederer</a:t>
            </a:r>
            <a:r>
              <a:rPr lang="en-US" cap="none" dirty="0">
                <a:latin typeface="Calibri" panose="020F0502020204030204" pitchFamily="34" charset="0"/>
              </a:rPr>
              <a:t>, P.E.</a:t>
            </a:r>
            <a:r>
              <a:rPr lang="en-US" dirty="0">
                <a:latin typeface="Calibri" panose="020F0502020204030204" pitchFamily="34" charset="0"/>
              </a:rPr>
              <a:t>:</a:t>
            </a:r>
            <a:r>
              <a:rPr lang="en-US" cap="none" dirty="0">
                <a:latin typeface="Calibri" panose="020F0502020204030204" pitchFamily="34" charset="0"/>
              </a:rPr>
              <a:t> Lead Engineer</a:t>
            </a:r>
            <a:endParaRPr lang="en-US" cap="none" dirty="0"/>
          </a:p>
          <a:p>
            <a:pPr marL="342900" indent="-342900">
              <a:spcAft>
                <a:spcPts val="600"/>
              </a:spcAft>
            </a:pPr>
            <a:endParaRPr lang="en-US" sz="8000" dirty="0"/>
          </a:p>
          <a:p>
            <a:endParaRPr lang="en-US" dirty="0"/>
          </a:p>
        </p:txBody>
      </p:sp>
      <p:sp>
        <p:nvSpPr>
          <p:cNvPr id="8" name="Text Placeholder 6">
            <a:extLst>
              <a:ext uri="{FF2B5EF4-FFF2-40B4-BE49-F238E27FC236}">
                <a16:creationId xmlns:a16="http://schemas.microsoft.com/office/drawing/2014/main" id="{880DE34A-A029-D4F4-DA97-8B1AF74BABEC}"/>
              </a:ext>
            </a:extLst>
          </p:cNvPr>
          <p:cNvSpPr txBox="1">
            <a:spLocks/>
          </p:cNvSpPr>
          <p:nvPr/>
        </p:nvSpPr>
        <p:spPr>
          <a:xfrm>
            <a:off x="6554059" y="2870820"/>
            <a:ext cx="4456253" cy="929449"/>
          </a:xfrm>
          <a:prstGeom prst="rect">
            <a:avLst/>
          </a:prstGeom>
        </p:spPr>
        <p:txBody>
          <a:bodyPr>
            <a:normAutofit/>
          </a:bodyPr>
          <a:lstStyle>
            <a:lvl1pPr marL="274320" indent="-228600" algn="l" defTabSz="914400" rtl="0" eaLnBrk="1" latinLnBrk="0" hangingPunct="1">
              <a:lnSpc>
                <a:spcPct val="90000"/>
              </a:lnSpc>
              <a:spcBef>
                <a:spcPts val="1800"/>
              </a:spcBef>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8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8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9pPr>
          </a:lstStyle>
          <a:p>
            <a:pPr marL="0" indent="0">
              <a:buNone/>
            </a:pPr>
            <a:r>
              <a:rPr lang="en-US" u="sng" dirty="0"/>
              <a:t>Riverbend Engineering:</a:t>
            </a:r>
            <a:br>
              <a:rPr lang="en-US" dirty="0"/>
            </a:br>
            <a:r>
              <a:rPr lang="en-US" sz="1600" i="1" dirty="0"/>
              <a:t>Oversight of Madrid Arroyo Engineering Designs</a:t>
            </a:r>
          </a:p>
          <a:p>
            <a:pPr marL="625475" indent="-342900" algn="l">
              <a:lnSpc>
                <a:spcPct val="100000"/>
              </a:lnSpc>
              <a:spcBef>
                <a:spcPts val="0"/>
              </a:spcBef>
              <a:buFont typeface="Wingdings" panose="05000000000000000000" pitchFamily="2" charset="2"/>
              <a:buChar char="Ø"/>
            </a:pPr>
            <a:r>
              <a:rPr lang="en-US" cap="none" dirty="0">
                <a:latin typeface="Calibri" panose="020F0502020204030204" pitchFamily="34" charset="0"/>
              </a:rPr>
              <a:t>Chris Philips, P.E.</a:t>
            </a:r>
            <a:endParaRPr lang="en-US" cap="none" dirty="0"/>
          </a:p>
          <a:p>
            <a:pPr marL="342900" indent="-342900">
              <a:spcAft>
                <a:spcPts val="600"/>
              </a:spcAft>
            </a:pPr>
            <a:endParaRPr lang="en-US" sz="8000" dirty="0"/>
          </a:p>
          <a:p>
            <a:endParaRPr lang="en-US" dirty="0"/>
          </a:p>
        </p:txBody>
      </p:sp>
      <p:sp>
        <p:nvSpPr>
          <p:cNvPr id="11" name="Text Placeholder 6">
            <a:extLst>
              <a:ext uri="{FF2B5EF4-FFF2-40B4-BE49-F238E27FC236}">
                <a16:creationId xmlns:a16="http://schemas.microsoft.com/office/drawing/2014/main" id="{2655C2D5-0B42-B9B5-F8C8-D9D6ED636616}"/>
              </a:ext>
            </a:extLst>
          </p:cNvPr>
          <p:cNvSpPr txBox="1">
            <a:spLocks/>
          </p:cNvSpPr>
          <p:nvPr/>
        </p:nvSpPr>
        <p:spPr>
          <a:xfrm>
            <a:off x="355450" y="3787381"/>
            <a:ext cx="5435419" cy="1420058"/>
          </a:xfrm>
          <a:prstGeom prst="rect">
            <a:avLst/>
          </a:prstGeom>
        </p:spPr>
        <p:txBody>
          <a:bodyPr>
            <a:normAutofit/>
          </a:bodyPr>
          <a:lstStyle>
            <a:lvl1pPr marL="274320" indent="-228600" algn="l" defTabSz="914400" rtl="0" eaLnBrk="1" latinLnBrk="0" hangingPunct="1">
              <a:lnSpc>
                <a:spcPct val="90000"/>
              </a:lnSpc>
              <a:spcBef>
                <a:spcPts val="1800"/>
              </a:spcBef>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8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8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Font typeface="Arial" pitchFamily="34" charset="0"/>
              <a:buChar char="•"/>
              <a:defRPr sz="1400" kern="1200" baseline="0">
                <a:solidFill>
                  <a:schemeClr val="tx1"/>
                </a:solidFill>
                <a:latin typeface="+mn-lt"/>
                <a:ea typeface="+mn-ea"/>
                <a:cs typeface="+mn-cs"/>
              </a:defRPr>
            </a:lvl9pPr>
          </a:lstStyle>
          <a:p>
            <a:pPr marL="0" indent="0">
              <a:buNone/>
            </a:pPr>
            <a:r>
              <a:rPr lang="en-US" u="sng" dirty="0"/>
              <a:t>Grouse Mountain Environmental Consultants:</a:t>
            </a:r>
            <a:br>
              <a:rPr lang="en-US" u="sng" dirty="0"/>
            </a:br>
            <a:r>
              <a:rPr lang="en-US" sz="1500" i="1" dirty="0"/>
              <a:t>Public Meeting Facilitation and Environmental Compliance</a:t>
            </a:r>
          </a:p>
          <a:p>
            <a:pPr marL="625475" indent="-342900" algn="l">
              <a:spcBef>
                <a:spcPts val="1000"/>
              </a:spcBef>
              <a:buFont typeface="Wingdings" panose="05000000000000000000" pitchFamily="2" charset="2"/>
              <a:buChar char="Ø"/>
            </a:pPr>
            <a:r>
              <a:rPr lang="en-US" cap="none" dirty="0">
                <a:latin typeface="Calibri" panose="020F0502020204030204" pitchFamily="34" charset="0"/>
              </a:rPr>
              <a:t>Hillary Robbie: NEPA Coordinator</a:t>
            </a:r>
          </a:p>
          <a:p>
            <a:pPr marL="625475" indent="-342900" algn="l">
              <a:spcBef>
                <a:spcPts val="1000"/>
              </a:spcBef>
              <a:buFont typeface="Wingdings" panose="05000000000000000000" pitchFamily="2" charset="2"/>
              <a:buChar char="Ø"/>
            </a:pPr>
            <a:r>
              <a:rPr lang="en-US" cap="none" dirty="0">
                <a:latin typeface="Calibri" panose="020F0502020204030204" pitchFamily="34" charset="0"/>
              </a:rPr>
              <a:t>Cristina Marciales: </a:t>
            </a:r>
            <a:r>
              <a:rPr lang="en-US" dirty="0">
                <a:latin typeface="Calibri" panose="020F0502020204030204" pitchFamily="34" charset="0"/>
              </a:rPr>
              <a:t>Project Assistant</a:t>
            </a:r>
            <a:endParaRPr lang="en-US" cap="none" dirty="0"/>
          </a:p>
        </p:txBody>
      </p:sp>
      <p:sp>
        <p:nvSpPr>
          <p:cNvPr id="9" name="TextBox 8">
            <a:extLst>
              <a:ext uri="{FF2B5EF4-FFF2-40B4-BE49-F238E27FC236}">
                <a16:creationId xmlns:a16="http://schemas.microsoft.com/office/drawing/2014/main" id="{050EFB82-E840-6493-6CED-6892A594BB87}"/>
              </a:ext>
            </a:extLst>
          </p:cNvPr>
          <p:cNvSpPr txBox="1"/>
          <p:nvPr/>
        </p:nvSpPr>
        <p:spPr>
          <a:xfrm>
            <a:off x="6554060" y="4372003"/>
            <a:ext cx="6093724" cy="954107"/>
          </a:xfrm>
          <a:prstGeom prst="rect">
            <a:avLst/>
          </a:prstGeom>
          <a:noFill/>
        </p:spPr>
        <p:txBody>
          <a:bodyPr wrap="square">
            <a:spAutoFit/>
          </a:bodyPr>
          <a:lstStyle/>
          <a:p>
            <a:pPr marL="0" indent="0">
              <a:buNone/>
            </a:pPr>
            <a:r>
              <a:rPr lang="en-US" sz="2000" u="sng" dirty="0"/>
              <a:t>Daniel B. Stevens and Associates:</a:t>
            </a:r>
            <a:br>
              <a:rPr lang="en-US" sz="2000" dirty="0"/>
            </a:br>
            <a:r>
              <a:rPr lang="en-US" sz="1500" i="1" dirty="0"/>
              <a:t>Prepared Revegetation Plan for Madrid Arroyo</a:t>
            </a:r>
          </a:p>
          <a:p>
            <a:pPr marL="625475" indent="-342900" algn="l">
              <a:lnSpc>
                <a:spcPct val="100000"/>
              </a:lnSpc>
              <a:spcBef>
                <a:spcPts val="0"/>
              </a:spcBef>
              <a:buFont typeface="Wingdings" panose="05000000000000000000" pitchFamily="2" charset="2"/>
              <a:buChar char="Ø"/>
            </a:pPr>
            <a:r>
              <a:rPr lang="en-US" sz="2000" cap="none" dirty="0">
                <a:latin typeface="Calibri" panose="020F0502020204030204" pitchFamily="34" charset="0"/>
              </a:rPr>
              <a:t>Julie </a:t>
            </a:r>
            <a:r>
              <a:rPr lang="en-US" sz="2000" cap="none" dirty="0" err="1">
                <a:latin typeface="Calibri" panose="020F0502020204030204" pitchFamily="34" charset="0"/>
              </a:rPr>
              <a:t>Kutz</a:t>
            </a:r>
            <a:r>
              <a:rPr lang="en-US" sz="2000" dirty="0">
                <a:latin typeface="Calibri" panose="020F0502020204030204" pitchFamily="34" charset="0"/>
              </a:rPr>
              <a:t>: Biologist</a:t>
            </a:r>
            <a:endParaRPr lang="en-US" sz="2000" cap="none" dirty="0"/>
          </a:p>
        </p:txBody>
      </p:sp>
    </p:spTree>
    <p:extLst>
      <p:ext uri="{BB962C8B-B14F-4D97-AF65-F5344CB8AC3E}">
        <p14:creationId xmlns:p14="http://schemas.microsoft.com/office/powerpoint/2010/main" val="180034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23A69-9793-9D48-1E11-23D48DCDCE46}"/>
              </a:ext>
            </a:extLst>
          </p:cNvPr>
          <p:cNvSpPr>
            <a:spLocks noGrp="1"/>
          </p:cNvSpPr>
          <p:nvPr>
            <p:ph type="title"/>
          </p:nvPr>
        </p:nvSpPr>
        <p:spPr>
          <a:xfrm>
            <a:off x="1295400" y="81366"/>
            <a:ext cx="9601200" cy="1060704"/>
          </a:xfrm>
        </p:spPr>
        <p:txBody>
          <a:bodyPr>
            <a:normAutofit/>
          </a:bodyPr>
          <a:lstStyle/>
          <a:p>
            <a:r>
              <a:rPr lang="en-US" sz="3800" dirty="0"/>
              <a:t>Previous Public Meeting (Jan 25) Results</a:t>
            </a:r>
          </a:p>
        </p:txBody>
      </p:sp>
      <p:sp>
        <p:nvSpPr>
          <p:cNvPr id="4" name="TextBox 3">
            <a:extLst>
              <a:ext uri="{FF2B5EF4-FFF2-40B4-BE49-F238E27FC236}">
                <a16:creationId xmlns:a16="http://schemas.microsoft.com/office/drawing/2014/main" id="{6A3CA9AF-1302-544A-AD2D-0C57A8A68F13}"/>
              </a:ext>
            </a:extLst>
          </p:cNvPr>
          <p:cNvSpPr txBox="1"/>
          <p:nvPr/>
        </p:nvSpPr>
        <p:spPr>
          <a:xfrm>
            <a:off x="387458" y="1363851"/>
            <a:ext cx="11096786" cy="5047536"/>
          </a:xfrm>
          <a:prstGeom prst="rect">
            <a:avLst/>
          </a:prstGeom>
          <a:noFill/>
        </p:spPr>
        <p:txBody>
          <a:bodyPr wrap="square" rtlCol="0">
            <a:spAutoFit/>
          </a:bodyPr>
          <a:lstStyle/>
          <a:p>
            <a:endParaRPr lang="en-US" sz="2800" u="sng" dirty="0">
              <a:solidFill>
                <a:schemeClr val="bg2"/>
              </a:solidFill>
            </a:endParaRPr>
          </a:p>
          <a:p>
            <a:r>
              <a:rPr lang="en-US" sz="2800" u="sng" dirty="0">
                <a:solidFill>
                  <a:schemeClr val="bg2"/>
                </a:solidFill>
              </a:rPr>
              <a:t>Comment Period: Jan 8 – Feb 7</a:t>
            </a:r>
          </a:p>
          <a:p>
            <a:pPr marL="285750" indent="-285750">
              <a:buFont typeface="Arial" panose="020B0604020202020204" pitchFamily="34" charset="0"/>
              <a:buChar char="•"/>
            </a:pPr>
            <a:r>
              <a:rPr lang="en-US" sz="2200" dirty="0">
                <a:solidFill>
                  <a:schemeClr val="bg2"/>
                </a:solidFill>
              </a:rPr>
              <a:t>Limited comments regarding water tank and mine feature safeguarding</a:t>
            </a:r>
          </a:p>
          <a:p>
            <a:pPr marL="285750" indent="-285750">
              <a:buFont typeface="Arial" panose="020B0604020202020204" pitchFamily="34" charset="0"/>
              <a:buChar char="•"/>
            </a:pPr>
            <a:r>
              <a:rPr lang="en-US" sz="2200" dirty="0">
                <a:solidFill>
                  <a:schemeClr val="bg2"/>
                </a:solidFill>
              </a:rPr>
              <a:t>Plans for stormwater control generally accepted</a:t>
            </a:r>
          </a:p>
          <a:p>
            <a:pPr marL="285750" indent="-285750">
              <a:buFont typeface="Arial" panose="020B0604020202020204" pitchFamily="34" charset="0"/>
              <a:buChar char="•"/>
            </a:pPr>
            <a:r>
              <a:rPr lang="en-US" sz="2200" dirty="0">
                <a:solidFill>
                  <a:schemeClr val="bg2"/>
                </a:solidFill>
              </a:rPr>
              <a:t>Substantial concern over plans in the Madrid Arroyo</a:t>
            </a:r>
          </a:p>
          <a:p>
            <a:pPr marL="285750" indent="-285750">
              <a:buFont typeface="Arial" panose="020B0604020202020204" pitchFamily="34" charset="0"/>
              <a:buChar char="•"/>
            </a:pPr>
            <a:endParaRPr lang="en-US" sz="2200" dirty="0">
              <a:solidFill>
                <a:schemeClr val="bg2"/>
              </a:solidFill>
            </a:endParaRPr>
          </a:p>
          <a:p>
            <a:pPr marL="285750" indent="-285750">
              <a:buFont typeface="Arial" panose="020B0604020202020204" pitchFamily="34" charset="0"/>
              <a:buChar char="•"/>
            </a:pPr>
            <a:endParaRPr lang="en-US" sz="2200" dirty="0">
              <a:solidFill>
                <a:schemeClr val="bg2"/>
              </a:solidFill>
            </a:endParaRPr>
          </a:p>
          <a:p>
            <a:r>
              <a:rPr lang="en-US" sz="2800" u="sng" dirty="0">
                <a:solidFill>
                  <a:schemeClr val="bg2"/>
                </a:solidFill>
              </a:rPr>
              <a:t>Response: </a:t>
            </a:r>
          </a:p>
          <a:p>
            <a:pPr marL="285750" indent="-285750">
              <a:buFont typeface="Arial" panose="020B0604020202020204" pitchFamily="34" charset="0"/>
              <a:buChar char="•"/>
            </a:pPr>
            <a:r>
              <a:rPr lang="en-US" sz="2200" dirty="0">
                <a:solidFill>
                  <a:schemeClr val="bg2"/>
                </a:solidFill>
              </a:rPr>
              <a:t>Engineering designs have been updated to provide more detail</a:t>
            </a:r>
          </a:p>
          <a:p>
            <a:pPr marL="285750" indent="-285750">
              <a:buFont typeface="Arial" panose="020B0604020202020204" pitchFamily="34" charset="0"/>
              <a:buChar char="•"/>
            </a:pPr>
            <a:r>
              <a:rPr lang="en-US" sz="2200" dirty="0">
                <a:solidFill>
                  <a:schemeClr val="bg2"/>
                </a:solidFill>
              </a:rPr>
              <a:t>Some arroyo work has been modified in response to comments</a:t>
            </a:r>
          </a:p>
          <a:p>
            <a:pPr marL="285750" indent="-285750">
              <a:buFont typeface="Arial" panose="020B0604020202020204" pitchFamily="34" charset="0"/>
              <a:buChar char="•"/>
            </a:pPr>
            <a:r>
              <a:rPr lang="en-US" sz="2200" dirty="0">
                <a:solidFill>
                  <a:schemeClr val="bg2"/>
                </a:solidFill>
              </a:rPr>
              <a:t>Revegetation Plan created to describe the planting, species, and monitoring efforts</a:t>
            </a:r>
          </a:p>
          <a:p>
            <a:pPr marL="285750" indent="-285750">
              <a:buFont typeface="Arial" panose="020B0604020202020204" pitchFamily="34" charset="0"/>
              <a:buChar char="•"/>
            </a:pPr>
            <a:r>
              <a:rPr lang="en-US" sz="2200" dirty="0">
                <a:solidFill>
                  <a:schemeClr val="bg2"/>
                </a:solidFill>
              </a:rPr>
              <a:t>Environmental Assessment [IN PROGRESS] to incorporate the updated engineering designs, revegetation plans, and other comments</a:t>
            </a:r>
          </a:p>
          <a:p>
            <a:endParaRPr lang="en-US" dirty="0"/>
          </a:p>
        </p:txBody>
      </p:sp>
    </p:spTree>
    <p:extLst>
      <p:ext uri="{BB962C8B-B14F-4D97-AF65-F5344CB8AC3E}">
        <p14:creationId xmlns:p14="http://schemas.microsoft.com/office/powerpoint/2010/main" val="2181606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758284"/>
            <a:ext cx="12009120" cy="841248"/>
          </a:xfrm>
        </p:spPr>
        <p:txBody>
          <a:bodyPr>
            <a:noAutofit/>
          </a:bodyPr>
          <a:lstStyle/>
          <a:p>
            <a:pPr algn="ctr"/>
            <a:r>
              <a:rPr lang="en-US" sz="4400" b="1" dirty="0"/>
              <a:t>Madrid Stormwater and Erosion Control </a:t>
            </a:r>
            <a:br>
              <a:rPr lang="en-US" sz="4400" b="1" dirty="0"/>
            </a:br>
            <a:r>
              <a:rPr lang="en-US" sz="4400" b="1" dirty="0"/>
              <a:t>Project Schedule</a:t>
            </a:r>
          </a:p>
        </p:txBody>
      </p:sp>
      <p:sp>
        <p:nvSpPr>
          <p:cNvPr id="3" name="Subtitle 2"/>
          <p:cNvSpPr>
            <a:spLocks noGrp="1"/>
          </p:cNvSpPr>
          <p:nvPr>
            <p:ph type="body" idx="1"/>
          </p:nvPr>
        </p:nvSpPr>
        <p:spPr>
          <a:xfrm>
            <a:off x="990600" y="1884555"/>
            <a:ext cx="10195560" cy="4516245"/>
          </a:xfrm>
        </p:spPr>
        <p:txBody>
          <a:bodyPr>
            <a:normAutofit/>
          </a:bodyPr>
          <a:lstStyle/>
          <a:p>
            <a:pPr algn="l">
              <a:spcAft>
                <a:spcPts val="600"/>
              </a:spcAft>
            </a:pPr>
            <a:r>
              <a:rPr lang="en-US" b="1" cap="none" dirty="0"/>
              <a:t>August 15: 		Public Meeting</a:t>
            </a:r>
          </a:p>
          <a:p>
            <a:pPr algn="l">
              <a:spcAft>
                <a:spcPts val="600"/>
              </a:spcAft>
            </a:pPr>
            <a:endParaRPr lang="en-US" b="1" cap="none" dirty="0"/>
          </a:p>
          <a:p>
            <a:pPr algn="l">
              <a:spcAft>
                <a:spcPts val="600"/>
              </a:spcAft>
            </a:pPr>
            <a:r>
              <a:rPr lang="en-US" b="1" cap="none" dirty="0"/>
              <a:t>August/September: 	Finalize Environmental Assessment</a:t>
            </a:r>
          </a:p>
          <a:p>
            <a:pPr algn="l">
              <a:spcAft>
                <a:spcPts val="600"/>
              </a:spcAft>
            </a:pPr>
            <a:endParaRPr lang="en-US" b="1" cap="none" dirty="0"/>
          </a:p>
          <a:p>
            <a:pPr algn="l">
              <a:spcAft>
                <a:spcPts val="600"/>
              </a:spcAft>
            </a:pPr>
            <a:r>
              <a:rPr lang="en-US" b="1" cap="none" dirty="0"/>
              <a:t>September:		Submit EA to OSMRE</a:t>
            </a:r>
          </a:p>
          <a:p>
            <a:pPr algn="l">
              <a:spcAft>
                <a:spcPts val="600"/>
              </a:spcAft>
            </a:pPr>
            <a:endParaRPr lang="en-US" b="1" cap="none" dirty="0"/>
          </a:p>
          <a:p>
            <a:pPr algn="l">
              <a:spcAft>
                <a:spcPts val="600"/>
              </a:spcAft>
            </a:pPr>
            <a:r>
              <a:rPr lang="en-US" b="1" cap="none" dirty="0"/>
              <a:t>October-November: 	OSMRE provides NM AML with Authorization to Proceed (ATP)</a:t>
            </a:r>
          </a:p>
          <a:p>
            <a:pPr algn="l">
              <a:spcAft>
                <a:spcPts val="600"/>
              </a:spcAft>
            </a:pPr>
            <a:r>
              <a:rPr lang="en-US" b="1" cap="none" dirty="0"/>
              <a:t>	</a:t>
            </a:r>
          </a:p>
          <a:p>
            <a:pPr algn="l">
              <a:spcAft>
                <a:spcPts val="600"/>
              </a:spcAft>
            </a:pPr>
            <a:r>
              <a:rPr lang="en-US" b="1" cap="none" dirty="0"/>
              <a:t>Begin Work – </a:t>
            </a:r>
          </a:p>
          <a:p>
            <a:pPr algn="l">
              <a:spcAft>
                <a:spcPts val="600"/>
              </a:spcAft>
            </a:pPr>
            <a:r>
              <a:rPr lang="en-US" b="1" cap="none" dirty="0"/>
              <a:t>January/February 	Water Tank Installation </a:t>
            </a:r>
          </a:p>
          <a:p>
            <a:pPr algn="l">
              <a:spcAft>
                <a:spcPts val="600"/>
              </a:spcAft>
            </a:pPr>
            <a:r>
              <a:rPr lang="en-US" b="1" cap="none" dirty="0"/>
              <a:t>           2025: 		Hillside And Arroyo Work Following Bid Procurement</a:t>
            </a:r>
          </a:p>
          <a:p>
            <a:pPr algn="l">
              <a:spcAft>
                <a:spcPts val="600"/>
              </a:spcAft>
            </a:pPr>
            <a:endParaRPr lang="en-US" sz="1800" cap="none" dirty="0"/>
          </a:p>
          <a:p>
            <a:pPr algn="l">
              <a:spcAft>
                <a:spcPts val="600"/>
              </a:spcAft>
            </a:pPr>
            <a:endParaRPr lang="en-US" sz="1800" cap="none" dirty="0"/>
          </a:p>
        </p:txBody>
      </p:sp>
      <p:sp>
        <p:nvSpPr>
          <p:cNvPr id="10" name="Title 1">
            <a:extLst>
              <a:ext uri="{FF2B5EF4-FFF2-40B4-BE49-F238E27FC236}">
                <a16:creationId xmlns:a16="http://schemas.microsoft.com/office/drawing/2014/main" id="{5BCEB651-E999-4AF6-AEE2-5259628D619E}"/>
              </a:ext>
            </a:extLst>
          </p:cNvPr>
          <p:cNvSpPr txBox="1">
            <a:spLocks/>
          </p:cNvSpPr>
          <p:nvPr/>
        </p:nvSpPr>
        <p:spPr>
          <a:xfrm>
            <a:off x="1295400" y="5121368"/>
            <a:ext cx="9601200" cy="828675"/>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5400" kern="1200">
                <a:solidFill>
                  <a:schemeClr val="tx1"/>
                </a:solidFill>
                <a:latin typeface="+mj-lt"/>
                <a:ea typeface="+mj-ea"/>
                <a:cs typeface="+mj-cs"/>
              </a:defRPr>
            </a:lvl1pPr>
          </a:lstStyle>
          <a:p>
            <a:br>
              <a:rPr lang="en-US" sz="4500" dirty="0"/>
            </a:br>
            <a:endParaRPr lang="en-US" sz="4400" dirty="0"/>
          </a:p>
        </p:txBody>
      </p:sp>
    </p:spTree>
    <p:extLst>
      <p:ext uri="{BB962C8B-B14F-4D97-AF65-F5344CB8AC3E}">
        <p14:creationId xmlns:p14="http://schemas.microsoft.com/office/powerpoint/2010/main" val="1628314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399" y="1012353"/>
            <a:ext cx="9601200" cy="813619"/>
          </a:xfrm>
        </p:spPr>
        <p:txBody>
          <a:bodyPr>
            <a:noAutofit/>
          </a:bodyPr>
          <a:lstStyle/>
          <a:p>
            <a:r>
              <a:rPr lang="en-US" sz="4400" dirty="0"/>
              <a:t>Q&amp;A Session</a:t>
            </a:r>
          </a:p>
        </p:txBody>
      </p:sp>
      <p:sp>
        <p:nvSpPr>
          <p:cNvPr id="3" name="Subtitle 2"/>
          <p:cNvSpPr>
            <a:spLocks noGrp="1"/>
          </p:cNvSpPr>
          <p:nvPr>
            <p:ph type="subTitle" idx="1"/>
          </p:nvPr>
        </p:nvSpPr>
        <p:spPr>
          <a:xfrm>
            <a:off x="1295400" y="2129617"/>
            <a:ext cx="9601200" cy="2823383"/>
          </a:xfrm>
        </p:spPr>
        <p:txBody>
          <a:bodyPr>
            <a:normAutofit lnSpcReduction="10000"/>
          </a:bodyPr>
          <a:lstStyle/>
          <a:p>
            <a:endParaRPr lang="en-US" sz="1800" b="1" i="1" cap="none" dirty="0"/>
          </a:p>
          <a:p>
            <a:endParaRPr lang="en-US" sz="1800" b="1" i="1" cap="none" dirty="0"/>
          </a:p>
          <a:p>
            <a:endParaRPr lang="en-US" sz="1800" b="1" i="1" cap="none" dirty="0"/>
          </a:p>
          <a:p>
            <a:r>
              <a:rPr lang="en-US" sz="3000" b="1" cap="none" dirty="0"/>
              <a:t>For electronic copies of the Revegetation Plan, updated Engineering Designs, and future posting of the Environmental Assessment, please visit: </a:t>
            </a:r>
          </a:p>
          <a:p>
            <a:br>
              <a:rPr lang="en-US" sz="3000" b="1" cap="none" dirty="0"/>
            </a:br>
            <a:r>
              <a:rPr lang="en-US" sz="3000" b="1" cap="none" dirty="0"/>
              <a:t>www.emnrd.nm.gov/mmd/public-notices/</a:t>
            </a:r>
            <a:endParaRPr lang="en-US" sz="3000" cap="none" dirty="0"/>
          </a:p>
        </p:txBody>
      </p:sp>
      <p:pic>
        <p:nvPicPr>
          <p:cNvPr id="11" name="Picture 10">
            <a:extLst>
              <a:ext uri="{FF2B5EF4-FFF2-40B4-BE49-F238E27FC236}">
                <a16:creationId xmlns:a16="http://schemas.microsoft.com/office/drawing/2014/main" id="{0694765C-9574-4DC7-ABFE-C876B4A9E4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665" y="116176"/>
            <a:ext cx="828675" cy="828675"/>
          </a:xfrm>
          <a:prstGeom prst="rect">
            <a:avLst/>
          </a:prstGeom>
        </p:spPr>
      </p:pic>
      <p:sp>
        <p:nvSpPr>
          <p:cNvPr id="10" name="Title 1">
            <a:extLst>
              <a:ext uri="{FF2B5EF4-FFF2-40B4-BE49-F238E27FC236}">
                <a16:creationId xmlns:a16="http://schemas.microsoft.com/office/drawing/2014/main" id="{5BCEB651-E999-4AF6-AEE2-5259628D619E}"/>
              </a:ext>
            </a:extLst>
          </p:cNvPr>
          <p:cNvSpPr txBox="1">
            <a:spLocks/>
          </p:cNvSpPr>
          <p:nvPr/>
        </p:nvSpPr>
        <p:spPr>
          <a:xfrm>
            <a:off x="1295399" y="5431309"/>
            <a:ext cx="9601200" cy="828675"/>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5400" kern="1200">
                <a:solidFill>
                  <a:schemeClr val="tx1"/>
                </a:solidFill>
                <a:latin typeface="+mj-lt"/>
                <a:ea typeface="+mj-ea"/>
                <a:cs typeface="+mj-cs"/>
              </a:defRPr>
            </a:lvl1pPr>
          </a:lstStyle>
          <a:p>
            <a:br>
              <a:rPr lang="en-US" sz="4500" dirty="0"/>
            </a:br>
            <a:r>
              <a:rPr lang="en-US" sz="4400" dirty="0"/>
              <a:t>Thank you for participating!</a:t>
            </a:r>
          </a:p>
        </p:txBody>
      </p:sp>
      <p:pic>
        <p:nvPicPr>
          <p:cNvPr id="5" name="Picture 4">
            <a:extLst>
              <a:ext uri="{FF2B5EF4-FFF2-40B4-BE49-F238E27FC236}">
                <a16:creationId xmlns:a16="http://schemas.microsoft.com/office/drawing/2014/main" id="{2214D976-7902-ED7E-5DAF-D3CD8CE3D7D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8548" b="28548"/>
          <a:stretch/>
        </p:blipFill>
        <p:spPr>
          <a:xfrm>
            <a:off x="5143499" y="195037"/>
            <a:ext cx="1905000" cy="817316"/>
          </a:xfrm>
          <a:prstGeom prst="rect">
            <a:avLst/>
          </a:prstGeom>
        </p:spPr>
      </p:pic>
      <p:pic>
        <p:nvPicPr>
          <p:cNvPr id="8" name="Picture 7" descr="A white background with black dots&#10;&#10;Description automatically generated">
            <a:extLst>
              <a:ext uri="{FF2B5EF4-FFF2-40B4-BE49-F238E27FC236}">
                <a16:creationId xmlns:a16="http://schemas.microsoft.com/office/drawing/2014/main" id="{FE16DD09-4DC0-FF13-1D95-47D5C365327F}"/>
              </a:ext>
            </a:extLst>
          </p:cNvPr>
          <p:cNvPicPr>
            <a:picLocks noChangeAspect="1"/>
          </p:cNvPicPr>
          <p:nvPr/>
        </p:nvPicPr>
        <p:blipFill rotWithShape="1">
          <a:blip r:embed="rId5" r:link="rId6" cstate="print">
            <a:extLst>
              <a:ext uri="{28A0092B-C50C-407E-A947-70E740481C1C}">
                <a14:useLocalDpi xmlns:a14="http://schemas.microsoft.com/office/drawing/2010/main" val="0"/>
              </a:ext>
            </a:extLst>
          </a:blip>
          <a:srcRect l="4360" t="18034" r="64095" b="16763"/>
          <a:stretch>
            <a:fillRect/>
          </a:stretch>
        </p:blipFill>
        <p:spPr bwMode="auto">
          <a:xfrm>
            <a:off x="10113917" y="210150"/>
            <a:ext cx="1874520" cy="71628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86880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E2FE3-E90D-E4B5-443D-56FD9E102FED}"/>
              </a:ext>
            </a:extLst>
          </p:cNvPr>
          <p:cNvSpPr>
            <a:spLocks noGrp="1"/>
          </p:cNvSpPr>
          <p:nvPr>
            <p:ph type="title"/>
          </p:nvPr>
        </p:nvSpPr>
        <p:spPr>
          <a:xfrm>
            <a:off x="103163" y="-236025"/>
            <a:ext cx="9509760" cy="1233424"/>
          </a:xfrm>
        </p:spPr>
        <p:txBody>
          <a:bodyPr/>
          <a:lstStyle/>
          <a:p>
            <a:r>
              <a:rPr lang="en-US" dirty="0"/>
              <a:t>Bridge Example</a:t>
            </a:r>
          </a:p>
        </p:txBody>
      </p:sp>
      <p:pic>
        <p:nvPicPr>
          <p:cNvPr id="5" name="Picture 4" descr="Several people working on a bridge&#10;&#10;Description automatically generated">
            <a:extLst>
              <a:ext uri="{FF2B5EF4-FFF2-40B4-BE49-F238E27FC236}">
                <a16:creationId xmlns:a16="http://schemas.microsoft.com/office/drawing/2014/main" id="{5222E0F2-6949-DC8A-0BEF-67EE333E27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270012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5" name="Picture 4"/>
          <p:cNvPicPr/>
          <p:nvPr/>
        </p:nvPicPr>
        <p:blipFill rotWithShape="1">
          <a:blip r:embed="rId3"/>
          <a:srcRect r="22411" b="50371"/>
          <a:stretch/>
        </p:blipFill>
        <p:spPr>
          <a:xfrm>
            <a:off x="0" y="2424886"/>
            <a:ext cx="6698974" cy="4433114"/>
          </a:xfrm>
          <a:prstGeom prst="rect">
            <a:avLst/>
          </a:prstGeom>
        </p:spPr>
      </p:pic>
      <p:sp>
        <p:nvSpPr>
          <p:cNvPr id="12" name="TextBox 11">
            <a:extLst>
              <a:ext uri="{FF2B5EF4-FFF2-40B4-BE49-F238E27FC236}">
                <a16:creationId xmlns:a16="http://schemas.microsoft.com/office/drawing/2014/main" id="{F27997C8-D011-C2AE-5E88-721C3EAECA8B}"/>
              </a:ext>
            </a:extLst>
          </p:cNvPr>
          <p:cNvSpPr txBox="1"/>
          <p:nvPr/>
        </p:nvSpPr>
        <p:spPr>
          <a:xfrm>
            <a:off x="7797294" y="4705055"/>
            <a:ext cx="3244954" cy="646331"/>
          </a:xfrm>
          <a:prstGeom prst="rect">
            <a:avLst/>
          </a:prstGeom>
          <a:noFill/>
        </p:spPr>
        <p:txBody>
          <a:bodyPr wrap="square" rtlCol="0">
            <a:spAutoFit/>
          </a:bodyPr>
          <a:lstStyle/>
          <a:p>
            <a:r>
              <a:rPr lang="en-US" sz="1800" spc="-10" dirty="0">
                <a:solidFill>
                  <a:schemeClr val="bg1"/>
                </a:solidFill>
                <a:latin typeface="Times New Roman" panose="02020603050405020304" pitchFamily="1"/>
              </a:rPr>
              <a:t>Grouted boulder grade control structure, Type 1</a:t>
            </a:r>
            <a:endParaRPr lang="en-US" dirty="0">
              <a:solidFill>
                <a:schemeClr val="bg1"/>
              </a:solidFill>
            </a:endParaRPr>
          </a:p>
        </p:txBody>
      </p:sp>
      <p:pic>
        <p:nvPicPr>
          <p:cNvPr id="15" name="Picture 14">
            <a:extLst>
              <a:ext uri="{FF2B5EF4-FFF2-40B4-BE49-F238E27FC236}">
                <a16:creationId xmlns:a16="http://schemas.microsoft.com/office/drawing/2014/main" id="{4C123A38-CF02-7D2F-E29E-EB36BB71DDF2}"/>
              </a:ext>
            </a:extLst>
          </p:cNvPr>
          <p:cNvPicPr/>
          <p:nvPr/>
        </p:nvPicPr>
        <p:blipFill rotWithShape="1">
          <a:blip r:embed="rId3"/>
          <a:srcRect l="-1" t="60052" r="195"/>
          <a:stretch/>
        </p:blipFill>
        <p:spPr>
          <a:xfrm>
            <a:off x="4850296" y="188583"/>
            <a:ext cx="7265503" cy="3131087"/>
          </a:xfrm>
          <a:prstGeom prst="rect">
            <a:avLst/>
          </a:prstGeom>
        </p:spPr>
      </p:pic>
      <p:sp>
        <p:nvSpPr>
          <p:cNvPr id="16" name="TextBox 15">
            <a:extLst>
              <a:ext uri="{FF2B5EF4-FFF2-40B4-BE49-F238E27FC236}">
                <a16:creationId xmlns:a16="http://schemas.microsoft.com/office/drawing/2014/main" id="{E86E8C6E-763F-CC58-AB78-E8AD1E1118DB}"/>
              </a:ext>
            </a:extLst>
          </p:cNvPr>
          <p:cNvSpPr txBox="1"/>
          <p:nvPr/>
        </p:nvSpPr>
        <p:spPr>
          <a:xfrm>
            <a:off x="-887895" y="188583"/>
            <a:ext cx="6019800" cy="2292935"/>
          </a:xfrm>
          <a:prstGeom prst="rect">
            <a:avLst/>
          </a:prstGeom>
          <a:noFill/>
        </p:spPr>
        <p:txBody>
          <a:bodyPr wrap="square" rtlCol="0">
            <a:spAutoFit/>
          </a:bodyPr>
          <a:lstStyle/>
          <a:p>
            <a:pPr algn="ctr"/>
            <a:r>
              <a:rPr lang="en-US" sz="2500" b="1" u="sng" spc="0" dirty="0">
                <a:solidFill>
                  <a:schemeClr val="bg1"/>
                </a:solidFill>
                <a:latin typeface="Times New Roman" panose="02020603050405020304" pitchFamily="1"/>
              </a:rPr>
              <a:t>MADRID ARROYO </a:t>
            </a:r>
            <a:br>
              <a:rPr lang="en-US" sz="2500" b="1" u="sng" spc="0" dirty="0">
                <a:solidFill>
                  <a:schemeClr val="bg1"/>
                </a:solidFill>
                <a:latin typeface="Times New Roman" panose="02020603050405020304" pitchFamily="1"/>
              </a:rPr>
            </a:br>
            <a:r>
              <a:rPr lang="en-US" sz="2500" b="1" u="sng" spc="0" dirty="0">
                <a:solidFill>
                  <a:schemeClr val="bg1"/>
                </a:solidFill>
                <a:latin typeface="Times New Roman" panose="02020603050405020304" pitchFamily="1"/>
              </a:rPr>
              <a:t>RESTORATION: </a:t>
            </a:r>
            <a:endParaRPr lang="en-US" sz="2500" b="1" u="sng" dirty="0">
              <a:solidFill>
                <a:schemeClr val="bg1"/>
              </a:solidFill>
              <a:latin typeface="Times New Roman" panose="02020603050405020304" pitchFamily="1"/>
            </a:endParaRPr>
          </a:p>
          <a:p>
            <a:pPr algn="ctr"/>
            <a:endParaRPr lang="en-US" sz="2500" b="1" u="sng" spc="0" dirty="0">
              <a:solidFill>
                <a:schemeClr val="bg1"/>
              </a:solidFill>
              <a:latin typeface="Times New Roman" panose="02020603050405020304" pitchFamily="1"/>
            </a:endParaRPr>
          </a:p>
          <a:p>
            <a:pPr algn="ctr"/>
            <a:r>
              <a:rPr lang="en-US" sz="2500" b="1" spc="0" dirty="0">
                <a:solidFill>
                  <a:schemeClr val="bg1"/>
                </a:solidFill>
                <a:latin typeface="Times New Roman" panose="02020603050405020304" pitchFamily="1"/>
              </a:rPr>
              <a:t>Examples of proposed </a:t>
            </a:r>
            <a:br>
              <a:rPr lang="en-US" sz="2500" b="1" spc="0" dirty="0">
                <a:solidFill>
                  <a:schemeClr val="bg1"/>
                </a:solidFill>
                <a:latin typeface="Times New Roman" panose="02020603050405020304" pitchFamily="1"/>
              </a:rPr>
            </a:br>
            <a:r>
              <a:rPr lang="en-US" sz="2500" b="1" spc="0" dirty="0">
                <a:solidFill>
                  <a:schemeClr val="bg1"/>
                </a:solidFill>
                <a:latin typeface="Times New Roman" panose="02020603050405020304" pitchFamily="1"/>
              </a:rPr>
              <a:t>restoration elements </a:t>
            </a:r>
          </a:p>
          <a:p>
            <a:pPr algn="ctr"/>
            <a:endParaRPr lang="en-US" dirty="0"/>
          </a:p>
        </p:txBody>
      </p:sp>
    </p:spTree>
    <p:extLst>
      <p:ext uri="{BB962C8B-B14F-4D97-AF65-F5344CB8AC3E}">
        <p14:creationId xmlns:p14="http://schemas.microsoft.com/office/powerpoint/2010/main" val="1136615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9E961-EBCB-0A0D-E99D-204B9508129F}"/>
              </a:ext>
            </a:extLst>
          </p:cNvPr>
          <p:cNvSpPr>
            <a:spLocks noGrp="1"/>
          </p:cNvSpPr>
          <p:nvPr>
            <p:ph type="title"/>
          </p:nvPr>
        </p:nvSpPr>
        <p:spPr>
          <a:xfrm>
            <a:off x="0" y="1160363"/>
            <a:ext cx="4002526" cy="2268637"/>
          </a:xfrm>
        </p:spPr>
        <p:txBody>
          <a:bodyPr/>
          <a:lstStyle/>
          <a:p>
            <a:r>
              <a:rPr lang="en-US" dirty="0"/>
              <a:t>Grouted Boulder Grade Control Structure, Type 2 </a:t>
            </a:r>
          </a:p>
        </p:txBody>
      </p:sp>
      <p:pic>
        <p:nvPicPr>
          <p:cNvPr id="5" name="Picture 4" descr="A river running through a rocky area&#10;&#10;Description automatically generated">
            <a:extLst>
              <a:ext uri="{FF2B5EF4-FFF2-40B4-BE49-F238E27FC236}">
                <a16:creationId xmlns:a16="http://schemas.microsoft.com/office/drawing/2014/main" id="{E3D0796A-80D4-5A1D-3D61-95A498A2FC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273191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5" name="Picture 4"/>
          <p:cNvPicPr/>
          <p:nvPr/>
        </p:nvPicPr>
        <p:blipFill rotWithShape="1">
          <a:blip r:embed="rId3"/>
          <a:srcRect b="52716"/>
          <a:stretch/>
        </p:blipFill>
        <p:spPr>
          <a:xfrm>
            <a:off x="169041" y="548704"/>
            <a:ext cx="5926959" cy="4172383"/>
          </a:xfrm>
          <a:prstGeom prst="rect">
            <a:avLst/>
          </a:prstGeom>
        </p:spPr>
      </p:pic>
      <p:pic>
        <p:nvPicPr>
          <p:cNvPr id="8" name="Picture 7">
            <a:extLst>
              <a:ext uri="{FF2B5EF4-FFF2-40B4-BE49-F238E27FC236}">
                <a16:creationId xmlns:a16="http://schemas.microsoft.com/office/drawing/2014/main" id="{ABD4F708-474C-ADD9-270A-7A526E96230E}"/>
              </a:ext>
            </a:extLst>
          </p:cNvPr>
          <p:cNvPicPr/>
          <p:nvPr/>
        </p:nvPicPr>
        <p:blipFill rotWithShape="1">
          <a:blip r:embed="rId3"/>
          <a:srcRect t="53000" r="220"/>
          <a:stretch/>
        </p:blipFill>
        <p:spPr>
          <a:xfrm>
            <a:off x="6233547" y="548704"/>
            <a:ext cx="5623836" cy="4172382"/>
          </a:xfrm>
          <a:prstGeom prst="rect">
            <a:avLst/>
          </a:prstGeom>
        </p:spPr>
      </p:pic>
      <p:sp>
        <p:nvSpPr>
          <p:cNvPr id="11" name="TextBox 10">
            <a:extLst>
              <a:ext uri="{FF2B5EF4-FFF2-40B4-BE49-F238E27FC236}">
                <a16:creationId xmlns:a16="http://schemas.microsoft.com/office/drawing/2014/main" id="{7755B29F-F6FF-A2C2-8056-ECAF68CE49B7}"/>
              </a:ext>
            </a:extLst>
          </p:cNvPr>
          <p:cNvSpPr txBox="1"/>
          <p:nvPr/>
        </p:nvSpPr>
        <p:spPr>
          <a:xfrm>
            <a:off x="1070150" y="5226882"/>
            <a:ext cx="4124739" cy="984885"/>
          </a:xfrm>
          <a:prstGeom prst="rect">
            <a:avLst/>
          </a:prstGeom>
          <a:noFill/>
        </p:spPr>
        <p:txBody>
          <a:bodyPr wrap="square" rtlCol="0">
            <a:spAutoFit/>
          </a:bodyPr>
          <a:lstStyle/>
          <a:p>
            <a:pPr algn="ctr"/>
            <a:r>
              <a:rPr lang="en-US" sz="2000" spc="-7" dirty="0">
                <a:solidFill>
                  <a:schemeClr val="bg1"/>
                </a:solidFill>
                <a:latin typeface="Times New Roman" panose="02020603050405020304" pitchFamily="1"/>
              </a:rPr>
              <a:t>Stacked boulder deflectors, control lateral channel migration and erosion. </a:t>
            </a:r>
          </a:p>
          <a:p>
            <a:pPr algn="ctr"/>
            <a:endParaRPr lang="en-US" dirty="0"/>
          </a:p>
        </p:txBody>
      </p:sp>
      <p:sp>
        <p:nvSpPr>
          <p:cNvPr id="14" name="TextBox 13">
            <a:extLst>
              <a:ext uri="{FF2B5EF4-FFF2-40B4-BE49-F238E27FC236}">
                <a16:creationId xmlns:a16="http://schemas.microsoft.com/office/drawing/2014/main" id="{A0CF54B9-5A62-06FA-C241-DCD100C2935F}"/>
              </a:ext>
            </a:extLst>
          </p:cNvPr>
          <p:cNvSpPr txBox="1"/>
          <p:nvPr/>
        </p:nvSpPr>
        <p:spPr>
          <a:xfrm>
            <a:off x="7523885" y="5226881"/>
            <a:ext cx="3597965" cy="984885"/>
          </a:xfrm>
          <a:prstGeom prst="rect">
            <a:avLst/>
          </a:prstGeom>
          <a:noFill/>
        </p:spPr>
        <p:txBody>
          <a:bodyPr wrap="square" rtlCol="0">
            <a:spAutoFit/>
          </a:bodyPr>
          <a:lstStyle/>
          <a:p>
            <a:pPr algn="ctr"/>
            <a:r>
              <a:rPr lang="en-US" sz="2000" spc="0" dirty="0">
                <a:solidFill>
                  <a:schemeClr val="bg1"/>
                </a:solidFill>
                <a:latin typeface="Times New Roman" panose="02020603050405020304" pitchFamily="1"/>
              </a:rPr>
              <a:t>Stacked boulder wall, or rock and soil deflector. </a:t>
            </a:r>
          </a:p>
          <a:p>
            <a:endParaRPr lang="en-US" dirty="0"/>
          </a:p>
        </p:txBody>
      </p:sp>
    </p:spTree>
    <p:extLst>
      <p:ext uri="{BB962C8B-B14F-4D97-AF65-F5344CB8AC3E}">
        <p14:creationId xmlns:p14="http://schemas.microsoft.com/office/powerpoint/2010/main" val="2153381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175348" y="912234"/>
            <a:ext cx="6046549" cy="4186540"/>
          </a:xfrm>
          <a:prstGeom prst="rect">
            <a:avLst/>
          </a:prstGeom>
        </p:spPr>
      </p:pic>
      <p:pic>
        <p:nvPicPr>
          <p:cNvPr id="7" name="Picture 6"/>
          <p:cNvPicPr/>
          <p:nvPr/>
        </p:nvPicPr>
        <p:blipFill>
          <a:blip r:embed="rId3"/>
          <a:stretch>
            <a:fillRect/>
          </a:stretch>
        </p:blipFill>
        <p:spPr>
          <a:xfrm>
            <a:off x="6297849" y="912234"/>
            <a:ext cx="5718803" cy="4186540"/>
          </a:xfrm>
          <a:prstGeom prst="rect">
            <a:avLst/>
          </a:prstGeom>
        </p:spPr>
      </p:pic>
      <p:sp>
        <p:nvSpPr>
          <p:cNvPr id="9" name="TextBox 8">
            <a:extLst>
              <a:ext uri="{FF2B5EF4-FFF2-40B4-BE49-F238E27FC236}">
                <a16:creationId xmlns:a16="http://schemas.microsoft.com/office/drawing/2014/main" id="{E2A573BC-AD7C-BE65-F4DE-1286912BC24F}"/>
              </a:ext>
            </a:extLst>
          </p:cNvPr>
          <p:cNvSpPr txBox="1"/>
          <p:nvPr/>
        </p:nvSpPr>
        <p:spPr>
          <a:xfrm>
            <a:off x="569721" y="5215062"/>
            <a:ext cx="5257801" cy="1292662"/>
          </a:xfrm>
          <a:prstGeom prst="rect">
            <a:avLst/>
          </a:prstGeom>
          <a:noFill/>
        </p:spPr>
        <p:txBody>
          <a:bodyPr wrap="square" rtlCol="0">
            <a:spAutoFit/>
          </a:bodyPr>
          <a:lstStyle/>
          <a:p>
            <a:pPr algn="ctr"/>
            <a:r>
              <a:rPr lang="en-US" sz="1500" spc="0" dirty="0">
                <a:solidFill>
                  <a:schemeClr val="bg1"/>
                </a:solidFill>
                <a:latin typeface="Times New Roman" panose="02020603050405020304" pitchFamily="1"/>
              </a:rPr>
              <a:t>Arroyo and floodplain grading: meandering low-flow channel with adjacent floodplain, infrequent stacked boulder deflectors to manage channel migration and grouted boulder grade control structures to control channel bed elevations. </a:t>
            </a:r>
          </a:p>
          <a:p>
            <a:endParaRPr lang="en-US" dirty="0"/>
          </a:p>
        </p:txBody>
      </p:sp>
      <p:sp>
        <p:nvSpPr>
          <p:cNvPr id="12" name="TextBox 11">
            <a:extLst>
              <a:ext uri="{FF2B5EF4-FFF2-40B4-BE49-F238E27FC236}">
                <a16:creationId xmlns:a16="http://schemas.microsoft.com/office/drawing/2014/main" id="{A1BF6333-6A01-D395-B0AB-91DCA0609D86}"/>
              </a:ext>
            </a:extLst>
          </p:cNvPr>
          <p:cNvSpPr txBox="1"/>
          <p:nvPr/>
        </p:nvSpPr>
        <p:spPr>
          <a:xfrm>
            <a:off x="7653130" y="5215062"/>
            <a:ext cx="3588027" cy="1061829"/>
          </a:xfrm>
          <a:prstGeom prst="rect">
            <a:avLst/>
          </a:prstGeom>
          <a:noFill/>
        </p:spPr>
        <p:txBody>
          <a:bodyPr wrap="square" rtlCol="0">
            <a:spAutoFit/>
          </a:bodyPr>
          <a:lstStyle/>
          <a:p>
            <a:pPr algn="ctr"/>
            <a:r>
              <a:rPr lang="en-US" sz="1500" spc="0" dirty="0">
                <a:solidFill>
                  <a:schemeClr val="bg1"/>
                </a:solidFill>
                <a:latin typeface="Times New Roman" panose="02020603050405020304" pitchFamily="1"/>
              </a:rPr>
              <a:t>Arroyo and floodplain grading: meandering low-flow channel with adjacent floodplain, emergent willows at </a:t>
            </a:r>
            <a:r>
              <a:rPr lang="en-US" sz="1500" spc="0" dirty="0" err="1">
                <a:solidFill>
                  <a:schemeClr val="bg1"/>
                </a:solidFill>
                <a:latin typeface="Times New Roman" panose="02020603050405020304" pitchFamily="1"/>
              </a:rPr>
              <a:t>bankfull</a:t>
            </a:r>
            <a:r>
              <a:rPr lang="en-US" sz="1500" spc="0" dirty="0">
                <a:solidFill>
                  <a:schemeClr val="bg1"/>
                </a:solidFill>
                <a:latin typeface="Times New Roman" panose="02020603050405020304" pitchFamily="1"/>
              </a:rPr>
              <a:t> elevation. </a:t>
            </a:r>
          </a:p>
          <a:p>
            <a:endParaRPr lang="en-US" dirty="0"/>
          </a:p>
        </p:txBody>
      </p:sp>
    </p:spTree>
    <p:extLst>
      <p:ext uri="{BB962C8B-B14F-4D97-AF65-F5344CB8AC3E}">
        <p14:creationId xmlns:p14="http://schemas.microsoft.com/office/powerpoint/2010/main" val="4083094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364190" y="3039209"/>
            <a:ext cx="5509835" cy="2506826"/>
          </a:xfrm>
          <a:prstGeom prst="rect">
            <a:avLst/>
          </a:prstGeom>
        </p:spPr>
      </p:pic>
      <p:pic>
        <p:nvPicPr>
          <p:cNvPr id="7" name="Picture 6"/>
          <p:cNvPicPr/>
          <p:nvPr/>
        </p:nvPicPr>
        <p:blipFill>
          <a:blip r:embed="rId3"/>
          <a:stretch>
            <a:fillRect/>
          </a:stretch>
        </p:blipFill>
        <p:spPr>
          <a:xfrm>
            <a:off x="6096000" y="616488"/>
            <a:ext cx="5950226" cy="4432589"/>
          </a:xfrm>
          <a:prstGeom prst="rect">
            <a:avLst/>
          </a:prstGeom>
        </p:spPr>
      </p:pic>
      <p:sp>
        <p:nvSpPr>
          <p:cNvPr id="9" name="TextBox 8">
            <a:extLst>
              <a:ext uri="{FF2B5EF4-FFF2-40B4-BE49-F238E27FC236}">
                <a16:creationId xmlns:a16="http://schemas.microsoft.com/office/drawing/2014/main" id="{6EEBBDED-2A98-B61F-4FBC-B44DA72294BC}"/>
              </a:ext>
            </a:extLst>
          </p:cNvPr>
          <p:cNvSpPr txBox="1"/>
          <p:nvPr/>
        </p:nvSpPr>
        <p:spPr>
          <a:xfrm>
            <a:off x="616904" y="5709441"/>
            <a:ext cx="4481871" cy="1292662"/>
          </a:xfrm>
          <a:prstGeom prst="rect">
            <a:avLst/>
          </a:prstGeom>
          <a:noFill/>
        </p:spPr>
        <p:txBody>
          <a:bodyPr wrap="square" rtlCol="0">
            <a:spAutoFit/>
          </a:bodyPr>
          <a:lstStyle/>
          <a:p>
            <a:pPr algn="ctr"/>
            <a:r>
              <a:rPr lang="en-US" sz="2000" spc="0" dirty="0">
                <a:solidFill>
                  <a:schemeClr val="bg1"/>
                </a:solidFill>
                <a:latin typeface="Times New Roman" panose="02020603050405020304" pitchFamily="1"/>
              </a:rPr>
              <a:t>Arroyo morphology is laterally managed with rock structures and riparian vegetation. </a:t>
            </a:r>
          </a:p>
          <a:p>
            <a:endParaRPr lang="en-US" dirty="0"/>
          </a:p>
        </p:txBody>
      </p:sp>
      <p:sp>
        <p:nvSpPr>
          <p:cNvPr id="12" name="TextBox 11">
            <a:extLst>
              <a:ext uri="{FF2B5EF4-FFF2-40B4-BE49-F238E27FC236}">
                <a16:creationId xmlns:a16="http://schemas.microsoft.com/office/drawing/2014/main" id="{3404F493-290D-F9D2-3942-447F5C94500A}"/>
              </a:ext>
            </a:extLst>
          </p:cNvPr>
          <p:cNvSpPr txBox="1"/>
          <p:nvPr/>
        </p:nvSpPr>
        <p:spPr>
          <a:xfrm>
            <a:off x="6652592" y="5093888"/>
            <a:ext cx="5062933" cy="1908215"/>
          </a:xfrm>
          <a:prstGeom prst="rect">
            <a:avLst/>
          </a:prstGeom>
          <a:noFill/>
        </p:spPr>
        <p:txBody>
          <a:bodyPr wrap="square" rtlCol="0">
            <a:spAutoFit/>
          </a:bodyPr>
          <a:lstStyle/>
          <a:p>
            <a:pPr algn="ctr"/>
            <a:r>
              <a:rPr lang="en-US" sz="2000" spc="0" dirty="0" err="1">
                <a:solidFill>
                  <a:schemeClr val="bg1"/>
                </a:solidFill>
                <a:latin typeface="Times New Roman" panose="02020603050405020304" pitchFamily="1"/>
              </a:rPr>
              <a:t>Sideslope</a:t>
            </a:r>
            <a:r>
              <a:rPr lang="en-US" sz="2000" spc="0" dirty="0">
                <a:solidFill>
                  <a:schemeClr val="bg1"/>
                </a:solidFill>
                <a:latin typeface="Times New Roman" panose="02020603050405020304" pitchFamily="1"/>
              </a:rPr>
              <a:t> grading at 3:1 or 4:1 allows for grasses/forbs/weeds to establish. Plant palette for Madrid will lean towards more drought tolerant species including </a:t>
            </a:r>
            <a:r>
              <a:rPr lang="en-US" sz="2000" spc="0" dirty="0" err="1">
                <a:solidFill>
                  <a:schemeClr val="bg1"/>
                </a:solidFill>
                <a:latin typeface="Times New Roman" panose="02020603050405020304" pitchFamily="1"/>
              </a:rPr>
              <a:t>chamisa</a:t>
            </a:r>
            <a:r>
              <a:rPr lang="en-US" sz="2000" spc="0" dirty="0">
                <a:solidFill>
                  <a:schemeClr val="bg1"/>
                </a:solidFill>
                <a:latin typeface="Times New Roman" panose="02020603050405020304" pitchFamily="1"/>
              </a:rPr>
              <a:t> shrubs and bunch grasses. </a:t>
            </a:r>
          </a:p>
          <a:p>
            <a:endParaRPr lang="en-US" dirty="0"/>
          </a:p>
        </p:txBody>
      </p:sp>
    </p:spTree>
    <p:extLst>
      <p:ext uri="{BB962C8B-B14F-4D97-AF65-F5344CB8AC3E}">
        <p14:creationId xmlns:p14="http://schemas.microsoft.com/office/powerpoint/2010/main" val="498946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4" name="Picture 3"/>
          <p:cNvPicPr/>
          <p:nvPr/>
        </p:nvPicPr>
        <p:blipFill rotWithShape="1">
          <a:blip r:embed="rId2"/>
          <a:srcRect t="8171" b="51543"/>
          <a:stretch/>
        </p:blipFill>
        <p:spPr>
          <a:xfrm>
            <a:off x="77019" y="1492020"/>
            <a:ext cx="6542442" cy="3708689"/>
          </a:xfrm>
          <a:prstGeom prst="rect">
            <a:avLst/>
          </a:prstGeom>
        </p:spPr>
      </p:pic>
      <p:sp>
        <p:nvSpPr>
          <p:cNvPr id="7" name="TextBox 6">
            <a:extLst>
              <a:ext uri="{FF2B5EF4-FFF2-40B4-BE49-F238E27FC236}">
                <a16:creationId xmlns:a16="http://schemas.microsoft.com/office/drawing/2014/main" id="{9635156E-4651-DE11-1BFF-6DC5C11BD404}"/>
              </a:ext>
            </a:extLst>
          </p:cNvPr>
          <p:cNvSpPr txBox="1"/>
          <p:nvPr/>
        </p:nvSpPr>
        <p:spPr>
          <a:xfrm>
            <a:off x="5072182" y="5889362"/>
            <a:ext cx="4661647" cy="400110"/>
          </a:xfrm>
          <a:prstGeom prst="rect">
            <a:avLst/>
          </a:prstGeom>
          <a:noFill/>
        </p:spPr>
        <p:txBody>
          <a:bodyPr wrap="square" rtlCol="0">
            <a:spAutoFit/>
          </a:bodyPr>
          <a:lstStyle/>
          <a:p>
            <a:r>
              <a:rPr lang="en-US" sz="2000" spc="0" dirty="0">
                <a:solidFill>
                  <a:schemeClr val="bg1"/>
                </a:solidFill>
                <a:latin typeface="Times New Roman" panose="02020603050405020304" pitchFamily="1"/>
              </a:rPr>
              <a:t>Rock lined drainage channel.</a:t>
            </a:r>
            <a:endParaRPr lang="en-US" sz="2000" dirty="0">
              <a:solidFill>
                <a:schemeClr val="bg1"/>
              </a:solidFill>
            </a:endParaRPr>
          </a:p>
        </p:txBody>
      </p:sp>
      <p:pic>
        <p:nvPicPr>
          <p:cNvPr id="11" name="Picture 10">
            <a:extLst>
              <a:ext uri="{FF2B5EF4-FFF2-40B4-BE49-F238E27FC236}">
                <a16:creationId xmlns:a16="http://schemas.microsoft.com/office/drawing/2014/main" id="{E489D945-625B-A5F6-9700-768E8883CEE1}"/>
              </a:ext>
            </a:extLst>
          </p:cNvPr>
          <p:cNvPicPr/>
          <p:nvPr/>
        </p:nvPicPr>
        <p:blipFill rotWithShape="1">
          <a:blip r:embed="rId2"/>
          <a:srcRect l="2532" t="59259" r="1882" b="5406"/>
          <a:stretch/>
        </p:blipFill>
        <p:spPr>
          <a:xfrm>
            <a:off x="6897757" y="1956065"/>
            <a:ext cx="5137711" cy="3033377"/>
          </a:xfrm>
          <a:prstGeom prst="rect">
            <a:avLst/>
          </a:prstGeom>
        </p:spPr>
      </p:pic>
    </p:spTree>
    <p:extLst>
      <p:ext uri="{BB962C8B-B14F-4D97-AF65-F5344CB8AC3E}">
        <p14:creationId xmlns:p14="http://schemas.microsoft.com/office/powerpoint/2010/main" val="1473490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4" name="Picture 3"/>
          <p:cNvPicPr/>
          <p:nvPr/>
        </p:nvPicPr>
        <p:blipFill rotWithShape="1">
          <a:blip r:embed="rId2"/>
          <a:srcRect b="53869"/>
          <a:stretch/>
        </p:blipFill>
        <p:spPr>
          <a:xfrm>
            <a:off x="85896" y="1570787"/>
            <a:ext cx="5907398" cy="3816222"/>
          </a:xfrm>
          <a:prstGeom prst="rect">
            <a:avLst/>
          </a:prstGeom>
        </p:spPr>
      </p:pic>
      <p:pic>
        <p:nvPicPr>
          <p:cNvPr id="8" name="Picture 7">
            <a:extLst>
              <a:ext uri="{FF2B5EF4-FFF2-40B4-BE49-F238E27FC236}">
                <a16:creationId xmlns:a16="http://schemas.microsoft.com/office/drawing/2014/main" id="{BDF498C7-647A-D240-E333-6A9696E219C6}"/>
              </a:ext>
            </a:extLst>
          </p:cNvPr>
          <p:cNvPicPr/>
          <p:nvPr/>
        </p:nvPicPr>
        <p:blipFill rotWithShape="1">
          <a:blip r:embed="rId2"/>
          <a:srcRect l="-632" t="56257" b="4298"/>
          <a:stretch/>
        </p:blipFill>
        <p:spPr>
          <a:xfrm>
            <a:off x="5993294" y="1570787"/>
            <a:ext cx="6042993" cy="3816222"/>
          </a:xfrm>
          <a:prstGeom prst="rect">
            <a:avLst/>
          </a:prstGeom>
        </p:spPr>
      </p:pic>
      <p:sp>
        <p:nvSpPr>
          <p:cNvPr id="9" name="TextBox 8">
            <a:extLst>
              <a:ext uri="{FF2B5EF4-FFF2-40B4-BE49-F238E27FC236}">
                <a16:creationId xmlns:a16="http://schemas.microsoft.com/office/drawing/2014/main" id="{86EC985D-0C66-079C-C1C1-6EFB011B019E}"/>
              </a:ext>
            </a:extLst>
          </p:cNvPr>
          <p:cNvSpPr txBox="1"/>
          <p:nvPr/>
        </p:nvSpPr>
        <p:spPr>
          <a:xfrm>
            <a:off x="4919869" y="6017218"/>
            <a:ext cx="3985592" cy="677108"/>
          </a:xfrm>
          <a:prstGeom prst="rect">
            <a:avLst/>
          </a:prstGeom>
          <a:noFill/>
        </p:spPr>
        <p:txBody>
          <a:bodyPr wrap="square" rtlCol="0">
            <a:spAutoFit/>
          </a:bodyPr>
          <a:lstStyle/>
          <a:p>
            <a:r>
              <a:rPr lang="en-US" sz="2000" spc="-14" dirty="0">
                <a:solidFill>
                  <a:schemeClr val="bg1"/>
                </a:solidFill>
                <a:latin typeface="Times New Roman" panose="02020603050405020304" pitchFamily="1"/>
              </a:rPr>
              <a:t>Zuni bowl grade control structure. </a:t>
            </a:r>
          </a:p>
          <a:p>
            <a:endParaRPr lang="en-US" dirty="0"/>
          </a:p>
        </p:txBody>
      </p:sp>
    </p:spTree>
    <p:extLst>
      <p:ext uri="{BB962C8B-B14F-4D97-AF65-F5344CB8AC3E}">
        <p14:creationId xmlns:p14="http://schemas.microsoft.com/office/powerpoint/2010/main" val="553151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76875A5-EB7C-9CFD-C71A-BC0AE9D51690}"/>
              </a:ext>
            </a:extLst>
          </p:cNvPr>
          <p:cNvSpPr txBox="1">
            <a:spLocks/>
          </p:cNvSpPr>
          <p:nvPr/>
        </p:nvSpPr>
        <p:spPr>
          <a:xfrm>
            <a:off x="3926006" y="373740"/>
            <a:ext cx="9601200" cy="1060704"/>
          </a:xfrm>
          <a:prstGeom prst="rect">
            <a:avLst/>
          </a:prstGeom>
        </p:spPr>
        <p:txBody>
          <a:bodyPr vert="horz" lIns="91440" tIns="45720" rIns="91440" bIns="45720" rtlCol="0" anchor="b">
            <a:normAutofit lnSpcReduction="10000"/>
          </a:bodyPr>
          <a:lstStyle>
            <a:lvl1pPr marL="0" indent="0" algn="ctr" defTabSz="914400" rtl="0" eaLnBrk="1" latinLnBrk="0" hangingPunct="1">
              <a:lnSpc>
                <a:spcPct val="90000"/>
              </a:lnSpc>
              <a:spcBef>
                <a:spcPct val="0"/>
              </a:spcBef>
              <a:buFont typeface="Arial" pitchFamily="34" charset="0"/>
              <a:buNone/>
              <a:defRPr sz="5400" b="0" kern="1200" baseline="0">
                <a:solidFill>
                  <a:schemeClr val="bg1">
                    <a:lumMod val="75000"/>
                  </a:schemeClr>
                </a:solidFill>
                <a:latin typeface="+mj-lt"/>
                <a:ea typeface="+mj-ea"/>
                <a:cs typeface="+mj-cs"/>
              </a:defRPr>
            </a:lvl1pPr>
          </a:lstStyle>
          <a:p>
            <a:r>
              <a:rPr lang="en-US" sz="3800" u="sng" dirty="0"/>
              <a:t>Revegetation Plan – Species </a:t>
            </a:r>
            <a:br>
              <a:rPr lang="en-US" sz="3800" u="sng" dirty="0"/>
            </a:br>
            <a:r>
              <a:rPr lang="en-US" sz="3800" u="sng" dirty="0"/>
              <a:t>to be Hydroseeded &amp; Live Planted</a:t>
            </a:r>
          </a:p>
        </p:txBody>
      </p:sp>
      <p:pic>
        <p:nvPicPr>
          <p:cNvPr id="4" name="Picture 3">
            <a:extLst>
              <a:ext uri="{FF2B5EF4-FFF2-40B4-BE49-F238E27FC236}">
                <a16:creationId xmlns:a16="http://schemas.microsoft.com/office/drawing/2014/main" id="{1AF71DC3-C507-B718-367A-F74106536252}"/>
              </a:ext>
            </a:extLst>
          </p:cNvPr>
          <p:cNvPicPr>
            <a:picLocks noChangeAspect="1"/>
          </p:cNvPicPr>
          <p:nvPr/>
        </p:nvPicPr>
        <p:blipFill>
          <a:blip r:embed="rId3"/>
          <a:stretch>
            <a:fillRect/>
          </a:stretch>
        </p:blipFill>
        <p:spPr>
          <a:xfrm>
            <a:off x="0" y="229534"/>
            <a:ext cx="5362148" cy="6395318"/>
          </a:xfrm>
          <a:prstGeom prst="rect">
            <a:avLst/>
          </a:prstGeom>
        </p:spPr>
      </p:pic>
      <p:pic>
        <p:nvPicPr>
          <p:cNvPr id="7" name="Picture 6">
            <a:extLst>
              <a:ext uri="{FF2B5EF4-FFF2-40B4-BE49-F238E27FC236}">
                <a16:creationId xmlns:a16="http://schemas.microsoft.com/office/drawing/2014/main" id="{96F6FAF7-BE1C-3872-7EEE-AE45FC51E349}"/>
              </a:ext>
            </a:extLst>
          </p:cNvPr>
          <p:cNvPicPr>
            <a:picLocks noChangeAspect="1"/>
          </p:cNvPicPr>
          <p:nvPr/>
        </p:nvPicPr>
        <p:blipFill>
          <a:blip r:embed="rId4"/>
          <a:stretch>
            <a:fillRect/>
          </a:stretch>
        </p:blipFill>
        <p:spPr>
          <a:xfrm>
            <a:off x="6096000" y="1466146"/>
            <a:ext cx="6096000" cy="5130996"/>
          </a:xfrm>
          <a:prstGeom prst="rect">
            <a:avLst/>
          </a:prstGeom>
        </p:spPr>
      </p:pic>
      <p:sp>
        <p:nvSpPr>
          <p:cNvPr id="2" name="Rectangle 1">
            <a:extLst>
              <a:ext uri="{FF2B5EF4-FFF2-40B4-BE49-F238E27FC236}">
                <a16:creationId xmlns:a16="http://schemas.microsoft.com/office/drawing/2014/main" id="{D7634FDF-C794-1290-400A-38804EAEBCB8}"/>
              </a:ext>
            </a:extLst>
          </p:cNvPr>
          <p:cNvSpPr/>
          <p:nvPr/>
        </p:nvSpPr>
        <p:spPr>
          <a:xfrm>
            <a:off x="6096000" y="3349256"/>
            <a:ext cx="2133600" cy="340242"/>
          </a:xfrm>
          <a:prstGeom prst="rect">
            <a:avLst/>
          </a:prstGeom>
          <a:noFill/>
          <a:ln w="28575">
            <a:solidFill>
              <a:srgbClr val="FFFF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712A39C-F066-4A9F-43EA-F3646C09097A}"/>
              </a:ext>
            </a:extLst>
          </p:cNvPr>
          <p:cNvSpPr/>
          <p:nvPr/>
        </p:nvSpPr>
        <p:spPr>
          <a:xfrm>
            <a:off x="6096000" y="2641945"/>
            <a:ext cx="1708298" cy="165050"/>
          </a:xfrm>
          <a:prstGeom prst="rect">
            <a:avLst/>
          </a:prstGeom>
          <a:noFill/>
          <a:ln w="28575">
            <a:solidFill>
              <a:srgbClr val="FFFF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9748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B3821D4-D602-47AB-E933-D86551717ABC}"/>
              </a:ext>
            </a:extLst>
          </p:cNvPr>
          <p:cNvSpPr txBox="1">
            <a:spLocks/>
          </p:cNvSpPr>
          <p:nvPr/>
        </p:nvSpPr>
        <p:spPr>
          <a:xfrm>
            <a:off x="1295400" y="0"/>
            <a:ext cx="9601200" cy="1060704"/>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ct val="0"/>
              </a:spcBef>
              <a:buFont typeface="Arial" pitchFamily="34" charset="0"/>
              <a:buNone/>
              <a:defRPr sz="5400" b="0" kern="1200" baseline="0">
                <a:solidFill>
                  <a:schemeClr val="bg1">
                    <a:lumMod val="75000"/>
                  </a:schemeClr>
                </a:solidFill>
                <a:latin typeface="+mj-lt"/>
                <a:ea typeface="+mj-ea"/>
                <a:cs typeface="+mj-cs"/>
              </a:defRPr>
            </a:lvl1pPr>
          </a:lstStyle>
          <a:p>
            <a:r>
              <a:rPr lang="en-US" sz="3800" u="sng" dirty="0"/>
              <a:t>Revegetation Plan Continued</a:t>
            </a:r>
          </a:p>
        </p:txBody>
      </p:sp>
      <p:sp>
        <p:nvSpPr>
          <p:cNvPr id="2" name="TextBox 1">
            <a:extLst>
              <a:ext uri="{FF2B5EF4-FFF2-40B4-BE49-F238E27FC236}">
                <a16:creationId xmlns:a16="http://schemas.microsoft.com/office/drawing/2014/main" id="{96D7CD03-A5B4-CF0F-5DBE-694227DCB822}"/>
              </a:ext>
            </a:extLst>
          </p:cNvPr>
          <p:cNvSpPr txBox="1"/>
          <p:nvPr/>
        </p:nvSpPr>
        <p:spPr>
          <a:xfrm>
            <a:off x="0" y="922205"/>
            <a:ext cx="5049462" cy="923330"/>
          </a:xfrm>
          <a:prstGeom prst="rect">
            <a:avLst/>
          </a:prstGeom>
          <a:noFill/>
        </p:spPr>
        <p:txBody>
          <a:bodyPr wrap="square" rtlCol="0">
            <a:spAutoFit/>
          </a:bodyPr>
          <a:lstStyle/>
          <a:p>
            <a:pPr marL="285750" indent="-285750">
              <a:buFont typeface="Arial" panose="020B0604020202020204" pitchFamily="34" charset="0"/>
              <a:buChar char="•"/>
            </a:pPr>
            <a:endParaRPr lang="en-US" dirty="0">
              <a:solidFill>
                <a:schemeClr val="bg1"/>
              </a:solidFill>
            </a:endParaRPr>
          </a:p>
          <a:p>
            <a:r>
              <a:rPr lang="en-US" dirty="0">
                <a:solidFill>
                  <a:schemeClr val="bg1"/>
                </a:solidFill>
              </a:rPr>
              <a:t>Photos of live planted species to be given supplemental water:</a:t>
            </a:r>
          </a:p>
        </p:txBody>
      </p:sp>
      <p:pic>
        <p:nvPicPr>
          <p:cNvPr id="1026" name="Picture 2" descr="Two-needle pinyon pine tree Photograph by Jason O Watson | Fine Art America">
            <a:extLst>
              <a:ext uri="{FF2B5EF4-FFF2-40B4-BE49-F238E27FC236}">
                <a16:creationId xmlns:a16="http://schemas.microsoft.com/office/drawing/2014/main" id="{6F882AF6-C5BC-43FB-6A5A-F4815EE0BC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313" r="16269" b="-2642"/>
          <a:stretch/>
        </p:blipFill>
        <p:spPr bwMode="auto">
          <a:xfrm>
            <a:off x="4765950" y="1318759"/>
            <a:ext cx="3533967" cy="39373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ature's Blog: New Mexico Locust">
            <a:extLst>
              <a:ext uri="{FF2B5EF4-FFF2-40B4-BE49-F238E27FC236}">
                <a16:creationId xmlns:a16="http://schemas.microsoft.com/office/drawing/2014/main" id="{B56B7705-22BF-155F-BD35-C3EB8B0602A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38461" y="1318759"/>
            <a:ext cx="2873068" cy="38307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hoto #37309 | Rhus trilobata | plant lust">
            <a:extLst>
              <a:ext uri="{FF2B5EF4-FFF2-40B4-BE49-F238E27FC236}">
                <a16:creationId xmlns:a16="http://schemas.microsoft.com/office/drawing/2014/main" id="{0CCB153A-A430-DB1C-C3F0-3890B96959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633" y="1865491"/>
            <a:ext cx="3933099" cy="33906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33E5EA9-3636-7FE9-7310-81C09713281B}"/>
              </a:ext>
            </a:extLst>
          </p:cNvPr>
          <p:cNvSpPr txBox="1"/>
          <p:nvPr/>
        </p:nvSpPr>
        <p:spPr>
          <a:xfrm>
            <a:off x="637674" y="5269508"/>
            <a:ext cx="2851484" cy="646331"/>
          </a:xfrm>
          <a:prstGeom prst="rect">
            <a:avLst/>
          </a:prstGeom>
          <a:noFill/>
        </p:spPr>
        <p:txBody>
          <a:bodyPr wrap="square" rtlCol="0">
            <a:spAutoFit/>
          </a:bodyPr>
          <a:lstStyle/>
          <a:p>
            <a:pPr algn="ctr"/>
            <a:r>
              <a:rPr lang="en-US" dirty="0" err="1">
                <a:solidFill>
                  <a:schemeClr val="bg1"/>
                </a:solidFill>
              </a:rPr>
              <a:t>Threeleaf</a:t>
            </a:r>
            <a:r>
              <a:rPr lang="en-US" dirty="0">
                <a:solidFill>
                  <a:schemeClr val="bg1"/>
                </a:solidFill>
              </a:rPr>
              <a:t> Sumac</a:t>
            </a:r>
            <a:br>
              <a:rPr lang="en-US" dirty="0">
                <a:solidFill>
                  <a:schemeClr val="bg1"/>
                </a:solidFill>
              </a:rPr>
            </a:br>
            <a:r>
              <a:rPr lang="en-US" i="1" dirty="0">
                <a:solidFill>
                  <a:schemeClr val="bg1"/>
                </a:solidFill>
              </a:rPr>
              <a:t>Rhus </a:t>
            </a:r>
            <a:r>
              <a:rPr lang="en-US" i="1" dirty="0" err="1">
                <a:solidFill>
                  <a:schemeClr val="bg1"/>
                </a:solidFill>
              </a:rPr>
              <a:t>trilobata</a:t>
            </a:r>
            <a:endParaRPr lang="en-US" i="1" dirty="0">
              <a:solidFill>
                <a:schemeClr val="bg1"/>
              </a:solidFill>
            </a:endParaRPr>
          </a:p>
        </p:txBody>
      </p:sp>
      <p:sp>
        <p:nvSpPr>
          <p:cNvPr id="5" name="TextBox 4">
            <a:extLst>
              <a:ext uri="{FF2B5EF4-FFF2-40B4-BE49-F238E27FC236}">
                <a16:creationId xmlns:a16="http://schemas.microsoft.com/office/drawing/2014/main" id="{B6529A3C-274E-3544-9B7C-E9556120DEE2}"/>
              </a:ext>
            </a:extLst>
          </p:cNvPr>
          <p:cNvSpPr txBox="1"/>
          <p:nvPr/>
        </p:nvSpPr>
        <p:spPr>
          <a:xfrm>
            <a:off x="5107191" y="5256094"/>
            <a:ext cx="2851484" cy="646331"/>
          </a:xfrm>
          <a:prstGeom prst="rect">
            <a:avLst/>
          </a:prstGeom>
          <a:noFill/>
        </p:spPr>
        <p:txBody>
          <a:bodyPr wrap="square" rtlCol="0">
            <a:spAutoFit/>
          </a:bodyPr>
          <a:lstStyle/>
          <a:p>
            <a:pPr algn="ctr"/>
            <a:r>
              <a:rPr lang="en-US" dirty="0">
                <a:solidFill>
                  <a:schemeClr val="bg1"/>
                </a:solidFill>
              </a:rPr>
              <a:t>Two-needle pinyon</a:t>
            </a:r>
            <a:br>
              <a:rPr lang="en-US" dirty="0">
                <a:solidFill>
                  <a:schemeClr val="bg1"/>
                </a:solidFill>
              </a:rPr>
            </a:br>
            <a:r>
              <a:rPr lang="en-US" i="1" dirty="0">
                <a:solidFill>
                  <a:schemeClr val="bg1"/>
                </a:solidFill>
              </a:rPr>
              <a:t>Pinus edulis</a:t>
            </a:r>
          </a:p>
        </p:txBody>
      </p:sp>
      <p:sp>
        <p:nvSpPr>
          <p:cNvPr id="7" name="TextBox 6">
            <a:extLst>
              <a:ext uri="{FF2B5EF4-FFF2-40B4-BE49-F238E27FC236}">
                <a16:creationId xmlns:a16="http://schemas.microsoft.com/office/drawing/2014/main" id="{1A057035-1274-C3A9-16C3-AD34DF1863E2}"/>
              </a:ext>
            </a:extLst>
          </p:cNvPr>
          <p:cNvSpPr txBox="1"/>
          <p:nvPr/>
        </p:nvSpPr>
        <p:spPr>
          <a:xfrm>
            <a:off x="9049539" y="5149516"/>
            <a:ext cx="2851484" cy="646331"/>
          </a:xfrm>
          <a:prstGeom prst="rect">
            <a:avLst/>
          </a:prstGeom>
          <a:noFill/>
        </p:spPr>
        <p:txBody>
          <a:bodyPr wrap="square" rtlCol="0">
            <a:spAutoFit/>
          </a:bodyPr>
          <a:lstStyle/>
          <a:p>
            <a:pPr algn="ctr"/>
            <a:r>
              <a:rPr lang="en-US" dirty="0">
                <a:solidFill>
                  <a:schemeClr val="bg1"/>
                </a:solidFill>
              </a:rPr>
              <a:t>New Mexico Locust</a:t>
            </a:r>
            <a:br>
              <a:rPr lang="en-US" dirty="0">
                <a:solidFill>
                  <a:schemeClr val="bg1"/>
                </a:solidFill>
              </a:rPr>
            </a:br>
            <a:r>
              <a:rPr lang="en-US" i="1" dirty="0">
                <a:solidFill>
                  <a:schemeClr val="bg1"/>
                </a:solidFill>
              </a:rPr>
              <a:t>Robinia </a:t>
            </a:r>
            <a:r>
              <a:rPr lang="en-US" i="1" dirty="0" err="1">
                <a:solidFill>
                  <a:schemeClr val="bg1"/>
                </a:solidFill>
              </a:rPr>
              <a:t>newmexicana</a:t>
            </a:r>
            <a:endParaRPr lang="en-US" i="1" dirty="0">
              <a:solidFill>
                <a:schemeClr val="bg1"/>
              </a:solidFill>
            </a:endParaRPr>
          </a:p>
        </p:txBody>
      </p:sp>
    </p:spTree>
    <p:extLst>
      <p:ext uri="{BB962C8B-B14F-4D97-AF65-F5344CB8AC3E}">
        <p14:creationId xmlns:p14="http://schemas.microsoft.com/office/powerpoint/2010/main" val="136342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D64C63-E1E8-8806-0AE9-9F79BDE8179A}"/>
              </a:ext>
            </a:extLst>
          </p:cNvPr>
          <p:cNvSpPr txBox="1"/>
          <p:nvPr/>
        </p:nvSpPr>
        <p:spPr>
          <a:xfrm>
            <a:off x="8637119" y="1185275"/>
            <a:ext cx="6093994" cy="646331"/>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rPr>
              <a:t>Also, a 3,000 gallon water tank </a:t>
            </a:r>
            <a:br>
              <a:rPr lang="en-US" dirty="0">
                <a:solidFill>
                  <a:schemeClr val="bg1"/>
                </a:solidFill>
              </a:rPr>
            </a:br>
            <a:r>
              <a:rPr lang="en-US" dirty="0">
                <a:solidFill>
                  <a:schemeClr val="bg1"/>
                </a:solidFill>
              </a:rPr>
              <a:t>will be implemented.</a:t>
            </a:r>
          </a:p>
        </p:txBody>
      </p:sp>
      <p:sp>
        <p:nvSpPr>
          <p:cNvPr id="6" name="Title 1">
            <a:extLst>
              <a:ext uri="{FF2B5EF4-FFF2-40B4-BE49-F238E27FC236}">
                <a16:creationId xmlns:a16="http://schemas.microsoft.com/office/drawing/2014/main" id="{E90CBD50-B97C-A591-FF4A-A0E6C418D227}"/>
              </a:ext>
            </a:extLst>
          </p:cNvPr>
          <p:cNvSpPr txBox="1">
            <a:spLocks/>
          </p:cNvSpPr>
          <p:nvPr/>
        </p:nvSpPr>
        <p:spPr>
          <a:xfrm>
            <a:off x="1295400" y="0"/>
            <a:ext cx="9601200" cy="1060704"/>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ct val="0"/>
              </a:spcBef>
              <a:buFont typeface="Arial" pitchFamily="34" charset="0"/>
              <a:buNone/>
              <a:defRPr sz="5400" b="0" kern="1200" baseline="0">
                <a:solidFill>
                  <a:schemeClr val="bg1">
                    <a:lumMod val="75000"/>
                  </a:schemeClr>
                </a:solidFill>
                <a:latin typeface="+mj-lt"/>
                <a:ea typeface="+mj-ea"/>
                <a:cs typeface="+mj-cs"/>
              </a:defRPr>
            </a:lvl1pPr>
          </a:lstStyle>
          <a:p>
            <a:r>
              <a:rPr lang="en-US" sz="3800" u="sng" dirty="0"/>
              <a:t>Revegetation Plan Continued</a:t>
            </a:r>
          </a:p>
        </p:txBody>
      </p:sp>
      <p:sp>
        <p:nvSpPr>
          <p:cNvPr id="7" name="TextBox 6">
            <a:extLst>
              <a:ext uri="{FF2B5EF4-FFF2-40B4-BE49-F238E27FC236}">
                <a16:creationId xmlns:a16="http://schemas.microsoft.com/office/drawing/2014/main" id="{392F4277-6688-DE46-1F7C-846EA93531FF}"/>
              </a:ext>
            </a:extLst>
          </p:cNvPr>
          <p:cNvSpPr txBox="1"/>
          <p:nvPr/>
        </p:nvSpPr>
        <p:spPr>
          <a:xfrm>
            <a:off x="179669" y="6131367"/>
            <a:ext cx="11832661" cy="369332"/>
          </a:xfrm>
          <a:prstGeom prst="rect">
            <a:avLst/>
          </a:prstGeom>
          <a:noFill/>
        </p:spPr>
        <p:txBody>
          <a:bodyPr wrap="square" rtlCol="0">
            <a:spAutoFit/>
          </a:bodyPr>
          <a:lstStyle/>
          <a:p>
            <a:pPr algn="ctr"/>
            <a:r>
              <a:rPr lang="en-US" dirty="0">
                <a:solidFill>
                  <a:schemeClr val="bg1"/>
                </a:solidFill>
              </a:rPr>
              <a:t>This plan incorporates input and collaboration with Madrid representative Amanda Bramble, as well as Santa Fe County staff.</a:t>
            </a:r>
          </a:p>
        </p:txBody>
      </p:sp>
      <p:pic>
        <p:nvPicPr>
          <p:cNvPr id="2050" name="Picture 2" descr="A few New Mexico trees and shrubs - dogofthedesert">
            <a:extLst>
              <a:ext uri="{FF2B5EF4-FFF2-40B4-BE49-F238E27FC236}">
                <a16:creationId xmlns:a16="http://schemas.microsoft.com/office/drawing/2014/main" id="{F93FE692-D50A-991B-0FB4-018FFDF8BE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669" y="2188027"/>
            <a:ext cx="3727013" cy="248194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 few New Mexico trees and shrubs - dogofthedesert">
            <a:extLst>
              <a:ext uri="{FF2B5EF4-FFF2-40B4-BE49-F238E27FC236}">
                <a16:creationId xmlns:a16="http://schemas.microsoft.com/office/drawing/2014/main" id="{24A61982-977C-FD23-E7A5-A729056C381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5259"/>
          <a:stretch/>
        </p:blipFill>
        <p:spPr bwMode="auto">
          <a:xfrm>
            <a:off x="9021274" y="2087959"/>
            <a:ext cx="2897908" cy="25820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63776BE-C533-B86E-24C4-8B7D9E97F1AF}"/>
              </a:ext>
            </a:extLst>
          </p:cNvPr>
          <p:cNvPicPr>
            <a:picLocks noChangeAspect="1"/>
          </p:cNvPicPr>
          <p:nvPr/>
        </p:nvPicPr>
        <p:blipFill rotWithShape="1">
          <a:blip r:embed="rId5"/>
          <a:srcRect l="20309" t="10605" r="17618" b="-1807"/>
          <a:stretch/>
        </p:blipFill>
        <p:spPr>
          <a:xfrm>
            <a:off x="4477132" y="1256038"/>
            <a:ext cx="3973692" cy="3898231"/>
          </a:xfrm>
          <a:prstGeom prst="rect">
            <a:avLst/>
          </a:prstGeom>
        </p:spPr>
      </p:pic>
      <p:sp>
        <p:nvSpPr>
          <p:cNvPr id="9" name="TextBox 8">
            <a:extLst>
              <a:ext uri="{FF2B5EF4-FFF2-40B4-BE49-F238E27FC236}">
                <a16:creationId xmlns:a16="http://schemas.microsoft.com/office/drawing/2014/main" id="{0BE8E219-19AA-3943-E74C-9A618B1E644F}"/>
              </a:ext>
            </a:extLst>
          </p:cNvPr>
          <p:cNvSpPr txBox="1"/>
          <p:nvPr/>
        </p:nvSpPr>
        <p:spPr>
          <a:xfrm>
            <a:off x="5147906" y="5077504"/>
            <a:ext cx="2839452" cy="646331"/>
          </a:xfrm>
          <a:prstGeom prst="rect">
            <a:avLst/>
          </a:prstGeom>
          <a:noFill/>
        </p:spPr>
        <p:txBody>
          <a:bodyPr wrap="square" rtlCol="0">
            <a:spAutoFit/>
          </a:bodyPr>
          <a:lstStyle/>
          <a:p>
            <a:pPr algn="ctr"/>
            <a:r>
              <a:rPr lang="en-US" dirty="0">
                <a:solidFill>
                  <a:schemeClr val="bg1"/>
                </a:solidFill>
              </a:rPr>
              <a:t>Scrub oak</a:t>
            </a:r>
          </a:p>
          <a:p>
            <a:pPr algn="ctr"/>
            <a:r>
              <a:rPr lang="en-US" i="1" dirty="0">
                <a:solidFill>
                  <a:schemeClr val="bg1"/>
                </a:solidFill>
              </a:rPr>
              <a:t>Quercus sp.</a:t>
            </a:r>
          </a:p>
        </p:txBody>
      </p:sp>
      <p:sp>
        <p:nvSpPr>
          <p:cNvPr id="10" name="TextBox 9">
            <a:extLst>
              <a:ext uri="{FF2B5EF4-FFF2-40B4-BE49-F238E27FC236}">
                <a16:creationId xmlns:a16="http://schemas.microsoft.com/office/drawing/2014/main" id="{D51E98F1-4989-7C0B-133B-53589C4EA7AC}"/>
              </a:ext>
            </a:extLst>
          </p:cNvPr>
          <p:cNvSpPr txBox="1"/>
          <p:nvPr/>
        </p:nvSpPr>
        <p:spPr>
          <a:xfrm>
            <a:off x="9021274" y="4687820"/>
            <a:ext cx="2839452" cy="646331"/>
          </a:xfrm>
          <a:prstGeom prst="rect">
            <a:avLst/>
          </a:prstGeom>
          <a:noFill/>
        </p:spPr>
        <p:txBody>
          <a:bodyPr wrap="square" rtlCol="0">
            <a:spAutoFit/>
          </a:bodyPr>
          <a:lstStyle/>
          <a:p>
            <a:pPr algn="ctr"/>
            <a:r>
              <a:rPr lang="en-US" dirty="0" err="1">
                <a:solidFill>
                  <a:schemeClr val="bg1"/>
                </a:solidFill>
              </a:rPr>
              <a:t>Gambel</a:t>
            </a:r>
            <a:r>
              <a:rPr lang="en-US" dirty="0">
                <a:solidFill>
                  <a:schemeClr val="bg1"/>
                </a:solidFill>
              </a:rPr>
              <a:t> oak</a:t>
            </a:r>
          </a:p>
          <a:p>
            <a:pPr algn="ctr"/>
            <a:r>
              <a:rPr lang="en-US" i="1" dirty="0">
                <a:solidFill>
                  <a:schemeClr val="bg1"/>
                </a:solidFill>
              </a:rPr>
              <a:t>Quercus </a:t>
            </a:r>
            <a:r>
              <a:rPr lang="en-US" i="1" dirty="0" err="1">
                <a:solidFill>
                  <a:schemeClr val="bg1"/>
                </a:solidFill>
              </a:rPr>
              <a:t>gambelii</a:t>
            </a:r>
            <a:endParaRPr lang="en-US" i="1" dirty="0"/>
          </a:p>
        </p:txBody>
      </p:sp>
      <p:sp>
        <p:nvSpPr>
          <p:cNvPr id="11" name="TextBox 10">
            <a:extLst>
              <a:ext uri="{FF2B5EF4-FFF2-40B4-BE49-F238E27FC236}">
                <a16:creationId xmlns:a16="http://schemas.microsoft.com/office/drawing/2014/main" id="{DA46D159-2522-441C-1F8C-ED4BCEC3E336}"/>
              </a:ext>
            </a:extLst>
          </p:cNvPr>
          <p:cNvSpPr txBox="1"/>
          <p:nvPr/>
        </p:nvSpPr>
        <p:spPr>
          <a:xfrm>
            <a:off x="553341" y="4669972"/>
            <a:ext cx="2839452" cy="646331"/>
          </a:xfrm>
          <a:prstGeom prst="rect">
            <a:avLst/>
          </a:prstGeom>
          <a:noFill/>
        </p:spPr>
        <p:txBody>
          <a:bodyPr wrap="square" rtlCol="0">
            <a:spAutoFit/>
          </a:bodyPr>
          <a:lstStyle/>
          <a:p>
            <a:pPr algn="ctr"/>
            <a:r>
              <a:rPr lang="en-US" dirty="0">
                <a:solidFill>
                  <a:schemeClr val="bg1"/>
                </a:solidFill>
              </a:rPr>
              <a:t>Wavyleaf oak</a:t>
            </a:r>
          </a:p>
          <a:p>
            <a:pPr algn="ctr"/>
            <a:r>
              <a:rPr lang="en-US" i="1" dirty="0">
                <a:solidFill>
                  <a:schemeClr val="bg1"/>
                </a:solidFill>
              </a:rPr>
              <a:t>Quercus undulata</a:t>
            </a:r>
            <a:endParaRPr lang="en-US" i="1" dirty="0"/>
          </a:p>
        </p:txBody>
      </p:sp>
      <p:cxnSp>
        <p:nvCxnSpPr>
          <p:cNvPr id="16" name="Connector: Curved 15">
            <a:extLst>
              <a:ext uri="{FF2B5EF4-FFF2-40B4-BE49-F238E27FC236}">
                <a16:creationId xmlns:a16="http://schemas.microsoft.com/office/drawing/2014/main" id="{9CED37D6-E14A-141B-B471-9AE4925EA38E}"/>
              </a:ext>
            </a:extLst>
          </p:cNvPr>
          <p:cNvCxnSpPr>
            <a:cxnSpLocks/>
          </p:cNvCxnSpPr>
          <p:nvPr/>
        </p:nvCxnSpPr>
        <p:spPr>
          <a:xfrm rot="10800000">
            <a:off x="3237050" y="4825572"/>
            <a:ext cx="2261382" cy="659465"/>
          </a:xfrm>
          <a:prstGeom prst="curvedConnector3">
            <a:avLst>
              <a:gd name="adj1" fmla="val 50000"/>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3" name="Connector: Curved 22">
            <a:extLst>
              <a:ext uri="{FF2B5EF4-FFF2-40B4-BE49-F238E27FC236}">
                <a16:creationId xmlns:a16="http://schemas.microsoft.com/office/drawing/2014/main" id="{B21A906C-F561-E8B1-52B0-BFDB13051A03}"/>
              </a:ext>
            </a:extLst>
          </p:cNvPr>
          <p:cNvCxnSpPr>
            <a:cxnSpLocks/>
          </p:cNvCxnSpPr>
          <p:nvPr/>
        </p:nvCxnSpPr>
        <p:spPr>
          <a:xfrm flipV="1">
            <a:off x="7531768" y="4921904"/>
            <a:ext cx="2210703" cy="545284"/>
          </a:xfrm>
          <a:prstGeom prst="curvedConnector3">
            <a:avLst>
              <a:gd name="adj1" fmla="val 50000"/>
            </a:avLst>
          </a:prstGeom>
          <a:ln>
            <a:tailEnd type="triangle"/>
          </a:ln>
        </p:spPr>
        <p:style>
          <a:lnRef idx="1">
            <a:schemeClr val="accent3"/>
          </a:lnRef>
          <a:fillRef idx="0">
            <a:schemeClr val="accent3"/>
          </a:fillRef>
          <a:effectRef idx="0">
            <a:schemeClr val="accent3"/>
          </a:effectRef>
          <a:fontRef idx="minor">
            <a:schemeClr val="tx1"/>
          </a:fontRef>
        </p:style>
      </p:cxnSp>
      <p:sp>
        <p:nvSpPr>
          <p:cNvPr id="2" name="TextBox 1">
            <a:extLst>
              <a:ext uri="{FF2B5EF4-FFF2-40B4-BE49-F238E27FC236}">
                <a16:creationId xmlns:a16="http://schemas.microsoft.com/office/drawing/2014/main" id="{A7AD8558-AAED-AEB0-1889-ACF76E2E75A0}"/>
              </a:ext>
            </a:extLst>
          </p:cNvPr>
          <p:cNvSpPr txBox="1"/>
          <p:nvPr/>
        </p:nvSpPr>
        <p:spPr>
          <a:xfrm>
            <a:off x="0" y="1164629"/>
            <a:ext cx="4404028" cy="923330"/>
          </a:xfrm>
          <a:prstGeom prst="rect">
            <a:avLst/>
          </a:prstGeom>
          <a:noFill/>
        </p:spPr>
        <p:txBody>
          <a:bodyPr wrap="square">
            <a:spAutoFit/>
          </a:bodyPr>
          <a:lstStyle/>
          <a:p>
            <a:pPr algn="ctr"/>
            <a:r>
              <a:rPr lang="en-US" dirty="0">
                <a:solidFill>
                  <a:schemeClr val="bg1"/>
                </a:solidFill>
              </a:rPr>
              <a:t>[These species will also be live planted and given supplemental</a:t>
            </a:r>
            <a:br>
              <a:rPr lang="en-US" dirty="0">
                <a:solidFill>
                  <a:schemeClr val="bg1"/>
                </a:solidFill>
              </a:rPr>
            </a:br>
            <a:r>
              <a:rPr lang="en-US" dirty="0">
                <a:solidFill>
                  <a:schemeClr val="bg1"/>
                </a:solidFill>
              </a:rPr>
              <a:t> water.]</a:t>
            </a:r>
          </a:p>
        </p:txBody>
      </p:sp>
    </p:spTree>
    <p:extLst>
      <p:ext uri="{BB962C8B-B14F-4D97-AF65-F5344CB8AC3E}">
        <p14:creationId xmlns:p14="http://schemas.microsoft.com/office/powerpoint/2010/main" val="2326297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7094C9-8294-1ADF-C863-85E7034BC8E9}"/>
              </a:ext>
            </a:extLst>
          </p:cNvPr>
          <p:cNvSpPr txBox="1"/>
          <p:nvPr/>
        </p:nvSpPr>
        <p:spPr>
          <a:xfrm>
            <a:off x="1573691" y="5019622"/>
            <a:ext cx="2524539" cy="646331"/>
          </a:xfrm>
          <a:prstGeom prst="rect">
            <a:avLst/>
          </a:prstGeom>
          <a:noFill/>
        </p:spPr>
        <p:txBody>
          <a:bodyPr wrap="square" rtlCol="0">
            <a:spAutoFit/>
          </a:bodyPr>
          <a:lstStyle/>
          <a:p>
            <a:pPr algn="ctr"/>
            <a:r>
              <a:rPr lang="en-US" dirty="0">
                <a:solidFill>
                  <a:schemeClr val="bg2"/>
                </a:solidFill>
              </a:rPr>
              <a:t>Chamisa</a:t>
            </a:r>
            <a:br>
              <a:rPr lang="en-US" dirty="0">
                <a:solidFill>
                  <a:schemeClr val="bg2"/>
                </a:solidFill>
              </a:rPr>
            </a:br>
            <a:r>
              <a:rPr lang="en-US" i="1" dirty="0" err="1">
                <a:solidFill>
                  <a:schemeClr val="bg2"/>
                </a:solidFill>
              </a:rPr>
              <a:t>Ericameria</a:t>
            </a:r>
            <a:r>
              <a:rPr lang="en-US" i="1" dirty="0">
                <a:solidFill>
                  <a:schemeClr val="bg2"/>
                </a:solidFill>
              </a:rPr>
              <a:t> </a:t>
            </a:r>
            <a:r>
              <a:rPr lang="en-US" i="1" dirty="0" err="1">
                <a:solidFill>
                  <a:schemeClr val="bg2"/>
                </a:solidFill>
              </a:rPr>
              <a:t>nauseosa</a:t>
            </a:r>
            <a:endParaRPr lang="en-US" i="1" dirty="0">
              <a:solidFill>
                <a:schemeClr val="bg2"/>
              </a:solidFill>
            </a:endParaRPr>
          </a:p>
        </p:txBody>
      </p:sp>
      <p:sp>
        <p:nvSpPr>
          <p:cNvPr id="5" name="TextBox 4">
            <a:extLst>
              <a:ext uri="{FF2B5EF4-FFF2-40B4-BE49-F238E27FC236}">
                <a16:creationId xmlns:a16="http://schemas.microsoft.com/office/drawing/2014/main" id="{7915690F-2A74-AC27-97DF-D19CC1DAE173}"/>
              </a:ext>
            </a:extLst>
          </p:cNvPr>
          <p:cNvSpPr txBox="1"/>
          <p:nvPr/>
        </p:nvSpPr>
        <p:spPr>
          <a:xfrm>
            <a:off x="7453233" y="4948518"/>
            <a:ext cx="2524539" cy="646331"/>
          </a:xfrm>
          <a:prstGeom prst="rect">
            <a:avLst/>
          </a:prstGeom>
          <a:noFill/>
        </p:spPr>
        <p:txBody>
          <a:bodyPr wrap="square" rtlCol="0">
            <a:spAutoFit/>
          </a:bodyPr>
          <a:lstStyle/>
          <a:p>
            <a:pPr algn="ctr"/>
            <a:r>
              <a:rPr lang="en-US" dirty="0">
                <a:solidFill>
                  <a:schemeClr val="bg2"/>
                </a:solidFill>
              </a:rPr>
              <a:t>Apache Plume</a:t>
            </a:r>
            <a:br>
              <a:rPr lang="en-US" dirty="0">
                <a:solidFill>
                  <a:schemeClr val="bg2"/>
                </a:solidFill>
              </a:rPr>
            </a:br>
            <a:r>
              <a:rPr lang="en-US" i="1" dirty="0" err="1">
                <a:solidFill>
                  <a:schemeClr val="bg2"/>
                </a:solidFill>
              </a:rPr>
              <a:t>Fallugia</a:t>
            </a:r>
            <a:r>
              <a:rPr lang="en-US" i="1" dirty="0">
                <a:solidFill>
                  <a:schemeClr val="bg2"/>
                </a:solidFill>
              </a:rPr>
              <a:t> </a:t>
            </a:r>
            <a:r>
              <a:rPr lang="en-US" i="1" dirty="0" err="1">
                <a:solidFill>
                  <a:schemeClr val="bg2"/>
                </a:solidFill>
              </a:rPr>
              <a:t>paradoxa</a:t>
            </a:r>
            <a:endParaRPr lang="en-US" i="1" dirty="0">
              <a:solidFill>
                <a:schemeClr val="bg2"/>
              </a:solidFill>
            </a:endParaRPr>
          </a:p>
        </p:txBody>
      </p:sp>
      <p:sp>
        <p:nvSpPr>
          <p:cNvPr id="6" name="AutoShape 6" descr="James' Galleta (Hilaria jamesii) - Garden.org">
            <a:extLst>
              <a:ext uri="{FF2B5EF4-FFF2-40B4-BE49-F238E27FC236}">
                <a16:creationId xmlns:a16="http://schemas.microsoft.com/office/drawing/2014/main" id="{9E548E54-31E3-56F0-48EF-414B0228A4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James' Galleta (Plants of John Martin Reservoir State Park) · iNaturalist">
            <a:extLst>
              <a:ext uri="{FF2B5EF4-FFF2-40B4-BE49-F238E27FC236}">
                <a16:creationId xmlns:a16="http://schemas.microsoft.com/office/drawing/2014/main" id="{5B6CE3C6-D1D1-763E-3A60-A9337A447499}"/>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Ericameria nauseosa seeds - Phoenix Desert Seeds">
            <a:extLst>
              <a:ext uri="{FF2B5EF4-FFF2-40B4-BE49-F238E27FC236}">
                <a16:creationId xmlns:a16="http://schemas.microsoft.com/office/drawing/2014/main" id="{2DD6F354-CAE2-CD5D-F376-E5565BB4052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0274" y="779066"/>
            <a:ext cx="4613422" cy="41694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pache Plume Fallugia paradoxa Photograph of Photo of Image of | Dream ...">
            <a:extLst>
              <a:ext uri="{FF2B5EF4-FFF2-40B4-BE49-F238E27FC236}">
                <a16:creationId xmlns:a16="http://schemas.microsoft.com/office/drawing/2014/main" id="{941023C1-21BB-1ADA-5DF2-C2AD851888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79066"/>
            <a:ext cx="5239007" cy="416945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0561A70-3133-BCD4-CDAA-AFA8A3A3F422}"/>
              </a:ext>
            </a:extLst>
          </p:cNvPr>
          <p:cNvSpPr txBox="1"/>
          <p:nvPr/>
        </p:nvSpPr>
        <p:spPr>
          <a:xfrm>
            <a:off x="3850206" y="6046668"/>
            <a:ext cx="4865296" cy="369332"/>
          </a:xfrm>
          <a:prstGeom prst="rect">
            <a:avLst/>
          </a:prstGeom>
          <a:noFill/>
        </p:spPr>
        <p:txBody>
          <a:bodyPr wrap="square" rtlCol="0">
            <a:spAutoFit/>
          </a:bodyPr>
          <a:lstStyle/>
          <a:p>
            <a:r>
              <a:rPr lang="en-US" dirty="0">
                <a:solidFill>
                  <a:schemeClr val="bg1"/>
                </a:solidFill>
              </a:rPr>
              <a:t>200 plugs of these two species will be planted</a:t>
            </a:r>
          </a:p>
        </p:txBody>
      </p:sp>
    </p:spTree>
    <p:extLst>
      <p:ext uri="{BB962C8B-B14F-4D97-AF65-F5344CB8AC3E}">
        <p14:creationId xmlns:p14="http://schemas.microsoft.com/office/powerpoint/2010/main" val="78294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porobolus airoides Alkali Sacaton from New Moon Nurseries">
            <a:extLst>
              <a:ext uri="{FF2B5EF4-FFF2-40B4-BE49-F238E27FC236}">
                <a16:creationId xmlns:a16="http://schemas.microsoft.com/office/drawing/2014/main" id="{10F0D8C0-E3EC-43A6-0664-AFA2F28C64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105" y="427382"/>
            <a:ext cx="3391453" cy="44129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B5C928-DC7D-8C64-7D5C-ECC9A68A4B48}"/>
              </a:ext>
            </a:extLst>
          </p:cNvPr>
          <p:cNvSpPr txBox="1"/>
          <p:nvPr/>
        </p:nvSpPr>
        <p:spPr>
          <a:xfrm>
            <a:off x="646043" y="4845544"/>
            <a:ext cx="2524539" cy="646331"/>
          </a:xfrm>
          <a:prstGeom prst="rect">
            <a:avLst/>
          </a:prstGeom>
          <a:noFill/>
        </p:spPr>
        <p:txBody>
          <a:bodyPr wrap="square" rtlCol="0">
            <a:spAutoFit/>
          </a:bodyPr>
          <a:lstStyle/>
          <a:p>
            <a:pPr algn="ctr"/>
            <a:r>
              <a:rPr lang="en-US" dirty="0">
                <a:solidFill>
                  <a:schemeClr val="bg2"/>
                </a:solidFill>
              </a:rPr>
              <a:t>Alkali Sacaton Grass</a:t>
            </a:r>
            <a:br>
              <a:rPr lang="en-US" dirty="0">
                <a:solidFill>
                  <a:schemeClr val="bg2"/>
                </a:solidFill>
              </a:rPr>
            </a:br>
            <a:r>
              <a:rPr lang="en-US" i="1" dirty="0">
                <a:solidFill>
                  <a:schemeClr val="bg2"/>
                </a:solidFill>
              </a:rPr>
              <a:t>Sporobolus </a:t>
            </a:r>
            <a:r>
              <a:rPr lang="en-US" i="1" dirty="0" err="1">
                <a:solidFill>
                  <a:schemeClr val="bg2"/>
                </a:solidFill>
              </a:rPr>
              <a:t>airoides</a:t>
            </a:r>
            <a:endParaRPr lang="en-US" i="1" dirty="0">
              <a:solidFill>
                <a:schemeClr val="bg2"/>
              </a:solidFill>
            </a:endParaRPr>
          </a:p>
        </p:txBody>
      </p:sp>
      <p:pic>
        <p:nvPicPr>
          <p:cNvPr id="1028" name="Picture 4" descr="Bouteloua curtipendula - Side-oats Grama | Allendan Seed Company">
            <a:extLst>
              <a:ext uri="{FF2B5EF4-FFF2-40B4-BE49-F238E27FC236}">
                <a16:creationId xmlns:a16="http://schemas.microsoft.com/office/drawing/2014/main" id="{C51DCF25-567D-0D0F-63EB-FBE3D78ABF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6923"/>
          <a:stretch/>
        </p:blipFill>
        <p:spPr bwMode="auto">
          <a:xfrm>
            <a:off x="3855677" y="717994"/>
            <a:ext cx="4244397" cy="38317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93F5CDB-5864-405C-79B0-F548B1BE07A6}"/>
              </a:ext>
            </a:extLst>
          </p:cNvPr>
          <p:cNvSpPr txBox="1"/>
          <p:nvPr/>
        </p:nvSpPr>
        <p:spPr>
          <a:xfrm>
            <a:off x="4913243" y="4568545"/>
            <a:ext cx="2365513" cy="923330"/>
          </a:xfrm>
          <a:prstGeom prst="rect">
            <a:avLst/>
          </a:prstGeom>
          <a:noFill/>
        </p:spPr>
        <p:txBody>
          <a:bodyPr wrap="square" rtlCol="0">
            <a:spAutoFit/>
          </a:bodyPr>
          <a:lstStyle/>
          <a:p>
            <a:pPr algn="ctr"/>
            <a:r>
              <a:rPr lang="en-US" dirty="0" err="1">
                <a:solidFill>
                  <a:schemeClr val="bg2"/>
                </a:solidFill>
              </a:rPr>
              <a:t>Sideoats</a:t>
            </a:r>
            <a:r>
              <a:rPr lang="en-US" dirty="0">
                <a:solidFill>
                  <a:schemeClr val="bg2"/>
                </a:solidFill>
              </a:rPr>
              <a:t> Grama</a:t>
            </a:r>
          </a:p>
          <a:p>
            <a:r>
              <a:rPr lang="en-US" i="1" dirty="0" err="1">
                <a:solidFill>
                  <a:schemeClr val="bg2"/>
                </a:solidFill>
              </a:rPr>
              <a:t>Bouteloua</a:t>
            </a:r>
            <a:r>
              <a:rPr lang="en-US" i="1" dirty="0">
                <a:solidFill>
                  <a:schemeClr val="bg2"/>
                </a:solidFill>
              </a:rPr>
              <a:t> </a:t>
            </a:r>
            <a:r>
              <a:rPr lang="en-US" i="1" dirty="0" err="1">
                <a:solidFill>
                  <a:schemeClr val="bg2"/>
                </a:solidFill>
              </a:rPr>
              <a:t>curtipendula</a:t>
            </a:r>
            <a:br>
              <a:rPr lang="en-US" dirty="0">
                <a:solidFill>
                  <a:schemeClr val="bg2"/>
                </a:solidFill>
              </a:rPr>
            </a:br>
            <a:endParaRPr lang="en-US" dirty="0">
              <a:solidFill>
                <a:schemeClr val="bg2"/>
              </a:solidFill>
            </a:endParaRPr>
          </a:p>
        </p:txBody>
      </p:sp>
      <p:pic>
        <p:nvPicPr>
          <p:cNvPr id="1030" name="Picture 6" descr="blue grama grass going in next monsoon | my new mexico | Pinterest">
            <a:extLst>
              <a:ext uri="{FF2B5EF4-FFF2-40B4-BE49-F238E27FC236}">
                <a16:creationId xmlns:a16="http://schemas.microsoft.com/office/drawing/2014/main" id="{C9D81F8C-9352-4660-A849-2F00093195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4193" y="820017"/>
            <a:ext cx="3627702" cy="36277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5EE115C-9DAA-9CDB-F6FA-DB9EBE09A90B}"/>
              </a:ext>
            </a:extLst>
          </p:cNvPr>
          <p:cNvSpPr txBox="1"/>
          <p:nvPr/>
        </p:nvSpPr>
        <p:spPr>
          <a:xfrm>
            <a:off x="9021417" y="4549741"/>
            <a:ext cx="2365513" cy="923330"/>
          </a:xfrm>
          <a:prstGeom prst="rect">
            <a:avLst/>
          </a:prstGeom>
          <a:noFill/>
        </p:spPr>
        <p:txBody>
          <a:bodyPr wrap="square" rtlCol="0">
            <a:spAutoFit/>
          </a:bodyPr>
          <a:lstStyle/>
          <a:p>
            <a:pPr algn="ctr"/>
            <a:r>
              <a:rPr lang="en-US" dirty="0">
                <a:solidFill>
                  <a:schemeClr val="bg2"/>
                </a:solidFill>
              </a:rPr>
              <a:t>Blue Grama</a:t>
            </a:r>
          </a:p>
          <a:p>
            <a:pPr algn="ctr"/>
            <a:r>
              <a:rPr lang="en-US" i="1" dirty="0" err="1">
                <a:solidFill>
                  <a:schemeClr val="bg2"/>
                </a:solidFill>
              </a:rPr>
              <a:t>Bouteloua</a:t>
            </a:r>
            <a:r>
              <a:rPr lang="en-US" i="1" dirty="0">
                <a:solidFill>
                  <a:schemeClr val="bg2"/>
                </a:solidFill>
              </a:rPr>
              <a:t> </a:t>
            </a:r>
            <a:r>
              <a:rPr lang="en-US" i="1" dirty="0" err="1">
                <a:solidFill>
                  <a:schemeClr val="bg2"/>
                </a:solidFill>
              </a:rPr>
              <a:t>gracilis</a:t>
            </a:r>
            <a:br>
              <a:rPr lang="en-US" dirty="0">
                <a:solidFill>
                  <a:schemeClr val="bg2"/>
                </a:solidFill>
              </a:rPr>
            </a:br>
            <a:endParaRPr lang="en-US" dirty="0">
              <a:solidFill>
                <a:schemeClr val="bg2"/>
              </a:solidFill>
            </a:endParaRPr>
          </a:p>
        </p:txBody>
      </p:sp>
      <p:sp>
        <p:nvSpPr>
          <p:cNvPr id="2" name="TextBox 1">
            <a:extLst>
              <a:ext uri="{FF2B5EF4-FFF2-40B4-BE49-F238E27FC236}">
                <a16:creationId xmlns:a16="http://schemas.microsoft.com/office/drawing/2014/main" id="{76225B87-BE2E-5B16-B8BA-9F47FF0DF8D6}"/>
              </a:ext>
            </a:extLst>
          </p:cNvPr>
          <p:cNvSpPr txBox="1"/>
          <p:nvPr/>
        </p:nvSpPr>
        <p:spPr>
          <a:xfrm>
            <a:off x="2286000" y="6140006"/>
            <a:ext cx="8349916" cy="369332"/>
          </a:xfrm>
          <a:prstGeom prst="rect">
            <a:avLst/>
          </a:prstGeom>
          <a:noFill/>
        </p:spPr>
        <p:txBody>
          <a:bodyPr wrap="square" rtlCol="0">
            <a:spAutoFit/>
          </a:bodyPr>
          <a:lstStyle/>
          <a:p>
            <a:r>
              <a:rPr lang="en-US" dirty="0">
                <a:solidFill>
                  <a:schemeClr val="bg1"/>
                </a:solidFill>
              </a:rPr>
              <a:t>400 plugs of the 6 native grasses on this slide and the following slide will be planted  </a:t>
            </a:r>
          </a:p>
        </p:txBody>
      </p:sp>
    </p:spTree>
    <p:extLst>
      <p:ext uri="{BB962C8B-B14F-4D97-AF65-F5344CB8AC3E}">
        <p14:creationId xmlns:p14="http://schemas.microsoft.com/office/powerpoint/2010/main" val="250303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estern Wheatgrass (Pascopyrum smithii) | Applewood Seed Company">
            <a:extLst>
              <a:ext uri="{FF2B5EF4-FFF2-40B4-BE49-F238E27FC236}">
                <a16:creationId xmlns:a16="http://schemas.microsoft.com/office/drawing/2014/main" id="{F7AF42AF-D7D0-A9DC-862C-CDC4D896BD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7356" y="1162878"/>
            <a:ext cx="3817869" cy="34620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C7094C9-8294-1ADF-C863-85E7034BC8E9}"/>
              </a:ext>
            </a:extLst>
          </p:cNvPr>
          <p:cNvSpPr txBox="1"/>
          <p:nvPr/>
        </p:nvSpPr>
        <p:spPr>
          <a:xfrm>
            <a:off x="874020" y="4624926"/>
            <a:ext cx="2524539" cy="646331"/>
          </a:xfrm>
          <a:prstGeom prst="rect">
            <a:avLst/>
          </a:prstGeom>
          <a:noFill/>
        </p:spPr>
        <p:txBody>
          <a:bodyPr wrap="square" rtlCol="0">
            <a:spAutoFit/>
          </a:bodyPr>
          <a:lstStyle/>
          <a:p>
            <a:pPr algn="ctr"/>
            <a:r>
              <a:rPr lang="en-US" dirty="0">
                <a:solidFill>
                  <a:schemeClr val="bg2"/>
                </a:solidFill>
              </a:rPr>
              <a:t>Western Wheatgrass</a:t>
            </a:r>
            <a:br>
              <a:rPr lang="en-US" dirty="0">
                <a:solidFill>
                  <a:schemeClr val="bg2"/>
                </a:solidFill>
              </a:rPr>
            </a:br>
            <a:r>
              <a:rPr lang="en-US" i="1" dirty="0" err="1">
                <a:solidFill>
                  <a:schemeClr val="bg2"/>
                </a:solidFill>
              </a:rPr>
              <a:t>Agropyron</a:t>
            </a:r>
            <a:r>
              <a:rPr lang="en-US" i="1" dirty="0">
                <a:solidFill>
                  <a:schemeClr val="bg2"/>
                </a:solidFill>
              </a:rPr>
              <a:t> </a:t>
            </a:r>
            <a:r>
              <a:rPr lang="en-US" i="1" dirty="0" err="1">
                <a:solidFill>
                  <a:schemeClr val="bg2"/>
                </a:solidFill>
              </a:rPr>
              <a:t>smithii</a:t>
            </a:r>
            <a:endParaRPr lang="en-US" i="1" dirty="0">
              <a:solidFill>
                <a:schemeClr val="bg2"/>
              </a:solidFill>
            </a:endParaRPr>
          </a:p>
        </p:txBody>
      </p:sp>
      <p:pic>
        <p:nvPicPr>
          <p:cNvPr id="2052" name="Picture 4" descr="Sand Dropseed – Homestead on the Range">
            <a:extLst>
              <a:ext uri="{FF2B5EF4-FFF2-40B4-BE49-F238E27FC236}">
                <a16:creationId xmlns:a16="http://schemas.microsoft.com/office/drawing/2014/main" id="{DA9CEA41-F036-7DDD-2F5A-D99CBCFD84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7968" y="237139"/>
            <a:ext cx="3473519" cy="44593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915690F-2A74-AC27-97DF-D19CC1DAE173}"/>
              </a:ext>
            </a:extLst>
          </p:cNvPr>
          <p:cNvSpPr txBox="1"/>
          <p:nvPr/>
        </p:nvSpPr>
        <p:spPr>
          <a:xfrm>
            <a:off x="5071646" y="4696457"/>
            <a:ext cx="2524539" cy="646331"/>
          </a:xfrm>
          <a:prstGeom prst="rect">
            <a:avLst/>
          </a:prstGeom>
          <a:noFill/>
        </p:spPr>
        <p:txBody>
          <a:bodyPr wrap="square" rtlCol="0">
            <a:spAutoFit/>
          </a:bodyPr>
          <a:lstStyle/>
          <a:p>
            <a:pPr algn="ctr"/>
            <a:r>
              <a:rPr lang="en-US" dirty="0">
                <a:solidFill>
                  <a:schemeClr val="bg2"/>
                </a:solidFill>
              </a:rPr>
              <a:t>Sand Dropseed</a:t>
            </a:r>
            <a:br>
              <a:rPr lang="en-US" dirty="0">
                <a:solidFill>
                  <a:schemeClr val="bg2"/>
                </a:solidFill>
              </a:rPr>
            </a:br>
            <a:r>
              <a:rPr lang="en-US" i="1" dirty="0">
                <a:solidFill>
                  <a:schemeClr val="bg2"/>
                </a:solidFill>
              </a:rPr>
              <a:t>Sporobolus </a:t>
            </a:r>
            <a:r>
              <a:rPr lang="en-US" i="1" dirty="0" err="1">
                <a:solidFill>
                  <a:schemeClr val="bg2"/>
                </a:solidFill>
              </a:rPr>
              <a:t>cryptandrus</a:t>
            </a:r>
            <a:endParaRPr lang="en-US" i="1" dirty="0">
              <a:solidFill>
                <a:schemeClr val="bg2"/>
              </a:solidFill>
            </a:endParaRPr>
          </a:p>
        </p:txBody>
      </p:sp>
      <p:sp>
        <p:nvSpPr>
          <p:cNvPr id="6" name="AutoShape 6" descr="James' Galleta (Hilaria jamesii) - Garden.org">
            <a:extLst>
              <a:ext uri="{FF2B5EF4-FFF2-40B4-BE49-F238E27FC236}">
                <a16:creationId xmlns:a16="http://schemas.microsoft.com/office/drawing/2014/main" id="{9E548E54-31E3-56F0-48EF-414B0228A4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James' Galleta (Plants of John Martin Reservoir State Park) · iNaturalist">
            <a:extLst>
              <a:ext uri="{FF2B5EF4-FFF2-40B4-BE49-F238E27FC236}">
                <a16:creationId xmlns:a16="http://schemas.microsoft.com/office/drawing/2014/main" id="{5B6CE3C6-D1D1-763E-3A60-A9337A447499}"/>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0" name="Picture 12" descr="James' Galleta (Plants of John Martin Reservoir State Park) · iNaturalist">
            <a:extLst>
              <a:ext uri="{FF2B5EF4-FFF2-40B4-BE49-F238E27FC236}">
                <a16:creationId xmlns:a16="http://schemas.microsoft.com/office/drawing/2014/main" id="{5ACDF6CD-FC04-4328-8FD6-E3155E2064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3282" y="604825"/>
            <a:ext cx="3015076" cy="402010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D25843D-E520-D1C8-1C56-05BC3F00AE97}"/>
              </a:ext>
            </a:extLst>
          </p:cNvPr>
          <p:cNvSpPr txBox="1"/>
          <p:nvPr/>
        </p:nvSpPr>
        <p:spPr>
          <a:xfrm>
            <a:off x="8970896" y="4696457"/>
            <a:ext cx="2524539" cy="646331"/>
          </a:xfrm>
          <a:prstGeom prst="rect">
            <a:avLst/>
          </a:prstGeom>
          <a:noFill/>
        </p:spPr>
        <p:txBody>
          <a:bodyPr wrap="square" rtlCol="0">
            <a:spAutoFit/>
          </a:bodyPr>
          <a:lstStyle/>
          <a:p>
            <a:pPr algn="ctr"/>
            <a:r>
              <a:rPr lang="en-US" dirty="0">
                <a:solidFill>
                  <a:schemeClr val="bg2"/>
                </a:solidFill>
              </a:rPr>
              <a:t>James’ Galleta</a:t>
            </a:r>
            <a:br>
              <a:rPr lang="en-US" dirty="0">
                <a:solidFill>
                  <a:schemeClr val="bg2"/>
                </a:solidFill>
              </a:rPr>
            </a:br>
            <a:r>
              <a:rPr lang="en-US" i="1" dirty="0" err="1">
                <a:solidFill>
                  <a:schemeClr val="bg2"/>
                </a:solidFill>
              </a:rPr>
              <a:t>Pleuraphis</a:t>
            </a:r>
            <a:r>
              <a:rPr lang="en-US" i="1" dirty="0">
                <a:solidFill>
                  <a:schemeClr val="bg2"/>
                </a:solidFill>
              </a:rPr>
              <a:t> </a:t>
            </a:r>
            <a:r>
              <a:rPr lang="en-US" i="1" dirty="0" err="1">
                <a:solidFill>
                  <a:schemeClr val="bg2"/>
                </a:solidFill>
              </a:rPr>
              <a:t>jamesii</a:t>
            </a:r>
            <a:endParaRPr lang="en-US" i="1" dirty="0">
              <a:solidFill>
                <a:schemeClr val="bg2"/>
              </a:solidFill>
            </a:endParaRPr>
          </a:p>
        </p:txBody>
      </p:sp>
      <p:sp>
        <p:nvSpPr>
          <p:cNvPr id="2" name="TextBox 1">
            <a:extLst>
              <a:ext uri="{FF2B5EF4-FFF2-40B4-BE49-F238E27FC236}">
                <a16:creationId xmlns:a16="http://schemas.microsoft.com/office/drawing/2014/main" id="{62CB3088-8D34-917B-50C5-9EACBBDB5A7C}"/>
              </a:ext>
            </a:extLst>
          </p:cNvPr>
          <p:cNvSpPr txBox="1"/>
          <p:nvPr/>
        </p:nvSpPr>
        <p:spPr>
          <a:xfrm>
            <a:off x="2136289" y="6201648"/>
            <a:ext cx="8822811" cy="369332"/>
          </a:xfrm>
          <a:prstGeom prst="rect">
            <a:avLst/>
          </a:prstGeom>
          <a:noFill/>
        </p:spPr>
        <p:txBody>
          <a:bodyPr wrap="square" rtlCol="0">
            <a:spAutoFit/>
          </a:bodyPr>
          <a:lstStyle/>
          <a:p>
            <a:r>
              <a:rPr lang="en-US" dirty="0">
                <a:solidFill>
                  <a:schemeClr val="bg1"/>
                </a:solidFill>
              </a:rPr>
              <a:t>The other 3 of the 6 native grass species that will be planted as grass plugs (400)</a:t>
            </a:r>
          </a:p>
        </p:txBody>
      </p:sp>
    </p:spTree>
    <p:extLst>
      <p:ext uri="{BB962C8B-B14F-4D97-AF65-F5344CB8AC3E}">
        <p14:creationId xmlns:p14="http://schemas.microsoft.com/office/powerpoint/2010/main" val="3023998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Berberis haematocarpa, (Mahonia haematocarpa), Red Barberry, Southwest ...">
            <a:extLst>
              <a:ext uri="{FF2B5EF4-FFF2-40B4-BE49-F238E27FC236}">
                <a16:creationId xmlns:a16="http://schemas.microsoft.com/office/drawing/2014/main" id="{6169595F-8FDF-2F90-9842-82EE20507F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632" y="1188385"/>
            <a:ext cx="5790368" cy="362566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7BACEA6-289E-5E59-EFC5-68679578F554}"/>
              </a:ext>
            </a:extLst>
          </p:cNvPr>
          <p:cNvSpPr txBox="1"/>
          <p:nvPr/>
        </p:nvSpPr>
        <p:spPr>
          <a:xfrm>
            <a:off x="1938546" y="4814046"/>
            <a:ext cx="2524539" cy="646331"/>
          </a:xfrm>
          <a:prstGeom prst="rect">
            <a:avLst/>
          </a:prstGeom>
          <a:noFill/>
        </p:spPr>
        <p:txBody>
          <a:bodyPr wrap="square" rtlCol="0">
            <a:spAutoFit/>
          </a:bodyPr>
          <a:lstStyle/>
          <a:p>
            <a:pPr algn="ctr"/>
            <a:r>
              <a:rPr lang="en-US" dirty="0">
                <a:solidFill>
                  <a:schemeClr val="bg2"/>
                </a:solidFill>
              </a:rPr>
              <a:t>Mahonia/ Desert Holly</a:t>
            </a:r>
            <a:br>
              <a:rPr lang="en-US" dirty="0">
                <a:solidFill>
                  <a:schemeClr val="bg2"/>
                </a:solidFill>
              </a:rPr>
            </a:br>
            <a:r>
              <a:rPr lang="en-US" i="1" dirty="0">
                <a:solidFill>
                  <a:schemeClr val="bg2"/>
                </a:solidFill>
              </a:rPr>
              <a:t>Mahonia </a:t>
            </a:r>
            <a:r>
              <a:rPr lang="en-US" i="1" dirty="0" err="1">
                <a:solidFill>
                  <a:schemeClr val="bg2"/>
                </a:solidFill>
              </a:rPr>
              <a:t>haematocarpa</a:t>
            </a:r>
            <a:endParaRPr lang="en-US" i="1" dirty="0">
              <a:solidFill>
                <a:schemeClr val="bg2"/>
              </a:solidFill>
            </a:endParaRPr>
          </a:p>
        </p:txBody>
      </p:sp>
      <p:sp>
        <p:nvSpPr>
          <p:cNvPr id="8" name="TextBox 7">
            <a:extLst>
              <a:ext uri="{FF2B5EF4-FFF2-40B4-BE49-F238E27FC236}">
                <a16:creationId xmlns:a16="http://schemas.microsoft.com/office/drawing/2014/main" id="{29C0F40C-8AC4-F72E-1B14-82D5189C3BDB}"/>
              </a:ext>
            </a:extLst>
          </p:cNvPr>
          <p:cNvSpPr txBox="1"/>
          <p:nvPr/>
        </p:nvSpPr>
        <p:spPr>
          <a:xfrm>
            <a:off x="8088335" y="4795555"/>
            <a:ext cx="2524539" cy="646331"/>
          </a:xfrm>
          <a:prstGeom prst="rect">
            <a:avLst/>
          </a:prstGeom>
          <a:noFill/>
        </p:spPr>
        <p:txBody>
          <a:bodyPr wrap="square" rtlCol="0">
            <a:spAutoFit/>
          </a:bodyPr>
          <a:lstStyle/>
          <a:p>
            <a:pPr algn="ctr"/>
            <a:r>
              <a:rPr lang="en-US" dirty="0">
                <a:solidFill>
                  <a:schemeClr val="bg2"/>
                </a:solidFill>
              </a:rPr>
              <a:t>Four-wing Saltbush</a:t>
            </a:r>
            <a:br>
              <a:rPr lang="en-US" dirty="0">
                <a:solidFill>
                  <a:schemeClr val="bg2"/>
                </a:solidFill>
              </a:rPr>
            </a:br>
            <a:r>
              <a:rPr lang="en-US" i="1" dirty="0">
                <a:solidFill>
                  <a:schemeClr val="bg2"/>
                </a:solidFill>
              </a:rPr>
              <a:t>Atriplex </a:t>
            </a:r>
            <a:r>
              <a:rPr lang="en-US" i="1" dirty="0" err="1">
                <a:solidFill>
                  <a:schemeClr val="bg2"/>
                </a:solidFill>
              </a:rPr>
              <a:t>canescens</a:t>
            </a:r>
            <a:endParaRPr lang="en-US" i="1" dirty="0">
              <a:solidFill>
                <a:schemeClr val="bg2"/>
              </a:solidFill>
            </a:endParaRPr>
          </a:p>
        </p:txBody>
      </p:sp>
      <p:pic>
        <p:nvPicPr>
          <p:cNvPr id="3" name="Picture 2">
            <a:extLst>
              <a:ext uri="{FF2B5EF4-FFF2-40B4-BE49-F238E27FC236}">
                <a16:creationId xmlns:a16="http://schemas.microsoft.com/office/drawing/2014/main" id="{E3112117-2791-4B7E-F488-09D83C988B45}"/>
              </a:ext>
            </a:extLst>
          </p:cNvPr>
          <p:cNvPicPr>
            <a:picLocks noChangeAspect="1"/>
          </p:cNvPicPr>
          <p:nvPr/>
        </p:nvPicPr>
        <p:blipFill>
          <a:blip r:embed="rId3"/>
          <a:stretch>
            <a:fillRect/>
          </a:stretch>
        </p:blipFill>
        <p:spPr>
          <a:xfrm>
            <a:off x="6775069" y="1188385"/>
            <a:ext cx="4799961" cy="3669011"/>
          </a:xfrm>
          <a:prstGeom prst="rect">
            <a:avLst/>
          </a:prstGeom>
        </p:spPr>
      </p:pic>
      <p:sp>
        <p:nvSpPr>
          <p:cNvPr id="2" name="TextBox 1">
            <a:extLst>
              <a:ext uri="{FF2B5EF4-FFF2-40B4-BE49-F238E27FC236}">
                <a16:creationId xmlns:a16="http://schemas.microsoft.com/office/drawing/2014/main" id="{7A6BFD0C-BD85-A5EE-CCCB-439E3D4C32AC}"/>
              </a:ext>
            </a:extLst>
          </p:cNvPr>
          <p:cNvSpPr txBox="1"/>
          <p:nvPr/>
        </p:nvSpPr>
        <p:spPr>
          <a:xfrm>
            <a:off x="7906870" y="5985160"/>
            <a:ext cx="3536576" cy="369332"/>
          </a:xfrm>
          <a:prstGeom prst="rect">
            <a:avLst/>
          </a:prstGeom>
          <a:noFill/>
        </p:spPr>
        <p:txBody>
          <a:bodyPr wrap="square" rtlCol="0">
            <a:spAutoFit/>
          </a:bodyPr>
          <a:lstStyle/>
          <a:p>
            <a:r>
              <a:rPr lang="en-US" dirty="0">
                <a:solidFill>
                  <a:schemeClr val="bg1"/>
                </a:solidFill>
              </a:rPr>
              <a:t>6.996 total pounds of seed mix</a:t>
            </a:r>
          </a:p>
        </p:txBody>
      </p:sp>
      <p:sp>
        <p:nvSpPr>
          <p:cNvPr id="6" name="TextBox 5">
            <a:extLst>
              <a:ext uri="{FF2B5EF4-FFF2-40B4-BE49-F238E27FC236}">
                <a16:creationId xmlns:a16="http://schemas.microsoft.com/office/drawing/2014/main" id="{2B4E0876-1D06-45A1-32EE-B75A8672B2B7}"/>
              </a:ext>
            </a:extLst>
          </p:cNvPr>
          <p:cNvSpPr txBox="1"/>
          <p:nvPr/>
        </p:nvSpPr>
        <p:spPr>
          <a:xfrm>
            <a:off x="1792940" y="5985160"/>
            <a:ext cx="3536576" cy="369332"/>
          </a:xfrm>
          <a:prstGeom prst="rect">
            <a:avLst/>
          </a:prstGeom>
          <a:noFill/>
        </p:spPr>
        <p:txBody>
          <a:bodyPr wrap="square" rtlCol="0">
            <a:spAutoFit/>
          </a:bodyPr>
          <a:lstStyle/>
          <a:p>
            <a:r>
              <a:rPr lang="en-US" dirty="0">
                <a:solidFill>
                  <a:schemeClr val="bg1"/>
                </a:solidFill>
              </a:rPr>
              <a:t>0.84 total pounds of seed mix</a:t>
            </a:r>
          </a:p>
        </p:txBody>
      </p:sp>
    </p:spTree>
    <p:extLst>
      <p:ext uri="{BB962C8B-B14F-4D97-AF65-F5344CB8AC3E}">
        <p14:creationId xmlns:p14="http://schemas.microsoft.com/office/powerpoint/2010/main" val="2571096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nded Design Teal 16x9">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al banded presentation (widescreen).potx" id="{B406ACAC-00B1-42BF-BB2F-E3D15ABECF6C}" vid="{0B02E048-6427-466F-87B7-97BF0689D5BD}"/>
    </a:ext>
  </a:extLst>
</a:theme>
</file>

<file path=ppt/theme/theme2.xml><?xml version="1.0" encoding="utf-8"?>
<a:theme xmlns:a="http://schemas.openxmlformats.org/drawingml/2006/main" name="default layou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Arial"/>
      </a:majorFont>
      <a:minorFont>
        <a:latin typeface="Calibri"/>
        <a:ea typeface=""/>
        <a:cs typeface=""/>
        <a:font script="Arab" typeface="Arial"/>
      </a:minorFont>
    </a:fontScheme>
    <a:fmtScheme name="Office">
      <a:fillStyleLst>
        <a:solidFill>
          <a:schemeClr val="bg1">
            <a:alpha val="0"/>
          </a:schemeClr>
        </a:solidFill>
        <a:gradFill/>
        <a:gradFill/>
      </a:fillStyleLst>
      <a:lnStyleLst>
        <a:ln/>
        <a:ln/>
        <a:ln/>
      </a:lnStyleLst>
      <a:effectStyleLst>
        <a:effectStyle>
          <a:effectLst/>
        </a:effectStyle>
        <a:effectStyle>
          <a:effectLst/>
        </a:effectStyle>
        <a:effectStyle>
          <a:effectLst/>
          <a:scene3d>
            <a:camera prst="orthographicFront"/>
            <a:lightRig rig="threePt" dir="t"/>
          </a:scene3d>
        </a:effectStyle>
      </a:effectStyleLst>
      <a:bgFillStyleLst>
        <a:solidFill>
          <a:schemeClr val="bg1">
            <a:alpha val="0"/>
          </a:schemeClr>
        </a:solidFill>
        <a:gradFill/>
        <a:gradFill/>
      </a:bgFillStyleLst>
    </a:fmtScheme>
  </a:themeElements>
  <a:objectDefaults/>
  <a:extraClrSchemeLst/>
</a:theme>
</file>

<file path=ppt/theme/theme3.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B0D886-CB8D-4564-A797-C05BC7D513A8}">
  <ds:schemaRefs>
    <ds:schemaRef ds:uri="a4f35948-e619-41b3-aa29-22878b09cfd2"/>
    <ds:schemaRef ds:uri="http://purl.org/dc/terms/"/>
    <ds:schemaRef ds:uri="http://purl.org/dc/elements/1.1/"/>
    <ds:schemaRef ds:uri="http://schemas.microsoft.com/office/2006/documentManagement/types"/>
    <ds:schemaRef ds:uri="http://purl.org/dc/dcmitype/"/>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40262f94-9f35-4ac3-9a90-690165a166b7"/>
  </ds:schemaRefs>
</ds:datastoreItem>
</file>

<file path=customXml/itemProps2.xml><?xml version="1.0" encoding="utf-8"?>
<ds:datastoreItem xmlns:ds="http://schemas.openxmlformats.org/officeDocument/2006/customXml" ds:itemID="{ED65A2C9-CB67-4F36-A412-EEC1AD297F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C2023F-644C-4F7E-8E8C-CDBE4A63C7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Teal banded presentation (widescreen)</Template>
  <TotalTime>5763</TotalTime>
  <Words>1148</Words>
  <Application>Microsoft Office PowerPoint</Application>
  <PresentationFormat>Widescreen</PresentationFormat>
  <Paragraphs>150</Paragraphs>
  <Slides>23</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Arial</vt:lpstr>
      <vt:lpstr>Calibri</vt:lpstr>
      <vt:lpstr>Times New Roman</vt:lpstr>
      <vt:lpstr>Wingdings</vt:lpstr>
      <vt:lpstr>Banded Design Teal 16x9</vt:lpstr>
      <vt:lpstr>default layout</vt:lpstr>
      <vt:lpstr>Madrid Stormwater and Erosion Control Project</vt:lpstr>
      <vt:lpstr>PowerPoint Presentation</vt:lpstr>
      <vt:lpstr>Project Team &amp; Responsibilities</vt:lpstr>
      <vt:lpstr>Project Team &amp; Responsibilities</vt:lpstr>
      <vt:lpstr>PowerPoint Presentation</vt:lpstr>
      <vt:lpstr>Previous Public Meeting (Jan 25) Results</vt:lpstr>
      <vt:lpstr>Madrid Stormwater and Erosion Control  Project Schedule</vt:lpstr>
      <vt:lpstr>Q&amp;A Session</vt:lpstr>
      <vt:lpstr>Bridge Example</vt:lpstr>
      <vt:lpstr>PowerPoint Presentation</vt:lpstr>
      <vt:lpstr>Grouted Boulder Grade Control Structure, Type 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 Pedro Mountains Abandoned Mine Safeguarding Project</dc:title>
  <dc:creator>Erin Duvuvuei</dc:creator>
  <cp:lastModifiedBy>Murray, Leeland, EMNRD</cp:lastModifiedBy>
  <cp:revision>217</cp:revision>
  <dcterms:created xsi:type="dcterms:W3CDTF">2017-12-01T22:26:42Z</dcterms:created>
  <dcterms:modified xsi:type="dcterms:W3CDTF">2024-08-15T21:27:22Z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