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65" r:id="rId3"/>
    <p:sldId id="284" r:id="rId4"/>
    <p:sldId id="289" r:id="rId5"/>
    <p:sldId id="264" r:id="rId6"/>
    <p:sldId id="266" r:id="rId7"/>
    <p:sldId id="286" r:id="rId8"/>
    <p:sldId id="287" r:id="rId9"/>
    <p:sldId id="267" r:id="rId10"/>
    <p:sldId id="285" r:id="rId11"/>
    <p:sldId id="290" r:id="rId12"/>
    <p:sldId id="256" r:id="rId13"/>
    <p:sldId id="261" r:id="rId14"/>
    <p:sldId id="273" r:id="rId15"/>
    <p:sldId id="291" r:id="rId16"/>
    <p:sldId id="292" r:id="rId17"/>
    <p:sldId id="277" r:id="rId18"/>
    <p:sldId id="293" r:id="rId19"/>
    <p:sldId id="288" r:id="rId20"/>
    <p:sldId id="271" r:id="rId21"/>
    <p:sldId id="280" r:id="rId22"/>
    <p:sldId id="281" r:id="rId23"/>
    <p:sldId id="282" r:id="rId24"/>
    <p:sldId id="269"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utz, Julie" initials="KJ" lastIdx="2" clrIdx="0">
    <p:extLst>
      <p:ext uri="{19B8F6BF-5375-455C-9EA6-DF929625EA0E}">
        <p15:presenceInfo xmlns:p15="http://schemas.microsoft.com/office/powerpoint/2012/main" userId="S-1-5-21-115608151-703280419-1734353810-72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78261" autoAdjust="0"/>
  </p:normalViewPr>
  <p:slideViewPr>
    <p:cSldViewPr>
      <p:cViewPr varScale="1">
        <p:scale>
          <a:sx n="57" d="100"/>
          <a:sy n="57" d="100"/>
        </p:scale>
        <p:origin x="1776"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FEC2AEA-7083-4EBD-B84F-3826AB514AE4}" type="datetimeFigureOut">
              <a:rPr lang="en-US" smtClean="0"/>
              <a:t>2/23/2023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39A34F2F-4BC3-43B8-A252-856496FDBFC5}" type="slidenum">
              <a:rPr lang="en-US" smtClean="0"/>
              <a:t>‹#›</a:t>
            </a:fld>
            <a:endParaRPr lang="en-US"/>
          </a:p>
        </p:txBody>
      </p:sp>
    </p:spTree>
    <p:extLst>
      <p:ext uri="{BB962C8B-B14F-4D97-AF65-F5344CB8AC3E}">
        <p14:creationId xmlns:p14="http://schemas.microsoft.com/office/powerpoint/2010/main" val="3368646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1</a:t>
            </a:fld>
            <a:endParaRPr lang="en-US"/>
          </a:p>
        </p:txBody>
      </p:sp>
    </p:spTree>
    <p:extLst>
      <p:ext uri="{BB962C8B-B14F-4D97-AF65-F5344CB8AC3E}">
        <p14:creationId xmlns:p14="http://schemas.microsoft.com/office/powerpoint/2010/main" val="917573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Yankee Mine is comprised of about 3 mines in area. Turner and Denton Mines are shown with a historic map overlay</a:t>
            </a:r>
          </a:p>
        </p:txBody>
      </p:sp>
      <p:sp>
        <p:nvSpPr>
          <p:cNvPr id="4" name="Slide Number Placeholder 3"/>
          <p:cNvSpPr>
            <a:spLocks noGrp="1"/>
          </p:cNvSpPr>
          <p:nvPr>
            <p:ph type="sldNum" sz="quarter" idx="5"/>
          </p:nvPr>
        </p:nvSpPr>
        <p:spPr/>
        <p:txBody>
          <a:bodyPr/>
          <a:lstStyle/>
          <a:p>
            <a:fld id="{39A34F2F-4BC3-43B8-A252-856496FDBFC5}" type="slidenum">
              <a:rPr lang="en-US" smtClean="0"/>
              <a:t>4</a:t>
            </a:fld>
            <a:endParaRPr lang="en-US"/>
          </a:p>
        </p:txBody>
      </p:sp>
    </p:spTree>
    <p:extLst>
      <p:ext uri="{BB962C8B-B14F-4D97-AF65-F5344CB8AC3E}">
        <p14:creationId xmlns:p14="http://schemas.microsoft.com/office/powerpoint/2010/main" val="2863525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these reports are discussed in this presentation</a:t>
            </a:r>
          </a:p>
        </p:txBody>
      </p:sp>
      <p:sp>
        <p:nvSpPr>
          <p:cNvPr id="4" name="Slide Number Placeholder 3"/>
          <p:cNvSpPr>
            <a:spLocks noGrp="1"/>
          </p:cNvSpPr>
          <p:nvPr>
            <p:ph type="sldNum" sz="quarter" idx="5"/>
          </p:nvPr>
        </p:nvSpPr>
        <p:spPr/>
        <p:txBody>
          <a:bodyPr/>
          <a:lstStyle/>
          <a:p>
            <a:fld id="{39A34F2F-4BC3-43B8-A252-856496FDBFC5}" type="slidenum">
              <a:rPr lang="en-US" smtClean="0"/>
              <a:t>7</a:t>
            </a:fld>
            <a:endParaRPr lang="en-US"/>
          </a:p>
        </p:txBody>
      </p:sp>
    </p:spTree>
    <p:extLst>
      <p:ext uri="{BB962C8B-B14F-4D97-AF65-F5344CB8AC3E}">
        <p14:creationId xmlns:p14="http://schemas.microsoft.com/office/powerpoint/2010/main" val="3237926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9</a:t>
            </a:fld>
            <a:endParaRPr lang="en-US"/>
          </a:p>
        </p:txBody>
      </p:sp>
    </p:spTree>
    <p:extLst>
      <p:ext uri="{BB962C8B-B14F-4D97-AF65-F5344CB8AC3E}">
        <p14:creationId xmlns:p14="http://schemas.microsoft.com/office/powerpoint/2010/main" val="1785808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10</a:t>
            </a:fld>
            <a:endParaRPr lang="en-US"/>
          </a:p>
        </p:txBody>
      </p:sp>
    </p:spTree>
    <p:extLst>
      <p:ext uri="{BB962C8B-B14F-4D97-AF65-F5344CB8AC3E}">
        <p14:creationId xmlns:p14="http://schemas.microsoft.com/office/powerpoint/2010/main" val="659851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want to mention that the Topics we cover in the next slides are not the only ones we are covering in the EA. The ones we are highlighting in the presentation are the likely most important issues.</a:t>
            </a:r>
          </a:p>
        </p:txBody>
      </p:sp>
      <p:sp>
        <p:nvSpPr>
          <p:cNvPr id="4" name="Slide Number Placeholder 3"/>
          <p:cNvSpPr>
            <a:spLocks noGrp="1"/>
          </p:cNvSpPr>
          <p:nvPr>
            <p:ph type="sldNum" sz="quarter" idx="5"/>
          </p:nvPr>
        </p:nvSpPr>
        <p:spPr/>
        <p:txBody>
          <a:bodyPr/>
          <a:lstStyle/>
          <a:p>
            <a:fld id="{39A34F2F-4BC3-43B8-A252-856496FDBFC5}" type="slidenum">
              <a:rPr lang="en-US" smtClean="0"/>
              <a:t>12</a:t>
            </a:fld>
            <a:endParaRPr lang="en-US"/>
          </a:p>
        </p:txBody>
      </p:sp>
    </p:spTree>
    <p:extLst>
      <p:ext uri="{BB962C8B-B14F-4D97-AF65-F5344CB8AC3E}">
        <p14:creationId xmlns:p14="http://schemas.microsoft.com/office/powerpoint/2010/main" val="2011150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14</a:t>
            </a:fld>
            <a:endParaRPr lang="en-US"/>
          </a:p>
        </p:txBody>
      </p:sp>
    </p:spTree>
    <p:extLst>
      <p:ext uri="{BB962C8B-B14F-4D97-AF65-F5344CB8AC3E}">
        <p14:creationId xmlns:p14="http://schemas.microsoft.com/office/powerpoint/2010/main" val="1376745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100" cap="none" spc="0" normalizeH="0" baseline="0" noProof="0" dirty="0">
                <a:ln>
                  <a:noFill/>
                </a:ln>
                <a:solidFill>
                  <a:prstClr val="black"/>
                </a:solidFill>
                <a:effectLst/>
                <a:uLnTx/>
                <a:uFillTx/>
                <a:latin typeface="+mn-lt"/>
                <a:ea typeface="+mn-ea"/>
                <a:cs typeface="+mn-cs"/>
              </a:rPr>
              <a:t>Coal was discovered in the region by the 1840s</a:t>
            </a:r>
            <a:r>
              <a:rPr kumimoji="0" lang="en-US" sz="2000" b="0" i="0" u="none" strike="noStrike" kern="1100" cap="none" spc="0" normalizeH="0" baseline="0" noProof="0" dirty="0">
                <a:ln>
                  <a:noFill/>
                </a:ln>
                <a:solidFill>
                  <a:prstClr val="black"/>
                </a:solidFill>
                <a:effectLst/>
                <a:uLnTx/>
                <a:uFillTx/>
                <a:latin typeface="+mn-lt"/>
                <a:ea typeface="+mn-ea"/>
                <a:cs typeface="+mn-cs"/>
              </a:rPr>
              <a:t>; Raton became the center of a coal-mining region after arrival of the RR in 1879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1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100" cap="none" spc="0" normalizeH="0" baseline="0" noProof="0" dirty="0">
                <a:ln>
                  <a:noFill/>
                </a:ln>
                <a:solidFill>
                  <a:prstClr val="black"/>
                </a:solidFill>
                <a:effectLst/>
                <a:uLnTx/>
                <a:uFillTx/>
                <a:latin typeface="+mn-lt"/>
                <a:ea typeface="+mn-ea"/>
                <a:cs typeface="+mn-cs"/>
              </a:rPr>
              <a:t>First major mining area was west of Raton</a:t>
            </a:r>
            <a:r>
              <a:rPr kumimoji="0" lang="en-US" sz="2000" b="0" i="0" u="none" strike="noStrike" kern="1100" cap="none" spc="0" normalizeH="0" baseline="0" noProof="0" dirty="0">
                <a:ln>
                  <a:noFill/>
                </a:ln>
                <a:solidFill>
                  <a:prstClr val="black"/>
                </a:solidFill>
                <a:effectLst/>
                <a:uLnTx/>
                <a:uFillTx/>
                <a:latin typeface="+mn-lt"/>
                <a:ea typeface="+mn-ea"/>
                <a:cs typeface="+mn-cs"/>
              </a:rPr>
              <a:t> in Dillon Canyon (</a:t>
            </a:r>
            <a:r>
              <a:rPr kumimoji="0" lang="en-US" sz="2000" b="0" i="0" u="none" strike="noStrike" kern="1100" cap="none" spc="0" normalizeH="0" baseline="0" noProof="0" dirty="0" err="1">
                <a:ln>
                  <a:noFill/>
                </a:ln>
                <a:solidFill>
                  <a:prstClr val="black"/>
                </a:solidFill>
                <a:effectLst/>
                <a:uLnTx/>
                <a:uFillTx/>
                <a:latin typeface="+mn-lt"/>
                <a:ea typeface="+mn-ea"/>
                <a:cs typeface="+mn-cs"/>
              </a:rPr>
              <a:t>Blossburg</a:t>
            </a:r>
            <a:r>
              <a:rPr kumimoji="0" lang="en-US" sz="2000" b="0" i="0" u="none" strike="noStrike" kern="1100" cap="none" spc="0" normalizeH="0" baseline="0" noProof="0" dirty="0">
                <a:ln>
                  <a:noFill/>
                </a:ln>
                <a:solidFill>
                  <a:prstClr val="black"/>
                </a:solidFill>
                <a:effectLst/>
                <a:uLnTx/>
                <a:uFillTx/>
                <a:latin typeface="+mn-lt"/>
                <a:ea typeface="+mn-ea"/>
                <a:cs typeface="+mn-cs"/>
              </a:rPr>
              <a:t> and Gardiner)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1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100" cap="none" spc="0" normalizeH="0" baseline="0" noProof="0" dirty="0">
                <a:ln>
                  <a:noFill/>
                </a:ln>
                <a:solidFill>
                  <a:prstClr val="black"/>
                </a:solidFill>
                <a:effectLst/>
                <a:uLnTx/>
                <a:uFillTx/>
                <a:latin typeface="+mn-lt"/>
                <a:ea typeface="+mn-ea"/>
                <a:cs typeface="+mn-cs"/>
              </a:rPr>
              <a:t>From 1910 to 1920, Colfax County produced 75 percent of coal in New Mexico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1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100" cap="none" spc="0" normalizeH="0" baseline="0" noProof="0" dirty="0">
                <a:ln>
                  <a:noFill/>
                </a:ln>
                <a:solidFill>
                  <a:prstClr val="black"/>
                </a:solidFill>
                <a:effectLst/>
                <a:uLnTx/>
                <a:uFillTx/>
                <a:latin typeface="+mn-lt"/>
                <a:ea typeface="+mn-ea"/>
                <a:cs typeface="+mn-cs"/>
              </a:rPr>
              <a:t>Yankee formed as a boomtown after the construction of the </a:t>
            </a:r>
            <a:r>
              <a:rPr kumimoji="0" lang="en-US" sz="2000" b="1" i="0" u="none" strike="noStrike" kern="1100" cap="none" spc="0" normalizeH="0" baseline="0" noProof="0" dirty="0" err="1">
                <a:ln>
                  <a:noFill/>
                </a:ln>
                <a:solidFill>
                  <a:prstClr val="black"/>
                </a:solidFill>
                <a:effectLst/>
                <a:uLnTx/>
                <a:uFillTx/>
                <a:latin typeface="+mn-lt"/>
                <a:ea typeface="+mn-ea"/>
                <a:cs typeface="+mn-cs"/>
              </a:rPr>
              <a:t>SFR&amp;E</a:t>
            </a:r>
            <a:r>
              <a:rPr kumimoji="0" lang="en-US" sz="2000" b="1" i="0" u="none" strike="noStrike" kern="1100" cap="none" spc="0" normalizeH="0" baseline="0" noProof="0" dirty="0">
                <a:ln>
                  <a:noFill/>
                </a:ln>
                <a:solidFill>
                  <a:prstClr val="black"/>
                </a:solidFill>
                <a:effectLst/>
                <a:uLnTx/>
                <a:uFillTx/>
                <a:latin typeface="+mn-lt"/>
                <a:ea typeface="+mn-ea"/>
                <a:cs typeface="+mn-cs"/>
              </a:rPr>
              <a:t> Railroad from Raton to Yankee Mines on Johnson Mesa;</a:t>
            </a:r>
            <a:r>
              <a:rPr kumimoji="0" lang="en-US" sz="2000" b="0" i="0" u="none" strike="noStrike" kern="1100" cap="none" spc="0" normalizeH="0" baseline="0" noProof="0" dirty="0">
                <a:ln>
                  <a:noFill/>
                </a:ln>
                <a:solidFill>
                  <a:prstClr val="black"/>
                </a:solidFill>
                <a:effectLst/>
                <a:uLnTx/>
                <a:uFillTx/>
                <a:latin typeface="+mn-lt"/>
                <a:ea typeface="+mn-ea"/>
                <a:cs typeface="+mn-cs"/>
              </a:rPr>
              <a:t> town had as many as 2,000 residents by 1907-1908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100" cap="none" spc="0" normalizeH="0" baseline="0" noProof="0" dirty="0">
                <a:ln>
                  <a:noFill/>
                </a:ln>
                <a:solidFill>
                  <a:prstClr val="black"/>
                </a:solidFill>
                <a:effectLst/>
                <a:uLnTx/>
                <a:uFillTx/>
                <a:latin typeface="+mn-lt"/>
                <a:ea typeface="+mn-ea"/>
                <a:cs typeface="+mn-cs"/>
              </a:rPr>
              <a:t>Town went into decline around 1910; Yankee Mines were closed in 1921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100" cap="none" spc="0" normalizeH="0" baseline="0" noProof="0" dirty="0">
                <a:ln>
                  <a:noFill/>
                </a:ln>
                <a:solidFill>
                  <a:prstClr val="black"/>
                </a:solidFill>
                <a:effectLst/>
                <a:uLnTx/>
                <a:uFillTx/>
                <a:latin typeface="+mn-lt"/>
                <a:ea typeface="+mn-ea"/>
                <a:cs typeface="+mn-cs"/>
              </a:rPr>
              <a:t>Railroad line was abandoned in 1930s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100" cap="none" spc="0" normalizeH="0" baseline="0" noProof="0" dirty="0">
                <a:ln>
                  <a:noFill/>
                </a:ln>
                <a:solidFill>
                  <a:prstClr val="black"/>
                </a:solidFill>
                <a:effectLst/>
                <a:uLnTx/>
                <a:uFillTx/>
                <a:latin typeface="+mn-lt"/>
                <a:ea typeface="+mn-ea"/>
                <a:cs typeface="+mn-cs"/>
              </a:rPr>
              <a:t>Small-scale family mining began around 1901 and continued all the way to the 1960s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1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15</a:t>
            </a:fld>
            <a:endParaRPr lang="en-US"/>
          </a:p>
        </p:txBody>
      </p:sp>
    </p:spTree>
    <p:extLst>
      <p:ext uri="{BB962C8B-B14F-4D97-AF65-F5344CB8AC3E}">
        <p14:creationId xmlns:p14="http://schemas.microsoft.com/office/powerpoint/2010/main" val="765217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common feature types included open pits, platforms, mine shafts, </a:t>
            </a:r>
            <a:r>
              <a:rPr lang="en-US" dirty="0" err="1"/>
              <a:t>adits</a:t>
            </a:r>
            <a:r>
              <a:rPr lang="en-US" dirty="0"/>
              <a:t>, and roads</a:t>
            </a:r>
          </a:p>
          <a:p>
            <a:r>
              <a:rPr lang="en-US" sz="1200" kern="1200" dirty="0">
                <a:solidFill>
                  <a:schemeClr val="tx1"/>
                </a:solidFill>
                <a:effectLst/>
                <a:latin typeface="+mn-lt"/>
                <a:ea typeface="+mn-ea"/>
                <a:cs typeface="+mn-cs"/>
              </a:rPr>
              <a:t>Provide mention that survey included private property located within the APE</a:t>
            </a:r>
            <a:endParaRPr lang="en-US" dirty="0"/>
          </a:p>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16</a:t>
            </a:fld>
            <a:endParaRPr lang="en-US"/>
          </a:p>
        </p:txBody>
      </p:sp>
    </p:spTree>
    <p:extLst>
      <p:ext uri="{BB962C8B-B14F-4D97-AF65-F5344CB8AC3E}">
        <p14:creationId xmlns:p14="http://schemas.microsoft.com/office/powerpoint/2010/main" val="1017082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17</a:t>
            </a:fld>
            <a:endParaRPr lang="en-US"/>
          </a:p>
        </p:txBody>
      </p:sp>
    </p:spTree>
    <p:extLst>
      <p:ext uri="{BB962C8B-B14F-4D97-AF65-F5344CB8AC3E}">
        <p14:creationId xmlns:p14="http://schemas.microsoft.com/office/powerpoint/2010/main" val="3328052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18</a:t>
            </a:fld>
            <a:endParaRPr lang="en-US"/>
          </a:p>
        </p:txBody>
      </p:sp>
    </p:spTree>
    <p:extLst>
      <p:ext uri="{BB962C8B-B14F-4D97-AF65-F5344CB8AC3E}">
        <p14:creationId xmlns:p14="http://schemas.microsoft.com/office/powerpoint/2010/main" val="3777059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19</a:t>
            </a:fld>
            <a:endParaRPr lang="en-US"/>
          </a:p>
        </p:txBody>
      </p:sp>
    </p:spTree>
    <p:extLst>
      <p:ext uri="{BB962C8B-B14F-4D97-AF65-F5344CB8AC3E}">
        <p14:creationId xmlns:p14="http://schemas.microsoft.com/office/powerpoint/2010/main" val="4124045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21</a:t>
            </a:fld>
            <a:endParaRPr lang="en-US"/>
          </a:p>
        </p:txBody>
      </p:sp>
    </p:spTree>
    <p:extLst>
      <p:ext uri="{BB962C8B-B14F-4D97-AF65-F5344CB8AC3E}">
        <p14:creationId xmlns:p14="http://schemas.microsoft.com/office/powerpoint/2010/main" val="3657078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22</a:t>
            </a:fld>
            <a:endParaRPr lang="en-US"/>
          </a:p>
        </p:txBody>
      </p:sp>
    </p:spTree>
    <p:extLst>
      <p:ext uri="{BB962C8B-B14F-4D97-AF65-F5344CB8AC3E}">
        <p14:creationId xmlns:p14="http://schemas.microsoft.com/office/powerpoint/2010/main" val="791731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23</a:t>
            </a:fld>
            <a:endParaRPr lang="en-US"/>
          </a:p>
        </p:txBody>
      </p:sp>
    </p:spTree>
    <p:extLst>
      <p:ext uri="{BB962C8B-B14F-4D97-AF65-F5344CB8AC3E}">
        <p14:creationId xmlns:p14="http://schemas.microsoft.com/office/powerpoint/2010/main" val="3098386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comments: Add Chris’ number and contact information.</a:t>
            </a:r>
            <a:endParaRPr lang="en-US" dirty="0"/>
          </a:p>
        </p:txBody>
      </p:sp>
      <p:sp>
        <p:nvSpPr>
          <p:cNvPr id="4" name="Slide Number Placeholder 3"/>
          <p:cNvSpPr>
            <a:spLocks noGrp="1"/>
          </p:cNvSpPr>
          <p:nvPr>
            <p:ph type="sldNum" sz="quarter" idx="5"/>
          </p:nvPr>
        </p:nvSpPr>
        <p:spPr/>
        <p:txBody>
          <a:bodyPr/>
          <a:lstStyle/>
          <a:p>
            <a:fld id="{39A34F2F-4BC3-43B8-A252-856496FDBFC5}" type="slidenum">
              <a:rPr lang="en-US" smtClean="0"/>
              <a:t>24</a:t>
            </a:fld>
            <a:endParaRPr lang="en-US"/>
          </a:p>
        </p:txBody>
      </p:sp>
    </p:spTree>
    <p:extLst>
      <p:ext uri="{BB962C8B-B14F-4D97-AF65-F5344CB8AC3E}">
        <p14:creationId xmlns:p14="http://schemas.microsoft.com/office/powerpoint/2010/main" val="2364652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B2663EB-22DE-4A12-964B-146435F4E491}"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9520B6-B207-4D6C-AFAD-F185054486E2}" type="slidenum">
              <a:rPr lang="en-US" smtClean="0"/>
              <a:t>‹#›</a:t>
            </a:fld>
            <a:endParaRPr lang="en-US"/>
          </a:p>
        </p:txBody>
      </p:sp>
    </p:spTree>
    <p:extLst>
      <p:ext uri="{BB962C8B-B14F-4D97-AF65-F5344CB8AC3E}">
        <p14:creationId xmlns:p14="http://schemas.microsoft.com/office/powerpoint/2010/main" val="2739575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2663EB-22DE-4A12-964B-146435F4E491}"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9520B6-B207-4D6C-AFAD-F185054486E2}" type="slidenum">
              <a:rPr lang="en-US" smtClean="0"/>
              <a:t>‹#›</a:t>
            </a:fld>
            <a:endParaRPr lang="en-US"/>
          </a:p>
        </p:txBody>
      </p:sp>
    </p:spTree>
    <p:extLst>
      <p:ext uri="{BB962C8B-B14F-4D97-AF65-F5344CB8AC3E}">
        <p14:creationId xmlns:p14="http://schemas.microsoft.com/office/powerpoint/2010/main" val="2838100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2663EB-22DE-4A12-964B-146435F4E491}"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9520B6-B207-4D6C-AFAD-F185054486E2}" type="slidenum">
              <a:rPr lang="en-US" smtClean="0"/>
              <a:t>‹#›</a:t>
            </a:fld>
            <a:endParaRPr lang="en-US"/>
          </a:p>
        </p:txBody>
      </p:sp>
    </p:spTree>
    <p:extLst>
      <p:ext uri="{BB962C8B-B14F-4D97-AF65-F5344CB8AC3E}">
        <p14:creationId xmlns:p14="http://schemas.microsoft.com/office/powerpoint/2010/main" val="602194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2663EB-22DE-4A12-964B-146435F4E491}" type="datetimeFigureOut">
              <a:rPr lang="en-US" smtClean="0"/>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520B6-B207-4D6C-AFAD-F185054486E2}" type="slidenum">
              <a:rPr lang="en-US" smtClean="0"/>
              <a:t>‹#›</a:t>
            </a:fld>
            <a:endParaRPr lang="en-US"/>
          </a:p>
        </p:txBody>
      </p:sp>
    </p:spTree>
    <p:extLst>
      <p:ext uri="{BB962C8B-B14F-4D97-AF65-F5344CB8AC3E}">
        <p14:creationId xmlns:p14="http://schemas.microsoft.com/office/powerpoint/2010/main" val="1736073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2663EB-22DE-4A12-964B-146435F4E491}" type="datetimeFigureOut">
              <a:rPr lang="en-US" smtClean="0"/>
              <a:t>2/23/2023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9520B6-B207-4D6C-AFAD-F185054486E2}" type="slidenum">
              <a:rPr lang="en-US" smtClean="0"/>
              <a:t>‹#›</a:t>
            </a:fld>
            <a:endParaRPr lang="en-US"/>
          </a:p>
        </p:txBody>
      </p:sp>
    </p:spTree>
    <p:extLst>
      <p:ext uri="{BB962C8B-B14F-4D97-AF65-F5344CB8AC3E}">
        <p14:creationId xmlns:p14="http://schemas.microsoft.com/office/powerpoint/2010/main" val="1256206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2663EB-22DE-4A12-964B-146435F4E491}" type="datetimeFigureOut">
              <a:rPr lang="en-US" smtClean="0"/>
              <a:t>2/23/2023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9520B6-B207-4D6C-AFAD-F185054486E2}" type="slidenum">
              <a:rPr lang="en-US" smtClean="0"/>
              <a:t>‹#›</a:t>
            </a:fld>
            <a:endParaRPr lang="en-US"/>
          </a:p>
        </p:txBody>
      </p:sp>
    </p:spTree>
    <p:extLst>
      <p:ext uri="{BB962C8B-B14F-4D97-AF65-F5344CB8AC3E}">
        <p14:creationId xmlns:p14="http://schemas.microsoft.com/office/powerpoint/2010/main" val="3991090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2663EB-22DE-4A12-964B-146435F4E491}" type="datetimeFigureOut">
              <a:rPr lang="en-US" smtClean="0"/>
              <a:t>2/23/2023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9520B6-B207-4D6C-AFAD-F185054486E2}" type="slidenum">
              <a:rPr lang="en-US" smtClean="0"/>
              <a:t>‹#›</a:t>
            </a:fld>
            <a:endParaRPr lang="en-US"/>
          </a:p>
        </p:txBody>
      </p:sp>
    </p:spTree>
    <p:extLst>
      <p:ext uri="{BB962C8B-B14F-4D97-AF65-F5344CB8AC3E}">
        <p14:creationId xmlns:p14="http://schemas.microsoft.com/office/powerpoint/2010/main" val="3380073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2663EB-22DE-4A12-964B-146435F4E491}" type="datetimeFigureOut">
              <a:rPr lang="en-US" smtClean="0"/>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520B6-B207-4D6C-AFAD-F185054486E2}" type="slidenum">
              <a:rPr lang="en-US" smtClean="0"/>
              <a:t>‹#›</a:t>
            </a:fld>
            <a:endParaRPr lang="en-US"/>
          </a:p>
        </p:txBody>
      </p:sp>
    </p:spTree>
    <p:extLst>
      <p:ext uri="{BB962C8B-B14F-4D97-AF65-F5344CB8AC3E}">
        <p14:creationId xmlns:p14="http://schemas.microsoft.com/office/powerpoint/2010/main" val="2769755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2663EB-22DE-4A12-964B-146435F4E491}" type="datetimeFigureOut">
              <a:rPr lang="en-US" smtClean="0"/>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520B6-B207-4D6C-AFAD-F185054486E2}" type="slidenum">
              <a:rPr lang="en-US" smtClean="0"/>
              <a:t>‹#›</a:t>
            </a:fld>
            <a:endParaRPr lang="en-US"/>
          </a:p>
        </p:txBody>
      </p:sp>
    </p:spTree>
    <p:extLst>
      <p:ext uri="{BB962C8B-B14F-4D97-AF65-F5344CB8AC3E}">
        <p14:creationId xmlns:p14="http://schemas.microsoft.com/office/powerpoint/2010/main" val="4154278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2663EB-22DE-4A12-964B-146435F4E491}"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9520B6-B207-4D6C-AFAD-F185054486E2}" type="slidenum">
              <a:rPr lang="en-US" smtClean="0"/>
              <a:t>‹#›</a:t>
            </a:fld>
            <a:endParaRPr lang="en-US"/>
          </a:p>
        </p:txBody>
      </p:sp>
    </p:spTree>
    <p:extLst>
      <p:ext uri="{BB962C8B-B14F-4D97-AF65-F5344CB8AC3E}">
        <p14:creationId xmlns:p14="http://schemas.microsoft.com/office/powerpoint/2010/main" val="2653456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2663EB-22DE-4A12-964B-146435F4E491}"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9520B6-B207-4D6C-AFAD-F185054486E2}" type="slidenum">
              <a:rPr lang="en-US" smtClean="0"/>
              <a:t>‹#›</a:t>
            </a:fld>
            <a:endParaRPr lang="en-US"/>
          </a:p>
        </p:txBody>
      </p:sp>
    </p:spTree>
    <p:extLst>
      <p:ext uri="{BB962C8B-B14F-4D97-AF65-F5344CB8AC3E}">
        <p14:creationId xmlns:p14="http://schemas.microsoft.com/office/powerpoint/2010/main" val="328195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2663EB-22DE-4A12-964B-146435F4E491}" type="datetimeFigureOut">
              <a:rPr lang="en-US" smtClean="0"/>
              <a:t>2/23/2023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9520B6-B207-4D6C-AFAD-F185054486E2}" type="slidenum">
              <a:rPr lang="en-US" smtClean="0"/>
              <a:t>‹#›</a:t>
            </a:fld>
            <a:endParaRPr lang="en-US"/>
          </a:p>
        </p:txBody>
      </p:sp>
    </p:spTree>
    <p:extLst>
      <p:ext uri="{BB962C8B-B14F-4D97-AF65-F5344CB8AC3E}">
        <p14:creationId xmlns:p14="http://schemas.microsoft.com/office/powerpoint/2010/main" val="4014836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png"/><Relationship Id="rId7"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0.jpe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2.jpe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3458" y="1275321"/>
            <a:ext cx="7772400" cy="969314"/>
          </a:xfrm>
        </p:spPr>
        <p:txBody>
          <a:bodyPr>
            <a:normAutofit fontScale="90000"/>
          </a:bodyPr>
          <a:lstStyle/>
          <a:p>
            <a:r>
              <a:rPr lang="en-US" sz="3200" dirty="0"/>
              <a:t>Yankee Canyon Mine Safeguarding Project</a:t>
            </a:r>
            <a:br>
              <a:rPr lang="en-US" sz="3200" dirty="0"/>
            </a:br>
            <a:r>
              <a:rPr lang="en-US" sz="3200" dirty="0"/>
              <a:t>Public Meeting</a:t>
            </a:r>
            <a:br>
              <a:rPr lang="en-US" sz="3200" dirty="0"/>
            </a:br>
            <a:r>
              <a:rPr lang="en-US" sz="3200" dirty="0"/>
              <a:t>03/09/2023</a:t>
            </a:r>
          </a:p>
        </p:txBody>
      </p:sp>
      <p:sp>
        <p:nvSpPr>
          <p:cNvPr id="8" name="Content Placeholder 2"/>
          <p:cNvSpPr txBox="1">
            <a:spLocks/>
          </p:cNvSpPr>
          <p:nvPr/>
        </p:nvSpPr>
        <p:spPr>
          <a:xfrm>
            <a:off x="457200" y="2819400"/>
            <a:ext cx="8229600" cy="33067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US" sz="2000" dirty="0"/>
          </a:p>
        </p:txBody>
      </p:sp>
      <p:pic>
        <p:nvPicPr>
          <p:cNvPr id="11" name="Picture 10">
            <a:extLst>
              <a:ext uri="{FF2B5EF4-FFF2-40B4-BE49-F238E27FC236}">
                <a16:creationId xmlns:a16="http://schemas.microsoft.com/office/drawing/2014/main" id="{B4CFCB7C-81A5-4CA9-A79E-8CFAD9BD00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62400" y="170621"/>
            <a:ext cx="828311" cy="817315"/>
          </a:xfrm>
          <a:prstGeom prst="rect">
            <a:avLst/>
          </a:prstGeom>
        </p:spPr>
      </p:pic>
      <p:pic>
        <p:nvPicPr>
          <p:cNvPr id="12" name="Picture 11">
            <a:extLst>
              <a:ext uri="{FF2B5EF4-FFF2-40B4-BE49-F238E27FC236}">
                <a16:creationId xmlns:a16="http://schemas.microsoft.com/office/drawing/2014/main" id="{85639581-532B-4DFD-8997-0547B8F80EE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00800" y="127107"/>
            <a:ext cx="842116" cy="860829"/>
          </a:xfrm>
          <a:prstGeom prst="rect">
            <a:avLst/>
          </a:prstGeom>
        </p:spPr>
      </p:pic>
      <p:pic>
        <p:nvPicPr>
          <p:cNvPr id="4" name="Picture 3">
            <a:extLst>
              <a:ext uri="{FF2B5EF4-FFF2-40B4-BE49-F238E27FC236}">
                <a16:creationId xmlns:a16="http://schemas.microsoft.com/office/drawing/2014/main" id="{7C512B3C-32E8-496A-A3C7-7B29F3E2D5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9" name="Picture 8">
            <a:extLst>
              <a:ext uri="{FF2B5EF4-FFF2-40B4-BE49-F238E27FC236}">
                <a16:creationId xmlns:a16="http://schemas.microsoft.com/office/drawing/2014/main" id="{260BECBE-1921-4399-B2B4-B04ADF2774B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81200" y="2720180"/>
            <a:ext cx="5212292" cy="3909219"/>
          </a:xfrm>
          <a:prstGeom prst="rect">
            <a:avLst/>
          </a:prstGeom>
        </p:spPr>
      </p:pic>
    </p:spTree>
    <p:extLst>
      <p:ext uri="{BB962C8B-B14F-4D97-AF65-F5344CB8AC3E}">
        <p14:creationId xmlns:p14="http://schemas.microsoft.com/office/powerpoint/2010/main" val="1885856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90322" y="1095929"/>
            <a:ext cx="7772400" cy="96931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Project Location</a:t>
            </a:r>
          </a:p>
        </p:txBody>
      </p:sp>
      <p:pic>
        <p:nvPicPr>
          <p:cNvPr id="11" name="Picture 10">
            <a:extLst>
              <a:ext uri="{FF2B5EF4-FFF2-40B4-BE49-F238E27FC236}">
                <a16:creationId xmlns:a16="http://schemas.microsoft.com/office/drawing/2014/main" id="{1C7FF92B-2EEC-4A3E-BFDE-36887B33E2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23047" y="170621"/>
            <a:ext cx="828311" cy="817315"/>
          </a:xfrm>
          <a:prstGeom prst="rect">
            <a:avLst/>
          </a:prstGeom>
        </p:spPr>
      </p:pic>
      <p:pic>
        <p:nvPicPr>
          <p:cNvPr id="12" name="Picture 11">
            <a:extLst>
              <a:ext uri="{FF2B5EF4-FFF2-40B4-BE49-F238E27FC236}">
                <a16:creationId xmlns:a16="http://schemas.microsoft.com/office/drawing/2014/main" id="{24FB4E68-A03C-491D-9EFB-6C69878B97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2580" y="148865"/>
            <a:ext cx="842116" cy="860829"/>
          </a:xfrm>
          <a:prstGeom prst="rect">
            <a:avLst/>
          </a:prstGeom>
        </p:spPr>
      </p:pic>
      <p:pic>
        <p:nvPicPr>
          <p:cNvPr id="14" name="Picture 13">
            <a:extLst>
              <a:ext uri="{FF2B5EF4-FFF2-40B4-BE49-F238E27FC236}">
                <a16:creationId xmlns:a16="http://schemas.microsoft.com/office/drawing/2014/main" id="{F27380EC-3429-42BF-B3C5-D817631BE85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3" name="Picture 2">
            <a:extLst>
              <a:ext uri="{FF2B5EF4-FFF2-40B4-BE49-F238E27FC236}">
                <a16:creationId xmlns:a16="http://schemas.microsoft.com/office/drawing/2014/main" id="{C859967B-6A21-496C-9424-36EBD18A3D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99730" y="2173235"/>
            <a:ext cx="4753584" cy="4153722"/>
          </a:xfrm>
          <a:prstGeom prst="rect">
            <a:avLst/>
          </a:prstGeom>
        </p:spPr>
      </p:pic>
    </p:spTree>
    <p:extLst>
      <p:ext uri="{BB962C8B-B14F-4D97-AF65-F5344CB8AC3E}">
        <p14:creationId xmlns:p14="http://schemas.microsoft.com/office/powerpoint/2010/main" val="2054769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90322" y="1095929"/>
            <a:ext cx="7772400" cy="96931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Project Area</a:t>
            </a:r>
          </a:p>
        </p:txBody>
      </p:sp>
      <p:pic>
        <p:nvPicPr>
          <p:cNvPr id="11" name="Picture 10">
            <a:extLst>
              <a:ext uri="{FF2B5EF4-FFF2-40B4-BE49-F238E27FC236}">
                <a16:creationId xmlns:a16="http://schemas.microsoft.com/office/drawing/2014/main" id="{1C7FF92B-2EEC-4A3E-BFDE-36887B33E2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23047" y="170621"/>
            <a:ext cx="828311" cy="817315"/>
          </a:xfrm>
          <a:prstGeom prst="rect">
            <a:avLst/>
          </a:prstGeom>
        </p:spPr>
      </p:pic>
      <p:pic>
        <p:nvPicPr>
          <p:cNvPr id="12" name="Picture 11">
            <a:extLst>
              <a:ext uri="{FF2B5EF4-FFF2-40B4-BE49-F238E27FC236}">
                <a16:creationId xmlns:a16="http://schemas.microsoft.com/office/drawing/2014/main" id="{24FB4E68-A03C-491D-9EFB-6C69878B97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2580" y="148865"/>
            <a:ext cx="842116" cy="860829"/>
          </a:xfrm>
          <a:prstGeom prst="rect">
            <a:avLst/>
          </a:prstGeom>
        </p:spPr>
      </p:pic>
      <p:pic>
        <p:nvPicPr>
          <p:cNvPr id="14" name="Picture 13">
            <a:extLst>
              <a:ext uri="{FF2B5EF4-FFF2-40B4-BE49-F238E27FC236}">
                <a16:creationId xmlns:a16="http://schemas.microsoft.com/office/drawing/2014/main" id="{F27380EC-3429-42BF-B3C5-D817631BE85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3" name="Picture 2">
            <a:extLst>
              <a:ext uri="{FF2B5EF4-FFF2-40B4-BE49-F238E27FC236}">
                <a16:creationId xmlns:a16="http://schemas.microsoft.com/office/drawing/2014/main" id="{4CA0A88E-6B50-4FDF-84D3-0F11AEC096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95400" y="1905000"/>
            <a:ext cx="6732270" cy="4501036"/>
          </a:xfrm>
          <a:prstGeom prst="rect">
            <a:avLst/>
          </a:prstGeom>
        </p:spPr>
      </p:pic>
    </p:spTree>
    <p:extLst>
      <p:ext uri="{BB962C8B-B14F-4D97-AF65-F5344CB8AC3E}">
        <p14:creationId xmlns:p14="http://schemas.microsoft.com/office/powerpoint/2010/main" val="1048443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90322" y="1095929"/>
            <a:ext cx="7772400" cy="96931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Mine Features of Project Area</a:t>
            </a:r>
          </a:p>
        </p:txBody>
      </p:sp>
      <p:pic>
        <p:nvPicPr>
          <p:cNvPr id="11" name="Picture 10">
            <a:extLst>
              <a:ext uri="{FF2B5EF4-FFF2-40B4-BE49-F238E27FC236}">
                <a16:creationId xmlns:a16="http://schemas.microsoft.com/office/drawing/2014/main" id="{1C7FF92B-2EEC-4A3E-BFDE-36887B33E2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23047" y="170621"/>
            <a:ext cx="828311" cy="817315"/>
          </a:xfrm>
          <a:prstGeom prst="rect">
            <a:avLst/>
          </a:prstGeom>
        </p:spPr>
      </p:pic>
      <p:pic>
        <p:nvPicPr>
          <p:cNvPr id="12" name="Picture 11">
            <a:extLst>
              <a:ext uri="{FF2B5EF4-FFF2-40B4-BE49-F238E27FC236}">
                <a16:creationId xmlns:a16="http://schemas.microsoft.com/office/drawing/2014/main" id="{24FB4E68-A03C-491D-9EFB-6C69878B977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72580" y="148865"/>
            <a:ext cx="842116" cy="860829"/>
          </a:xfrm>
          <a:prstGeom prst="rect">
            <a:avLst/>
          </a:prstGeom>
        </p:spPr>
      </p:pic>
      <p:pic>
        <p:nvPicPr>
          <p:cNvPr id="14" name="Picture 13">
            <a:extLst>
              <a:ext uri="{FF2B5EF4-FFF2-40B4-BE49-F238E27FC236}">
                <a16:creationId xmlns:a16="http://schemas.microsoft.com/office/drawing/2014/main" id="{F27380EC-3429-42BF-B3C5-D817631BE85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3" name="Picture 2">
            <a:extLst>
              <a:ext uri="{FF2B5EF4-FFF2-40B4-BE49-F238E27FC236}">
                <a16:creationId xmlns:a16="http://schemas.microsoft.com/office/drawing/2014/main" id="{124746ED-49F8-45C5-BC8E-1F21D20030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17472" y="1981200"/>
            <a:ext cx="6118100" cy="4090416"/>
          </a:xfrm>
          <a:prstGeom prst="rect">
            <a:avLst/>
          </a:prstGeom>
        </p:spPr>
      </p:pic>
    </p:spTree>
    <p:extLst>
      <p:ext uri="{BB962C8B-B14F-4D97-AF65-F5344CB8AC3E}">
        <p14:creationId xmlns:p14="http://schemas.microsoft.com/office/powerpoint/2010/main" val="2289803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743" y="1066800"/>
            <a:ext cx="8229600" cy="1143000"/>
          </a:xfrm>
        </p:spPr>
        <p:txBody>
          <a:bodyPr/>
          <a:lstStyle/>
          <a:p>
            <a:r>
              <a:rPr lang="en-US" dirty="0"/>
              <a:t>Project Purpose and Need</a:t>
            </a:r>
          </a:p>
        </p:txBody>
      </p:sp>
      <p:sp>
        <p:nvSpPr>
          <p:cNvPr id="3" name="Content Placeholder 2"/>
          <p:cNvSpPr>
            <a:spLocks noGrp="1"/>
          </p:cNvSpPr>
          <p:nvPr>
            <p:ph idx="1"/>
          </p:nvPr>
        </p:nvSpPr>
        <p:spPr>
          <a:xfrm>
            <a:off x="500743" y="2209799"/>
            <a:ext cx="5442858" cy="4479112"/>
          </a:xfrm>
        </p:spPr>
        <p:txBody>
          <a:bodyPr>
            <a:normAutofit fontScale="92500" lnSpcReduction="10000"/>
          </a:bodyPr>
          <a:lstStyle/>
          <a:p>
            <a:r>
              <a:rPr lang="en-US" sz="2400" dirty="0"/>
              <a:t>Many of Yankee Mine’s mine features are accessible to the public, yet many of them represent safety hazards. </a:t>
            </a:r>
          </a:p>
          <a:p>
            <a:r>
              <a:rPr lang="en-US" sz="2400" dirty="0"/>
              <a:t>County Road A-25 shows evidence of subsidence likely caused by underground mining. For safety reasons, the road has been closed. There is a need to stabilize it before it can be reopened.</a:t>
            </a:r>
          </a:p>
          <a:p>
            <a:r>
              <a:rPr lang="en-US" sz="2400" dirty="0"/>
              <a:t>Exposed gob piles can threaten water quality.</a:t>
            </a:r>
          </a:p>
          <a:p>
            <a:r>
              <a:rPr lang="en-US" sz="2400" dirty="0"/>
              <a:t>The purpose of the project is to mitigate risks to public safety and environmental issues in the project area.</a:t>
            </a:r>
          </a:p>
          <a:p>
            <a:pPr marL="0" indent="0">
              <a:buNone/>
            </a:pPr>
            <a:r>
              <a:rPr lang="en-US" sz="2400" dirty="0"/>
              <a:t> </a:t>
            </a:r>
          </a:p>
        </p:txBody>
      </p:sp>
      <p:pic>
        <p:nvPicPr>
          <p:cNvPr id="10" name="Picture 9">
            <a:extLst>
              <a:ext uri="{FF2B5EF4-FFF2-40B4-BE49-F238E27FC236}">
                <a16:creationId xmlns:a16="http://schemas.microsoft.com/office/drawing/2014/main" id="{13218ED6-3E96-4FD6-98B8-6BEA13BF46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57844" y="201707"/>
            <a:ext cx="828311" cy="817315"/>
          </a:xfrm>
          <a:prstGeom prst="rect">
            <a:avLst/>
          </a:prstGeom>
        </p:spPr>
      </p:pic>
      <p:pic>
        <p:nvPicPr>
          <p:cNvPr id="11" name="Picture 10">
            <a:extLst>
              <a:ext uri="{FF2B5EF4-FFF2-40B4-BE49-F238E27FC236}">
                <a16:creationId xmlns:a16="http://schemas.microsoft.com/office/drawing/2014/main" id="{63FD5B5D-745B-40A6-8502-99979F3A23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87011" y="158193"/>
            <a:ext cx="842116" cy="860829"/>
          </a:xfrm>
          <a:prstGeom prst="rect">
            <a:avLst/>
          </a:prstGeom>
        </p:spPr>
      </p:pic>
      <p:pic>
        <p:nvPicPr>
          <p:cNvPr id="12" name="Picture 11">
            <a:extLst>
              <a:ext uri="{FF2B5EF4-FFF2-40B4-BE49-F238E27FC236}">
                <a16:creationId xmlns:a16="http://schemas.microsoft.com/office/drawing/2014/main" id="{EFEB499B-FAA2-4F09-BE81-C69ED963060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609600" y="223463"/>
            <a:ext cx="1905000" cy="817316"/>
          </a:xfrm>
          <a:prstGeom prst="rect">
            <a:avLst/>
          </a:prstGeom>
        </p:spPr>
      </p:pic>
      <p:pic>
        <p:nvPicPr>
          <p:cNvPr id="6" name="Picture 5">
            <a:extLst>
              <a:ext uri="{FF2B5EF4-FFF2-40B4-BE49-F238E27FC236}">
                <a16:creationId xmlns:a16="http://schemas.microsoft.com/office/drawing/2014/main" id="{995AB1BE-A599-4B15-8F72-0D2C5FD7D6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62508" y="4300947"/>
            <a:ext cx="3014874" cy="1868625"/>
          </a:xfrm>
          <a:prstGeom prst="rect">
            <a:avLst/>
          </a:prstGeom>
        </p:spPr>
      </p:pic>
      <p:pic>
        <p:nvPicPr>
          <p:cNvPr id="13" name="Picture 12">
            <a:extLst>
              <a:ext uri="{FF2B5EF4-FFF2-40B4-BE49-F238E27FC236}">
                <a16:creationId xmlns:a16="http://schemas.microsoft.com/office/drawing/2014/main" id="{F06EB521-068E-41A6-8C8C-7697E8D034B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62039" y="2291737"/>
            <a:ext cx="3015343" cy="1927273"/>
          </a:xfrm>
          <a:prstGeom prst="rect">
            <a:avLst/>
          </a:prstGeom>
        </p:spPr>
      </p:pic>
      <p:sp>
        <p:nvSpPr>
          <p:cNvPr id="14" name="TextBox 13">
            <a:extLst>
              <a:ext uri="{FF2B5EF4-FFF2-40B4-BE49-F238E27FC236}">
                <a16:creationId xmlns:a16="http://schemas.microsoft.com/office/drawing/2014/main" id="{C63C4F03-9D30-4291-9B64-BE2B3F488193}"/>
              </a:ext>
            </a:extLst>
          </p:cNvPr>
          <p:cNvSpPr txBox="1"/>
          <p:nvPr/>
        </p:nvSpPr>
        <p:spPr>
          <a:xfrm flipH="1">
            <a:off x="6716862" y="6295554"/>
            <a:ext cx="2024530" cy="230832"/>
          </a:xfrm>
          <a:prstGeom prst="rect">
            <a:avLst/>
          </a:prstGeom>
          <a:noFill/>
        </p:spPr>
        <p:txBody>
          <a:bodyPr wrap="square" rtlCol="0">
            <a:spAutoFit/>
          </a:bodyPr>
          <a:lstStyle/>
          <a:p>
            <a:r>
              <a:rPr lang="en-US" sz="900" dirty="0"/>
              <a:t>Photos from </a:t>
            </a:r>
            <a:r>
              <a:rPr lang="en-US" sz="900" dirty="0" err="1"/>
              <a:t>Trihydro</a:t>
            </a:r>
            <a:r>
              <a:rPr lang="en-US" sz="900" dirty="0"/>
              <a:t>, 2023</a:t>
            </a:r>
          </a:p>
        </p:txBody>
      </p:sp>
    </p:spTree>
    <p:extLst>
      <p:ext uri="{BB962C8B-B14F-4D97-AF65-F5344CB8AC3E}">
        <p14:creationId xmlns:p14="http://schemas.microsoft.com/office/powerpoint/2010/main" val="1524426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lstStyle/>
          <a:p>
            <a:r>
              <a:rPr lang="en-US" dirty="0"/>
              <a:t>Project Team</a:t>
            </a:r>
          </a:p>
        </p:txBody>
      </p:sp>
      <p:sp>
        <p:nvSpPr>
          <p:cNvPr id="3" name="Content Placeholder 2"/>
          <p:cNvSpPr>
            <a:spLocks noGrp="1"/>
          </p:cNvSpPr>
          <p:nvPr>
            <p:ph idx="1"/>
          </p:nvPr>
        </p:nvSpPr>
        <p:spPr>
          <a:xfrm>
            <a:off x="457200" y="2514600"/>
            <a:ext cx="8382000" cy="3657600"/>
          </a:xfrm>
        </p:spPr>
        <p:txBody>
          <a:bodyPr>
            <a:normAutofit/>
          </a:bodyPr>
          <a:lstStyle/>
          <a:p>
            <a:r>
              <a:rPr lang="en-US" sz="2800" dirty="0"/>
              <a:t>Abandoned Mine Land Program: Mike Tompson, AML Program Manager, Lloyd Moiola, Environmental Manager; James Hollen, NEPA Coordinator.</a:t>
            </a:r>
          </a:p>
          <a:p>
            <a:r>
              <a:rPr lang="en-US" sz="2800" dirty="0"/>
              <a:t>Daniel B. Stephens &amp; Associates: Jean-Luc Cartron, </a:t>
            </a:r>
            <a:br>
              <a:rPr lang="en-US" sz="2800" dirty="0"/>
            </a:br>
            <a:r>
              <a:rPr lang="en-US" sz="2800" dirty="0"/>
              <a:t>Project Manager/</a:t>
            </a:r>
            <a:r>
              <a:rPr lang="en-US" sz="2800" dirty="0" err="1"/>
              <a:t>NEPA</a:t>
            </a:r>
            <a:r>
              <a:rPr lang="en-US" sz="2800" dirty="0"/>
              <a:t> and Natural Resources Lead.</a:t>
            </a:r>
          </a:p>
          <a:p>
            <a:r>
              <a:rPr lang="en-US" sz="2800" dirty="0"/>
              <a:t>Okun Consulting Solutions: Adam Okun, Cultural Resources Expert.</a:t>
            </a:r>
          </a:p>
          <a:p>
            <a:endParaRPr lang="en-US" dirty="0"/>
          </a:p>
        </p:txBody>
      </p:sp>
      <p:pic>
        <p:nvPicPr>
          <p:cNvPr id="6" name="Picture 5">
            <a:extLst>
              <a:ext uri="{FF2B5EF4-FFF2-40B4-BE49-F238E27FC236}">
                <a16:creationId xmlns:a16="http://schemas.microsoft.com/office/drawing/2014/main" id="{CEB137B9-B7AF-4947-88DB-DCB33A1F9F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34044" y="195914"/>
            <a:ext cx="828311" cy="817315"/>
          </a:xfrm>
          <a:prstGeom prst="rect">
            <a:avLst/>
          </a:prstGeom>
        </p:spPr>
      </p:pic>
      <p:pic>
        <p:nvPicPr>
          <p:cNvPr id="7" name="Picture 6">
            <a:extLst>
              <a:ext uri="{FF2B5EF4-FFF2-40B4-BE49-F238E27FC236}">
                <a16:creationId xmlns:a16="http://schemas.microsoft.com/office/drawing/2014/main" id="{54062705-4201-47FD-8FE2-ED4EF386EE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15200" y="195914"/>
            <a:ext cx="842116" cy="860829"/>
          </a:xfrm>
          <a:prstGeom prst="rect">
            <a:avLst/>
          </a:prstGeom>
        </p:spPr>
      </p:pic>
      <p:pic>
        <p:nvPicPr>
          <p:cNvPr id="8" name="Picture 7">
            <a:extLst>
              <a:ext uri="{FF2B5EF4-FFF2-40B4-BE49-F238E27FC236}">
                <a16:creationId xmlns:a16="http://schemas.microsoft.com/office/drawing/2014/main" id="{DD96D68A-E23A-4D81-9956-D2D08F86DD7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762000" y="195914"/>
            <a:ext cx="1905000" cy="817316"/>
          </a:xfrm>
          <a:prstGeom prst="rect">
            <a:avLst/>
          </a:prstGeom>
        </p:spPr>
      </p:pic>
    </p:spTree>
    <p:extLst>
      <p:ext uri="{BB962C8B-B14F-4D97-AF65-F5344CB8AC3E}">
        <p14:creationId xmlns:p14="http://schemas.microsoft.com/office/powerpoint/2010/main" val="1824303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lstStyle/>
          <a:p>
            <a:r>
              <a:rPr lang="en-US" dirty="0"/>
              <a:t>Supporting Studies</a:t>
            </a:r>
          </a:p>
        </p:txBody>
      </p:sp>
      <p:sp>
        <p:nvSpPr>
          <p:cNvPr id="3" name="Content Placeholder 2"/>
          <p:cNvSpPr>
            <a:spLocks noGrp="1"/>
          </p:cNvSpPr>
          <p:nvPr>
            <p:ph idx="1"/>
          </p:nvPr>
        </p:nvSpPr>
        <p:spPr>
          <a:xfrm>
            <a:off x="457200" y="2286000"/>
            <a:ext cx="8382000" cy="4114800"/>
          </a:xfrm>
        </p:spPr>
        <p:txBody>
          <a:bodyPr>
            <a:normAutofit/>
          </a:bodyPr>
          <a:lstStyle/>
          <a:p>
            <a:r>
              <a:rPr lang="en-US" sz="2400" dirty="0" err="1"/>
              <a:t>Trihydro</a:t>
            </a:r>
            <a:r>
              <a:rPr lang="en-US" sz="2400" dirty="0"/>
              <a:t>. 2023. </a:t>
            </a:r>
            <a:r>
              <a:rPr lang="en-US" sz="2400" i="1" dirty="0"/>
              <a:t>County Road A-25 Subsidence, Colfax County, New Mexico, Site Characterization and Mitigation Recommendations Report.</a:t>
            </a:r>
            <a:endParaRPr lang="en-US" sz="2400" dirty="0"/>
          </a:p>
          <a:p>
            <a:r>
              <a:rPr lang="en-US" sz="2400" dirty="0"/>
              <a:t>Okun Consulting Solutions. 2023. </a:t>
            </a:r>
            <a:r>
              <a:rPr lang="en-US" sz="2400" i="1" dirty="0"/>
              <a:t>Cultural Resources Report, Yankee Canyon.</a:t>
            </a:r>
          </a:p>
          <a:p>
            <a:r>
              <a:rPr lang="en-US" sz="2400" dirty="0"/>
              <a:t>Daniel B. Stephens &amp; Associates. 2022</a:t>
            </a:r>
            <a:r>
              <a:rPr lang="en-US" sz="2400" i="1" dirty="0"/>
              <a:t>. Biological Assessment/Biological Evaluation, Yankee Canyon Coal Mine.</a:t>
            </a:r>
          </a:p>
          <a:p>
            <a:r>
              <a:rPr lang="en-US" sz="2400" dirty="0"/>
              <a:t>Bat Conservation International. 2021. </a:t>
            </a:r>
            <a:r>
              <a:rPr lang="en-US" sz="2400" i="1" dirty="0"/>
              <a:t>Report on Yankee Canyon Abandoned Mine Bat Surveys</a:t>
            </a:r>
          </a:p>
          <a:p>
            <a:endParaRPr lang="en-US" dirty="0"/>
          </a:p>
        </p:txBody>
      </p:sp>
      <p:pic>
        <p:nvPicPr>
          <p:cNvPr id="6" name="Picture 5">
            <a:extLst>
              <a:ext uri="{FF2B5EF4-FFF2-40B4-BE49-F238E27FC236}">
                <a16:creationId xmlns:a16="http://schemas.microsoft.com/office/drawing/2014/main" id="{CEB137B9-B7AF-4947-88DB-DCB33A1F9F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4044" y="195914"/>
            <a:ext cx="828311" cy="817315"/>
          </a:xfrm>
          <a:prstGeom prst="rect">
            <a:avLst/>
          </a:prstGeom>
        </p:spPr>
      </p:pic>
      <p:pic>
        <p:nvPicPr>
          <p:cNvPr id="7" name="Picture 6">
            <a:extLst>
              <a:ext uri="{FF2B5EF4-FFF2-40B4-BE49-F238E27FC236}">
                <a16:creationId xmlns:a16="http://schemas.microsoft.com/office/drawing/2014/main" id="{54062705-4201-47FD-8FE2-ED4EF386EE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5200" y="195914"/>
            <a:ext cx="842116" cy="860829"/>
          </a:xfrm>
          <a:prstGeom prst="rect">
            <a:avLst/>
          </a:prstGeom>
        </p:spPr>
      </p:pic>
      <p:pic>
        <p:nvPicPr>
          <p:cNvPr id="8" name="Picture 7">
            <a:extLst>
              <a:ext uri="{FF2B5EF4-FFF2-40B4-BE49-F238E27FC236}">
                <a16:creationId xmlns:a16="http://schemas.microsoft.com/office/drawing/2014/main" id="{DD96D68A-E23A-4D81-9956-D2D08F86DD7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95914"/>
            <a:ext cx="1905000" cy="817316"/>
          </a:xfrm>
          <a:prstGeom prst="rect">
            <a:avLst/>
          </a:prstGeom>
        </p:spPr>
      </p:pic>
    </p:spTree>
    <p:extLst>
      <p:ext uri="{BB962C8B-B14F-4D97-AF65-F5344CB8AC3E}">
        <p14:creationId xmlns:p14="http://schemas.microsoft.com/office/powerpoint/2010/main" val="1366145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843" y="1027368"/>
            <a:ext cx="8229600" cy="1143000"/>
          </a:xfrm>
        </p:spPr>
        <p:txBody>
          <a:bodyPr>
            <a:normAutofit/>
          </a:bodyPr>
          <a:lstStyle/>
          <a:p>
            <a:r>
              <a:rPr lang="en-US" dirty="0"/>
              <a:t>County Road A-25</a:t>
            </a:r>
          </a:p>
        </p:txBody>
      </p:sp>
      <p:sp>
        <p:nvSpPr>
          <p:cNvPr id="3" name="Content Placeholder 2"/>
          <p:cNvSpPr>
            <a:spLocks noGrp="1"/>
          </p:cNvSpPr>
          <p:nvPr>
            <p:ph idx="1"/>
          </p:nvPr>
        </p:nvSpPr>
        <p:spPr>
          <a:xfrm>
            <a:off x="408003" y="2064578"/>
            <a:ext cx="8484685" cy="2590800"/>
          </a:xfrm>
        </p:spPr>
        <p:txBody>
          <a:bodyPr>
            <a:normAutofit/>
          </a:bodyPr>
          <a:lstStyle/>
          <a:p>
            <a:r>
              <a:rPr lang="en-US" sz="2000" dirty="0" err="1"/>
              <a:t>Trihydro</a:t>
            </a:r>
            <a:r>
              <a:rPr lang="en-US" sz="2000" dirty="0"/>
              <a:t> Corporation conducted site characterization of CR A-25 for the </a:t>
            </a:r>
            <a:r>
              <a:rPr lang="en-US" sz="2000" dirty="0" err="1"/>
              <a:t>AMLP</a:t>
            </a:r>
            <a:r>
              <a:rPr lang="en-US" sz="2000" dirty="0"/>
              <a:t> (</a:t>
            </a:r>
            <a:r>
              <a:rPr lang="en-US" sz="2000" dirty="0" err="1"/>
              <a:t>Trihydro</a:t>
            </a:r>
            <a:r>
              <a:rPr lang="en-US" sz="2000" dirty="0"/>
              <a:t> 2023).</a:t>
            </a:r>
          </a:p>
          <a:p>
            <a:r>
              <a:rPr lang="en-US" sz="2000" dirty="0"/>
              <a:t>By utilizing historical records and conducting visual inspections, </a:t>
            </a:r>
            <a:r>
              <a:rPr lang="en-US" sz="2000" dirty="0" err="1"/>
              <a:t>Trihydro</a:t>
            </a:r>
            <a:r>
              <a:rPr lang="en-US" sz="2000" dirty="0"/>
              <a:t> located 3 distinct subsidence features likely related to historic mining.</a:t>
            </a:r>
          </a:p>
          <a:p>
            <a:r>
              <a:rPr lang="en-US" sz="2000" dirty="0"/>
              <a:t>Through a ground penetrating radar (</a:t>
            </a:r>
            <a:r>
              <a:rPr lang="en-US" sz="2000" dirty="0" err="1"/>
              <a:t>GPR</a:t>
            </a:r>
            <a:r>
              <a:rPr lang="en-US" sz="2000" dirty="0"/>
              <a:t>) and electromagnetic induction (EMI) geophysical investigation voids were mapped along a 600 ft section of the A-25 roadway.</a:t>
            </a:r>
          </a:p>
        </p:txBody>
      </p:sp>
      <p:pic>
        <p:nvPicPr>
          <p:cNvPr id="5" name="Picture 4">
            <a:extLst>
              <a:ext uri="{FF2B5EF4-FFF2-40B4-BE49-F238E27FC236}">
                <a16:creationId xmlns:a16="http://schemas.microsoft.com/office/drawing/2014/main" id="{CF2D2D80-66C3-4AAC-8C6A-0701452B90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214135"/>
            <a:ext cx="828311" cy="817315"/>
          </a:xfrm>
          <a:prstGeom prst="rect">
            <a:avLst/>
          </a:prstGeom>
        </p:spPr>
      </p:pic>
      <p:pic>
        <p:nvPicPr>
          <p:cNvPr id="6" name="Picture 5">
            <a:extLst>
              <a:ext uri="{FF2B5EF4-FFF2-40B4-BE49-F238E27FC236}">
                <a16:creationId xmlns:a16="http://schemas.microsoft.com/office/drawing/2014/main" id="{80ACF82F-A47E-4490-AE7B-8861D1F412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6600" y="170621"/>
            <a:ext cx="842116" cy="860829"/>
          </a:xfrm>
          <a:prstGeom prst="rect">
            <a:avLst/>
          </a:prstGeom>
        </p:spPr>
      </p:pic>
      <p:pic>
        <p:nvPicPr>
          <p:cNvPr id="7" name="Picture 6">
            <a:extLst>
              <a:ext uri="{FF2B5EF4-FFF2-40B4-BE49-F238E27FC236}">
                <a16:creationId xmlns:a16="http://schemas.microsoft.com/office/drawing/2014/main" id="{47787BBD-2162-4E35-95AE-98D70BD7DC1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8" name="Picture 7">
            <a:extLst>
              <a:ext uri="{FF2B5EF4-FFF2-40B4-BE49-F238E27FC236}">
                <a16:creationId xmlns:a16="http://schemas.microsoft.com/office/drawing/2014/main" id="{8717A5AA-1576-4EF7-A8D4-BFFF77BB57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87103" y="4191000"/>
            <a:ext cx="3056380" cy="2386183"/>
          </a:xfrm>
          <a:prstGeom prst="rect">
            <a:avLst/>
          </a:prstGeom>
        </p:spPr>
      </p:pic>
      <p:sp>
        <p:nvSpPr>
          <p:cNvPr id="9" name="TextBox 8">
            <a:extLst>
              <a:ext uri="{FF2B5EF4-FFF2-40B4-BE49-F238E27FC236}">
                <a16:creationId xmlns:a16="http://schemas.microsoft.com/office/drawing/2014/main" id="{7092BB4B-A61F-4089-8D33-649FFCEDDAFE}"/>
              </a:ext>
            </a:extLst>
          </p:cNvPr>
          <p:cNvSpPr txBox="1"/>
          <p:nvPr/>
        </p:nvSpPr>
        <p:spPr>
          <a:xfrm>
            <a:off x="434500" y="4414595"/>
            <a:ext cx="5452603"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t>Following the subsurface investigation </a:t>
            </a:r>
            <a:r>
              <a:rPr lang="en-US" sz="2000" dirty="0" err="1"/>
              <a:t>Trihydro</a:t>
            </a:r>
            <a:r>
              <a:rPr lang="en-US" sz="2000" dirty="0"/>
              <a:t> determined that there may be other subsidence locations along A-25 and recommended further investigation and monthly monitoring until the road can be stabilized.</a:t>
            </a:r>
          </a:p>
          <a:p>
            <a:pPr marL="285750" indent="-285750">
              <a:buFont typeface="Arial" panose="020B0604020202020204" pitchFamily="34" charset="0"/>
              <a:buChar char="•"/>
            </a:pPr>
            <a:r>
              <a:rPr lang="en-US" sz="2000" dirty="0"/>
              <a:t>Reclamation recommendations were made leading to the proposed project.</a:t>
            </a:r>
          </a:p>
        </p:txBody>
      </p:sp>
    </p:spTree>
    <p:extLst>
      <p:ext uri="{BB962C8B-B14F-4D97-AF65-F5344CB8AC3E}">
        <p14:creationId xmlns:p14="http://schemas.microsoft.com/office/powerpoint/2010/main" val="3171140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474" y="1152546"/>
            <a:ext cx="8229600" cy="1143000"/>
          </a:xfrm>
        </p:spPr>
        <p:txBody>
          <a:bodyPr/>
          <a:lstStyle/>
          <a:p>
            <a:r>
              <a:rPr lang="en-US" dirty="0"/>
              <a:t>Safeguarding Project</a:t>
            </a:r>
          </a:p>
        </p:txBody>
      </p:sp>
      <p:sp>
        <p:nvSpPr>
          <p:cNvPr id="3" name="Content Placeholder 2"/>
          <p:cNvSpPr>
            <a:spLocks noGrp="1"/>
          </p:cNvSpPr>
          <p:nvPr>
            <p:ph idx="1"/>
          </p:nvPr>
        </p:nvSpPr>
        <p:spPr>
          <a:xfrm>
            <a:off x="457200" y="2438401"/>
            <a:ext cx="4648200" cy="3962400"/>
          </a:xfrm>
        </p:spPr>
        <p:txBody>
          <a:bodyPr>
            <a:normAutofit fontScale="92500" lnSpcReduction="10000"/>
          </a:bodyPr>
          <a:lstStyle/>
          <a:p>
            <a:r>
              <a:rPr lang="en-US" sz="2000" b="1" dirty="0"/>
              <a:t>County Road A-25. </a:t>
            </a:r>
            <a:r>
              <a:rPr lang="en-US" sz="2000" dirty="0"/>
              <a:t>The project would further investigate then repair areas on road where subsidence features are identified.</a:t>
            </a:r>
          </a:p>
          <a:p>
            <a:pPr marL="800100" lvl="2" indent="0">
              <a:buNone/>
            </a:pPr>
            <a:r>
              <a:rPr lang="en-US" sz="2000" i="1" dirty="0"/>
              <a:t>Investigation by Geotechnical Drilling </a:t>
            </a:r>
            <a:r>
              <a:rPr lang="en-US" sz="2000" dirty="0"/>
              <a:t>Performed to characterize subsurface conditions. Drill holes placed every 20 to 30 feet.</a:t>
            </a:r>
          </a:p>
          <a:p>
            <a:pPr marL="800100" lvl="2" indent="0">
              <a:buNone/>
            </a:pPr>
            <a:r>
              <a:rPr lang="en-US" sz="2000" i="1" dirty="0"/>
              <a:t>Repair through Backfilling</a:t>
            </a:r>
            <a:r>
              <a:rPr lang="en-US" sz="2000" dirty="0"/>
              <a:t> conducted through drilling and injection of a water, sand and cement grout mixture. Grout would be injected into voids beneath and adjacent to the road. </a:t>
            </a:r>
          </a:p>
        </p:txBody>
      </p:sp>
      <p:pic>
        <p:nvPicPr>
          <p:cNvPr id="5" name="Picture 4">
            <a:extLst>
              <a:ext uri="{FF2B5EF4-FFF2-40B4-BE49-F238E27FC236}">
                <a16:creationId xmlns:a16="http://schemas.microsoft.com/office/drawing/2014/main" id="{CF2D2D80-66C3-4AAC-8C6A-0701452B907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14274" y="171281"/>
            <a:ext cx="828311" cy="817315"/>
          </a:xfrm>
          <a:prstGeom prst="rect">
            <a:avLst/>
          </a:prstGeom>
        </p:spPr>
      </p:pic>
      <p:pic>
        <p:nvPicPr>
          <p:cNvPr id="6" name="Picture 5">
            <a:extLst>
              <a:ext uri="{FF2B5EF4-FFF2-40B4-BE49-F238E27FC236}">
                <a16:creationId xmlns:a16="http://schemas.microsoft.com/office/drawing/2014/main" id="{80ACF82F-A47E-4490-AE7B-8861D1F412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15821" y="148864"/>
            <a:ext cx="842116" cy="860829"/>
          </a:xfrm>
          <a:prstGeom prst="rect">
            <a:avLst/>
          </a:prstGeom>
        </p:spPr>
      </p:pic>
      <p:pic>
        <p:nvPicPr>
          <p:cNvPr id="7" name="Picture 6">
            <a:extLst>
              <a:ext uri="{FF2B5EF4-FFF2-40B4-BE49-F238E27FC236}">
                <a16:creationId xmlns:a16="http://schemas.microsoft.com/office/drawing/2014/main" id="{47787BBD-2162-4E35-95AE-98D70BD7DC1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9" name="Picture 8">
            <a:extLst>
              <a:ext uri="{FF2B5EF4-FFF2-40B4-BE49-F238E27FC236}">
                <a16:creationId xmlns:a16="http://schemas.microsoft.com/office/drawing/2014/main" id="{E4A7FEDD-514A-472B-B5AB-382C99AF77E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57800" y="2284162"/>
            <a:ext cx="3693490" cy="4270877"/>
          </a:xfrm>
          <a:prstGeom prst="rect">
            <a:avLst/>
          </a:prstGeom>
        </p:spPr>
      </p:pic>
      <p:sp>
        <p:nvSpPr>
          <p:cNvPr id="10" name="Rectangle 9">
            <a:extLst>
              <a:ext uri="{FF2B5EF4-FFF2-40B4-BE49-F238E27FC236}">
                <a16:creationId xmlns:a16="http://schemas.microsoft.com/office/drawing/2014/main" id="{6D81BF63-2A39-4C31-915B-BA485759052C}"/>
              </a:ext>
            </a:extLst>
          </p:cNvPr>
          <p:cNvSpPr/>
          <p:nvPr/>
        </p:nvSpPr>
        <p:spPr>
          <a:xfrm>
            <a:off x="5410501" y="6526778"/>
            <a:ext cx="3196965" cy="338554"/>
          </a:xfrm>
          <a:prstGeom prst="rect">
            <a:avLst/>
          </a:prstGeom>
        </p:spPr>
        <p:txBody>
          <a:bodyPr wrap="none">
            <a:spAutoFit/>
          </a:bodyPr>
          <a:lstStyle/>
          <a:p>
            <a:r>
              <a:rPr lang="en-US" sz="1600" dirty="0"/>
              <a:t>CR A-25 Subsidence (</a:t>
            </a:r>
            <a:r>
              <a:rPr lang="en-US" sz="1600" dirty="0" err="1"/>
              <a:t>Trihydro</a:t>
            </a:r>
            <a:r>
              <a:rPr lang="en-US" sz="1600" dirty="0"/>
              <a:t>, 2023)</a:t>
            </a:r>
          </a:p>
        </p:txBody>
      </p:sp>
    </p:spTree>
    <p:extLst>
      <p:ext uri="{BB962C8B-B14F-4D97-AF65-F5344CB8AC3E}">
        <p14:creationId xmlns:p14="http://schemas.microsoft.com/office/powerpoint/2010/main" val="3470516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37312"/>
            <a:ext cx="8229600" cy="1143000"/>
          </a:xfrm>
        </p:spPr>
        <p:txBody>
          <a:bodyPr/>
          <a:lstStyle/>
          <a:p>
            <a:r>
              <a:rPr lang="en-US" dirty="0"/>
              <a:t>Safeguarding Project, Cont.</a:t>
            </a:r>
          </a:p>
        </p:txBody>
      </p:sp>
      <p:sp>
        <p:nvSpPr>
          <p:cNvPr id="3" name="Content Placeholder 2"/>
          <p:cNvSpPr>
            <a:spLocks noGrp="1"/>
          </p:cNvSpPr>
          <p:nvPr>
            <p:ph idx="1"/>
          </p:nvPr>
        </p:nvSpPr>
        <p:spPr>
          <a:xfrm>
            <a:off x="495784" y="2528505"/>
            <a:ext cx="5105400" cy="4094913"/>
          </a:xfrm>
        </p:spPr>
        <p:txBody>
          <a:bodyPr>
            <a:normAutofit/>
          </a:bodyPr>
          <a:lstStyle/>
          <a:p>
            <a:r>
              <a:rPr lang="en-US" sz="2000" b="1" dirty="0"/>
              <a:t>Gates.</a:t>
            </a:r>
            <a:r>
              <a:rPr lang="en-US" sz="2000" dirty="0"/>
              <a:t> Gates may be installed in mine entryways safeguarding mine openings.  The gates would be designed according to the latest industry standards, and wildlife compatible, following recommendations by Bat Conservation International. </a:t>
            </a:r>
          </a:p>
          <a:p>
            <a:r>
              <a:rPr lang="en-US" sz="2000" b="1" dirty="0"/>
              <a:t>Cupolas. </a:t>
            </a:r>
            <a:r>
              <a:rPr lang="en-US" sz="2000" dirty="0"/>
              <a:t>Bat cupolas may be an option to cover vertical shafts.</a:t>
            </a:r>
          </a:p>
          <a:p>
            <a:r>
              <a:rPr lang="en-US" sz="2000" b="1" dirty="0"/>
              <a:t>Backfill</a:t>
            </a:r>
            <a:r>
              <a:rPr lang="en-US" sz="2000" dirty="0"/>
              <a:t>.  Mine openings may be backfilled with adjacent waste rock piles.</a:t>
            </a:r>
          </a:p>
        </p:txBody>
      </p:sp>
      <p:pic>
        <p:nvPicPr>
          <p:cNvPr id="5" name="Picture 4">
            <a:extLst>
              <a:ext uri="{FF2B5EF4-FFF2-40B4-BE49-F238E27FC236}">
                <a16:creationId xmlns:a16="http://schemas.microsoft.com/office/drawing/2014/main" id="{CF2D2D80-66C3-4AAC-8C6A-0701452B907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0" y="214135"/>
            <a:ext cx="828311" cy="817315"/>
          </a:xfrm>
          <a:prstGeom prst="rect">
            <a:avLst/>
          </a:prstGeom>
        </p:spPr>
      </p:pic>
      <p:pic>
        <p:nvPicPr>
          <p:cNvPr id="6" name="Picture 5">
            <a:extLst>
              <a:ext uri="{FF2B5EF4-FFF2-40B4-BE49-F238E27FC236}">
                <a16:creationId xmlns:a16="http://schemas.microsoft.com/office/drawing/2014/main" id="{80ACF82F-A47E-4490-AE7B-8861D1F412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86600" y="170621"/>
            <a:ext cx="842116" cy="860829"/>
          </a:xfrm>
          <a:prstGeom prst="rect">
            <a:avLst/>
          </a:prstGeom>
        </p:spPr>
      </p:pic>
      <p:pic>
        <p:nvPicPr>
          <p:cNvPr id="7" name="Picture 6">
            <a:extLst>
              <a:ext uri="{FF2B5EF4-FFF2-40B4-BE49-F238E27FC236}">
                <a16:creationId xmlns:a16="http://schemas.microsoft.com/office/drawing/2014/main" id="{47787BBD-2162-4E35-95AE-98D70BD7DC1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8" name="Picture 7">
            <a:extLst>
              <a:ext uri="{FF2B5EF4-FFF2-40B4-BE49-F238E27FC236}">
                <a16:creationId xmlns:a16="http://schemas.microsoft.com/office/drawing/2014/main" id="{954DD0AA-EE09-48C3-A098-50C1725D84A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5118100" y="2925012"/>
            <a:ext cx="3937000" cy="2952750"/>
          </a:xfrm>
          <a:prstGeom prst="rect">
            <a:avLst/>
          </a:prstGeom>
        </p:spPr>
      </p:pic>
    </p:spTree>
    <p:extLst>
      <p:ext uri="{BB962C8B-B14F-4D97-AF65-F5344CB8AC3E}">
        <p14:creationId xmlns:p14="http://schemas.microsoft.com/office/powerpoint/2010/main" val="2059497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37312"/>
            <a:ext cx="8229600" cy="1143000"/>
          </a:xfrm>
        </p:spPr>
        <p:txBody>
          <a:bodyPr/>
          <a:lstStyle/>
          <a:p>
            <a:r>
              <a:rPr lang="en-US" dirty="0"/>
              <a:t>Safeguarding Project, Cont.</a:t>
            </a:r>
          </a:p>
        </p:txBody>
      </p:sp>
      <p:pic>
        <p:nvPicPr>
          <p:cNvPr id="5" name="Picture 4">
            <a:extLst>
              <a:ext uri="{FF2B5EF4-FFF2-40B4-BE49-F238E27FC236}">
                <a16:creationId xmlns:a16="http://schemas.microsoft.com/office/drawing/2014/main" id="{CF2D2D80-66C3-4AAC-8C6A-0701452B90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214135"/>
            <a:ext cx="828311" cy="817315"/>
          </a:xfrm>
          <a:prstGeom prst="rect">
            <a:avLst/>
          </a:prstGeom>
        </p:spPr>
      </p:pic>
      <p:pic>
        <p:nvPicPr>
          <p:cNvPr id="6" name="Picture 5">
            <a:extLst>
              <a:ext uri="{FF2B5EF4-FFF2-40B4-BE49-F238E27FC236}">
                <a16:creationId xmlns:a16="http://schemas.microsoft.com/office/drawing/2014/main" id="{80ACF82F-A47E-4490-AE7B-8861D1F412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6600" y="170621"/>
            <a:ext cx="842116" cy="860829"/>
          </a:xfrm>
          <a:prstGeom prst="rect">
            <a:avLst/>
          </a:prstGeom>
        </p:spPr>
      </p:pic>
      <p:pic>
        <p:nvPicPr>
          <p:cNvPr id="7" name="Picture 6">
            <a:extLst>
              <a:ext uri="{FF2B5EF4-FFF2-40B4-BE49-F238E27FC236}">
                <a16:creationId xmlns:a16="http://schemas.microsoft.com/office/drawing/2014/main" id="{47787BBD-2162-4E35-95AE-98D70BD7DC1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sp>
        <p:nvSpPr>
          <p:cNvPr id="4" name="TextBox 3">
            <a:extLst>
              <a:ext uri="{FF2B5EF4-FFF2-40B4-BE49-F238E27FC236}">
                <a16:creationId xmlns:a16="http://schemas.microsoft.com/office/drawing/2014/main" id="{C5D47D23-858C-475D-803A-C52CFF21D901}"/>
              </a:ext>
            </a:extLst>
          </p:cNvPr>
          <p:cNvSpPr txBox="1"/>
          <p:nvPr/>
        </p:nvSpPr>
        <p:spPr>
          <a:xfrm>
            <a:off x="761999" y="2413336"/>
            <a:ext cx="7391401" cy="1015663"/>
          </a:xfrm>
          <a:prstGeom prst="rect">
            <a:avLst/>
          </a:prstGeom>
          <a:noFill/>
        </p:spPr>
        <p:txBody>
          <a:bodyPr wrap="square" rtlCol="0">
            <a:spAutoFit/>
          </a:bodyPr>
          <a:lstStyle/>
          <a:p>
            <a:pPr marL="342900" lvl="0" indent="-342900">
              <a:spcBef>
                <a:spcPct val="20000"/>
              </a:spcBef>
              <a:buFont typeface="Arial" panose="020B0604020202020204" pitchFamily="34" charset="0"/>
              <a:buChar char="•"/>
            </a:pPr>
            <a:r>
              <a:rPr lang="en-US" sz="2000" b="1" dirty="0">
                <a:solidFill>
                  <a:prstClr val="black"/>
                </a:solidFill>
              </a:rPr>
              <a:t>Other Structural Closures</a:t>
            </a:r>
            <a:r>
              <a:rPr lang="en-US" sz="2000" dirty="0">
                <a:solidFill>
                  <a:prstClr val="black"/>
                </a:solidFill>
              </a:rPr>
              <a:t>.  Polyurethane Foam (</a:t>
            </a:r>
            <a:r>
              <a:rPr lang="en-US" sz="2000" dirty="0" err="1">
                <a:solidFill>
                  <a:prstClr val="black"/>
                </a:solidFill>
              </a:rPr>
              <a:t>PUF</a:t>
            </a:r>
            <a:r>
              <a:rPr lang="en-US" sz="2000" dirty="0">
                <a:solidFill>
                  <a:prstClr val="black"/>
                </a:solidFill>
              </a:rPr>
              <a:t>) plugs, gated culverts, and other structures may be used to safeguard mine openings.</a:t>
            </a:r>
          </a:p>
        </p:txBody>
      </p:sp>
      <p:pic>
        <p:nvPicPr>
          <p:cNvPr id="9" name="Picture 8">
            <a:extLst>
              <a:ext uri="{FF2B5EF4-FFF2-40B4-BE49-F238E27FC236}">
                <a16:creationId xmlns:a16="http://schemas.microsoft.com/office/drawing/2014/main" id="{C2E88DE7-D464-4142-A98D-C57BE968782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81599" y="3428999"/>
            <a:ext cx="3200401" cy="3200401"/>
          </a:xfrm>
          <a:prstGeom prst="rect">
            <a:avLst/>
          </a:prstGeom>
        </p:spPr>
      </p:pic>
      <p:sp>
        <p:nvSpPr>
          <p:cNvPr id="12" name="TextBox 11">
            <a:extLst>
              <a:ext uri="{FF2B5EF4-FFF2-40B4-BE49-F238E27FC236}">
                <a16:creationId xmlns:a16="http://schemas.microsoft.com/office/drawing/2014/main" id="{A3630E67-724C-4E7A-B25A-728CFBDFA59C}"/>
              </a:ext>
            </a:extLst>
          </p:cNvPr>
          <p:cNvSpPr txBox="1"/>
          <p:nvPr/>
        </p:nvSpPr>
        <p:spPr>
          <a:xfrm>
            <a:off x="761999" y="3662023"/>
            <a:ext cx="3995554" cy="1631216"/>
          </a:xfrm>
          <a:prstGeom prst="rect">
            <a:avLst/>
          </a:prstGeom>
          <a:noFill/>
        </p:spPr>
        <p:txBody>
          <a:bodyPr wrap="square" rtlCol="0">
            <a:spAutoFit/>
          </a:bodyPr>
          <a:lstStyle/>
          <a:p>
            <a:pPr marL="342900" lvl="0" indent="-342900">
              <a:spcBef>
                <a:spcPct val="20000"/>
              </a:spcBef>
              <a:buFont typeface="Arial" panose="020B0604020202020204" pitchFamily="34" charset="0"/>
              <a:buChar char="•"/>
            </a:pPr>
            <a:r>
              <a:rPr lang="en-US" sz="2000" b="1" dirty="0">
                <a:solidFill>
                  <a:prstClr val="black"/>
                </a:solidFill>
              </a:rPr>
              <a:t>Coal Gob Pile Reclamation.</a:t>
            </a:r>
            <a:r>
              <a:rPr lang="en-US" sz="2000" dirty="0">
                <a:solidFill>
                  <a:prstClr val="black"/>
                </a:solidFill>
              </a:rPr>
              <a:t> Stabilization of steep slopes on coal gob piles needed to prevent mine waste from entering adjacent ephemeral channels. </a:t>
            </a:r>
          </a:p>
        </p:txBody>
      </p:sp>
    </p:spTree>
    <p:extLst>
      <p:ext uri="{BB962C8B-B14F-4D97-AF65-F5344CB8AC3E}">
        <p14:creationId xmlns:p14="http://schemas.microsoft.com/office/powerpoint/2010/main" val="4105222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65999"/>
            <a:ext cx="7772400" cy="1470025"/>
          </a:xfrm>
        </p:spPr>
        <p:txBody>
          <a:bodyPr/>
          <a:lstStyle/>
          <a:p>
            <a:r>
              <a:rPr lang="en-US" dirty="0"/>
              <a:t>National Environmental Policy Act</a:t>
            </a:r>
          </a:p>
        </p:txBody>
      </p:sp>
      <p:sp>
        <p:nvSpPr>
          <p:cNvPr id="3" name="Subtitle 2"/>
          <p:cNvSpPr>
            <a:spLocks noGrp="1"/>
          </p:cNvSpPr>
          <p:nvPr>
            <p:ph type="subTitle" idx="1"/>
          </p:nvPr>
        </p:nvSpPr>
        <p:spPr>
          <a:xfrm>
            <a:off x="1447800" y="3407243"/>
            <a:ext cx="6400800" cy="2286000"/>
          </a:xfrm>
        </p:spPr>
        <p:txBody>
          <a:bodyPr>
            <a:noAutofit/>
          </a:bodyPr>
          <a:lstStyle/>
          <a:p>
            <a:pPr marL="342900" indent="-342900" algn="l">
              <a:buFont typeface="Arial" panose="020B0604020202020204" pitchFamily="34" charset="0"/>
              <a:buChar char="•"/>
            </a:pPr>
            <a:r>
              <a:rPr lang="en-US" sz="2000" dirty="0">
                <a:solidFill>
                  <a:schemeClr val="tx1"/>
                </a:solidFill>
              </a:rPr>
              <a:t>Federal agencies and their representatives are required to provide meaningful opportunities for public participation. A primary goal of public involvement is to ensure that all interested and affected parties are aware of the proposed action.</a:t>
            </a:r>
          </a:p>
          <a:p>
            <a:pPr marL="342900" indent="-342900" algn="l">
              <a:buFont typeface="Arial" panose="020B0604020202020204" pitchFamily="34" charset="0"/>
              <a:buChar char="•"/>
            </a:pPr>
            <a:r>
              <a:rPr lang="en-US" sz="2000" dirty="0">
                <a:solidFill>
                  <a:schemeClr val="tx1"/>
                </a:solidFill>
              </a:rPr>
              <a:t>An analysis of all the potential impacts is being conducted.</a:t>
            </a:r>
          </a:p>
          <a:p>
            <a:pPr marL="342900" indent="-342900" algn="l">
              <a:buFont typeface="Arial" panose="020B0604020202020204" pitchFamily="34" charset="0"/>
              <a:buChar char="•"/>
            </a:pPr>
            <a:endParaRPr lang="en-US" sz="2000" dirty="0">
              <a:solidFill>
                <a:schemeClr val="tx1"/>
              </a:solidFill>
            </a:endParaRPr>
          </a:p>
        </p:txBody>
      </p:sp>
      <p:pic>
        <p:nvPicPr>
          <p:cNvPr id="5" name="Picture 4">
            <a:extLst>
              <a:ext uri="{FF2B5EF4-FFF2-40B4-BE49-F238E27FC236}">
                <a16:creationId xmlns:a16="http://schemas.microsoft.com/office/drawing/2014/main" id="{B068E698-5074-4663-BC4A-581933F300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38844" y="170622"/>
            <a:ext cx="828311" cy="817315"/>
          </a:xfrm>
          <a:prstGeom prst="rect">
            <a:avLst/>
          </a:prstGeom>
        </p:spPr>
      </p:pic>
      <p:pic>
        <p:nvPicPr>
          <p:cNvPr id="6" name="Picture 5">
            <a:extLst>
              <a:ext uri="{FF2B5EF4-FFF2-40B4-BE49-F238E27FC236}">
                <a16:creationId xmlns:a16="http://schemas.microsoft.com/office/drawing/2014/main" id="{A2825FCD-843A-4385-B846-5964E94E22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39000" y="105351"/>
            <a:ext cx="842116" cy="860829"/>
          </a:xfrm>
          <a:prstGeom prst="rect">
            <a:avLst/>
          </a:prstGeom>
        </p:spPr>
      </p:pic>
      <p:pic>
        <p:nvPicPr>
          <p:cNvPr id="7" name="Picture 6">
            <a:extLst>
              <a:ext uri="{FF2B5EF4-FFF2-40B4-BE49-F238E27FC236}">
                <a16:creationId xmlns:a16="http://schemas.microsoft.com/office/drawing/2014/main" id="{006ECB63-CAF0-4EAF-B2DF-7BCAE9231F6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spTree>
    <p:extLst>
      <p:ext uri="{BB962C8B-B14F-4D97-AF65-F5344CB8AC3E}">
        <p14:creationId xmlns:p14="http://schemas.microsoft.com/office/powerpoint/2010/main" val="3737926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5091"/>
            <a:ext cx="8229600" cy="1143000"/>
          </a:xfrm>
        </p:spPr>
        <p:txBody>
          <a:bodyPr>
            <a:normAutofit/>
          </a:bodyPr>
          <a:lstStyle/>
          <a:p>
            <a:r>
              <a:rPr lang="en-US" sz="4000" dirty="0"/>
              <a:t>Biological Surveys</a:t>
            </a:r>
          </a:p>
        </p:txBody>
      </p:sp>
      <p:sp>
        <p:nvSpPr>
          <p:cNvPr id="6" name="Subtitle 2"/>
          <p:cNvSpPr txBox="1">
            <a:spLocks/>
          </p:cNvSpPr>
          <p:nvPr/>
        </p:nvSpPr>
        <p:spPr>
          <a:xfrm>
            <a:off x="3048000" y="1689831"/>
            <a:ext cx="5379112" cy="28903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dirty="0"/>
              <a:t>Plants and wildlife species were documented during a biological survey conducted in 2022 by Daniel B. Stephens &amp; Assoc.</a:t>
            </a:r>
          </a:p>
          <a:p>
            <a:r>
              <a:rPr lang="en-US" sz="2000" dirty="0"/>
              <a:t>During the survey, an evaluation of potential impacts to special-status species and their habitat was conducted.</a:t>
            </a:r>
          </a:p>
          <a:p>
            <a:r>
              <a:rPr lang="en-US" sz="2000" dirty="0"/>
              <a:t>A separate survey of bats and bat habitat was conducted by Bat Conservation International.</a:t>
            </a:r>
          </a:p>
          <a:p>
            <a:pPr marL="0" indent="0">
              <a:buNone/>
            </a:pPr>
            <a:endParaRPr lang="en-US" sz="1400" dirty="0"/>
          </a:p>
        </p:txBody>
      </p:sp>
      <p:pic>
        <p:nvPicPr>
          <p:cNvPr id="8" name="Picture 7">
            <a:extLst>
              <a:ext uri="{FF2B5EF4-FFF2-40B4-BE49-F238E27FC236}">
                <a16:creationId xmlns:a16="http://schemas.microsoft.com/office/drawing/2014/main" id="{C6E9D088-CACA-4883-8597-035A7C1F522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44498" y="179375"/>
            <a:ext cx="828311" cy="817315"/>
          </a:xfrm>
          <a:prstGeom prst="rect">
            <a:avLst/>
          </a:prstGeom>
        </p:spPr>
      </p:pic>
      <p:pic>
        <p:nvPicPr>
          <p:cNvPr id="9" name="Picture 8">
            <a:extLst>
              <a:ext uri="{FF2B5EF4-FFF2-40B4-BE49-F238E27FC236}">
                <a16:creationId xmlns:a16="http://schemas.microsoft.com/office/drawing/2014/main" id="{1B70813B-558C-4643-BDDF-DA6DF6A204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50307" y="170621"/>
            <a:ext cx="842116" cy="860829"/>
          </a:xfrm>
          <a:prstGeom prst="rect">
            <a:avLst/>
          </a:prstGeom>
        </p:spPr>
      </p:pic>
      <p:pic>
        <p:nvPicPr>
          <p:cNvPr id="11" name="Picture 10">
            <a:extLst>
              <a:ext uri="{FF2B5EF4-FFF2-40B4-BE49-F238E27FC236}">
                <a16:creationId xmlns:a16="http://schemas.microsoft.com/office/drawing/2014/main" id="{B1A9AC17-C4EA-4312-9E16-8A165CD79DD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15" name="Picture 14">
            <a:extLst>
              <a:ext uri="{FF2B5EF4-FFF2-40B4-BE49-F238E27FC236}">
                <a16:creationId xmlns:a16="http://schemas.microsoft.com/office/drawing/2014/main" id="{AE33088B-1EC0-4DEB-8296-6BC113D5EB6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120063" y="2031517"/>
            <a:ext cx="3260282" cy="2445211"/>
          </a:xfrm>
          <a:prstGeom prst="rect">
            <a:avLst/>
          </a:prstGeom>
        </p:spPr>
      </p:pic>
      <p:pic>
        <p:nvPicPr>
          <p:cNvPr id="17" name="Picture 16">
            <a:extLst>
              <a:ext uri="{FF2B5EF4-FFF2-40B4-BE49-F238E27FC236}">
                <a16:creationId xmlns:a16="http://schemas.microsoft.com/office/drawing/2014/main" id="{0607A839-93D2-4529-A1AE-4972B17C6F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00881" y="4474995"/>
            <a:ext cx="3135939" cy="2090626"/>
          </a:xfrm>
          <a:prstGeom prst="rect">
            <a:avLst/>
          </a:prstGeom>
        </p:spPr>
      </p:pic>
      <p:pic>
        <p:nvPicPr>
          <p:cNvPr id="7" name="Content Placeholder 6">
            <a:extLst>
              <a:ext uri="{FF2B5EF4-FFF2-40B4-BE49-F238E27FC236}">
                <a16:creationId xmlns:a16="http://schemas.microsoft.com/office/drawing/2014/main" id="{D06BC59F-6C09-488D-82AC-8D26370215BD}"/>
              </a:ext>
            </a:extLst>
          </p:cNvPr>
          <p:cNvPicPr>
            <a:picLocks noGrp="1" noChangeAspect="1"/>
          </p:cNvPicPr>
          <p:nvPr>
            <p:ph idx="1"/>
          </p:nvPr>
        </p:nvPicPr>
        <p:blipFill>
          <a:blip r:embed="rId7" cstate="screen">
            <a:extLst>
              <a:ext uri="{28A0092B-C50C-407E-A947-70E740481C1C}">
                <a14:useLocalDpi xmlns:a14="http://schemas.microsoft.com/office/drawing/2010/main"/>
              </a:ext>
            </a:extLst>
          </a:blip>
          <a:stretch>
            <a:fillRect/>
          </a:stretch>
        </p:blipFill>
        <p:spPr>
          <a:xfrm>
            <a:off x="1899742" y="4344331"/>
            <a:ext cx="3135939" cy="2351954"/>
          </a:xfrm>
        </p:spPr>
      </p:pic>
    </p:spTree>
    <p:extLst>
      <p:ext uri="{BB962C8B-B14F-4D97-AF65-F5344CB8AC3E}">
        <p14:creationId xmlns:p14="http://schemas.microsoft.com/office/powerpoint/2010/main" val="1352834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5091"/>
            <a:ext cx="8229600" cy="1143000"/>
          </a:xfrm>
        </p:spPr>
        <p:txBody>
          <a:bodyPr>
            <a:normAutofit/>
          </a:bodyPr>
          <a:lstStyle/>
          <a:p>
            <a:r>
              <a:rPr lang="en-US" sz="4000" dirty="0"/>
              <a:t>Bats and Bat Habitat</a:t>
            </a:r>
          </a:p>
        </p:txBody>
      </p:sp>
      <p:sp>
        <p:nvSpPr>
          <p:cNvPr id="6" name="Subtitle 2"/>
          <p:cNvSpPr txBox="1">
            <a:spLocks/>
          </p:cNvSpPr>
          <p:nvPr/>
        </p:nvSpPr>
        <p:spPr>
          <a:xfrm>
            <a:off x="3505200" y="1681678"/>
            <a:ext cx="4677708" cy="38047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a:t>
            </a:r>
            <a:r>
              <a:rPr kumimoji="0" lang="en-US" sz="2000" b="0" i="0" u="none" strike="noStrike" kern="1200" cap="none" spc="0" normalizeH="0" noProof="0" dirty="0">
                <a:ln>
                  <a:noFill/>
                </a:ln>
                <a:solidFill>
                  <a:prstClr val="black"/>
                </a:solidFill>
                <a:effectLst/>
                <a:uLnTx/>
                <a:uFillTx/>
                <a:latin typeface="Calibri"/>
                <a:ea typeface="+mn-ea"/>
                <a:cs typeface="+mn-cs"/>
              </a:rPr>
              <a:t> Conservation International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BCI</a:t>
            </a:r>
            <a:r>
              <a:rPr kumimoji="0" lang="en-US" sz="2000" b="0" i="0" u="none" strike="noStrike" kern="1200" cap="none" spc="0" normalizeH="0" baseline="0" noProof="0" dirty="0">
                <a:ln>
                  <a:noFill/>
                </a:ln>
                <a:solidFill>
                  <a:prstClr val="black"/>
                </a:solidFill>
                <a:effectLst/>
                <a:uLnTx/>
                <a:uFillTx/>
                <a:latin typeface="Calibri"/>
                <a:ea typeface="+mn-ea"/>
                <a:cs typeface="+mn-cs"/>
              </a:rPr>
              <a:t>) evaluated bat occupancy</a:t>
            </a:r>
            <a:r>
              <a:rPr kumimoji="0" lang="en-US" sz="2000" b="0" i="0" u="none" strike="noStrike" kern="1200" cap="none" spc="0" normalizeH="0" noProof="0" dirty="0">
                <a:ln>
                  <a:noFill/>
                </a:ln>
                <a:solidFill>
                  <a:prstClr val="black"/>
                </a:solidFill>
                <a:effectLst/>
                <a:uLnTx/>
                <a:uFillTx/>
                <a:latin typeface="Calibri"/>
                <a:ea typeface="+mn-ea"/>
                <a:cs typeface="+mn-cs"/>
              </a:rPr>
              <a:t> and potential habitat associated with the</a:t>
            </a:r>
            <a:r>
              <a:rPr kumimoji="0" lang="en-US" sz="2000" b="0" i="0" u="none" strike="noStrike" kern="1200" cap="none" spc="0" normalizeH="0" baseline="0" noProof="0" dirty="0">
                <a:ln>
                  <a:noFill/>
                </a:ln>
                <a:solidFill>
                  <a:prstClr val="black"/>
                </a:solidFill>
                <a:effectLst/>
                <a:uLnTx/>
                <a:uFillTx/>
                <a:latin typeface="Calibri"/>
                <a:ea typeface="+mn-ea"/>
                <a:cs typeface="+mn-cs"/>
              </a:rPr>
              <a:t> mine features in 2021.</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alibri"/>
                <a:ea typeface="+mn-ea"/>
                <a:cs typeface="+mn-cs"/>
              </a:rPr>
              <a:t>BCI’s</a:t>
            </a:r>
            <a:r>
              <a:rPr kumimoji="0" lang="en-US" sz="2000" b="0" i="0" u="none" strike="noStrike" kern="1200" cap="none" spc="0" normalizeH="0" baseline="0" noProof="0" dirty="0">
                <a:ln>
                  <a:noFill/>
                </a:ln>
                <a:solidFill>
                  <a:prstClr val="black"/>
                </a:solidFill>
                <a:effectLst/>
                <a:uLnTx/>
                <a:uFillTx/>
                <a:latin typeface="Calibri"/>
                <a:ea typeface="+mn-ea"/>
                <a:cs typeface="+mn-cs"/>
              </a:rPr>
              <a:t> 2021 survey of two distinct mine features found suitable habitat for Townsend’s big-eared bat.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000" dirty="0" err="1">
                <a:solidFill>
                  <a:prstClr val="black"/>
                </a:solidFill>
                <a:latin typeface="Calibri"/>
              </a:rPr>
              <a:t>BCI</a:t>
            </a:r>
            <a:r>
              <a:rPr lang="en-US" sz="2000" dirty="0">
                <a:solidFill>
                  <a:prstClr val="black"/>
                </a:solidFill>
                <a:latin typeface="Calibri"/>
              </a:rPr>
              <a:t> provided closure recommendations (</a:t>
            </a:r>
            <a:r>
              <a:rPr lang="en-US" sz="2000" dirty="0" err="1">
                <a:solidFill>
                  <a:prstClr val="black"/>
                </a:solidFill>
                <a:latin typeface="Calibri"/>
              </a:rPr>
              <a:t>BCI</a:t>
            </a:r>
            <a:r>
              <a:rPr lang="en-US" sz="2000" dirty="0">
                <a:solidFill>
                  <a:prstClr val="black"/>
                </a:solidFill>
                <a:latin typeface="Calibri"/>
              </a:rPr>
              <a:t> 2021).</a:t>
            </a: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F56D7A4A-4C75-44CD-9406-1BA343D5E55F}"/>
              </a:ext>
            </a:extLst>
          </p:cNvPr>
          <p:cNvPicPr>
            <a:picLocks noChangeAspect="1"/>
          </p:cNvPicPr>
          <p:nvPr/>
        </p:nvPicPr>
        <p:blipFill>
          <a:blip r:embed="rId3"/>
          <a:stretch>
            <a:fillRect/>
          </a:stretch>
        </p:blipFill>
        <p:spPr>
          <a:xfrm>
            <a:off x="785004" y="3276600"/>
            <a:ext cx="2019300" cy="2019300"/>
          </a:xfrm>
          <a:prstGeom prst="rect">
            <a:avLst/>
          </a:prstGeom>
        </p:spPr>
      </p:pic>
      <p:pic>
        <p:nvPicPr>
          <p:cNvPr id="8" name="Picture 7">
            <a:extLst>
              <a:ext uri="{FF2B5EF4-FFF2-40B4-BE49-F238E27FC236}">
                <a16:creationId xmlns:a16="http://schemas.microsoft.com/office/drawing/2014/main" id="{2C61134B-ECC2-4DA2-B249-2B120E1749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92198" y="193459"/>
            <a:ext cx="828311" cy="817315"/>
          </a:xfrm>
          <a:prstGeom prst="rect">
            <a:avLst/>
          </a:prstGeom>
        </p:spPr>
      </p:pic>
      <p:pic>
        <p:nvPicPr>
          <p:cNvPr id="9" name="Picture 8">
            <a:extLst>
              <a:ext uri="{FF2B5EF4-FFF2-40B4-BE49-F238E27FC236}">
                <a16:creationId xmlns:a16="http://schemas.microsoft.com/office/drawing/2014/main" id="{1C9622C1-6474-4769-922E-5FE3909FAB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45708" y="105351"/>
            <a:ext cx="842116" cy="860829"/>
          </a:xfrm>
          <a:prstGeom prst="rect">
            <a:avLst/>
          </a:prstGeom>
        </p:spPr>
      </p:pic>
      <p:pic>
        <p:nvPicPr>
          <p:cNvPr id="10" name="Picture 9">
            <a:extLst>
              <a:ext uri="{FF2B5EF4-FFF2-40B4-BE49-F238E27FC236}">
                <a16:creationId xmlns:a16="http://schemas.microsoft.com/office/drawing/2014/main" id="{DC196536-DB0C-4F1B-9C43-13FD0FC9AA1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1026" name="Picture 2"/>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62000" y="1828800"/>
            <a:ext cx="2095500" cy="127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657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3606"/>
            <a:ext cx="8229600" cy="627765"/>
          </a:xfrm>
        </p:spPr>
        <p:txBody>
          <a:bodyPr>
            <a:normAutofit fontScale="90000"/>
          </a:bodyPr>
          <a:lstStyle/>
          <a:p>
            <a:r>
              <a:rPr lang="en-US" sz="4000" dirty="0"/>
              <a:t>History of Yankee Canyon Coal Mining</a:t>
            </a:r>
          </a:p>
        </p:txBody>
      </p:sp>
      <p:sp>
        <p:nvSpPr>
          <p:cNvPr id="6" name="Subtitle 2"/>
          <p:cNvSpPr txBox="1">
            <a:spLocks/>
          </p:cNvSpPr>
          <p:nvPr/>
        </p:nvSpPr>
        <p:spPr>
          <a:xfrm>
            <a:off x="3882241" y="2362200"/>
            <a:ext cx="5181600" cy="24236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kern="1100" dirty="0"/>
              <a:t>Coal was discovered in the region by the 1840s</a:t>
            </a:r>
          </a:p>
          <a:p>
            <a:r>
              <a:rPr lang="en-US" sz="2000" kern="1100" dirty="0"/>
              <a:t>First major mining area was west of Raton</a:t>
            </a:r>
          </a:p>
          <a:p>
            <a:r>
              <a:rPr lang="en-US" sz="2000" kern="1100" dirty="0"/>
              <a:t>From 1910 to 1920, Colfax County produced 75 percent of coal in New Mexico</a:t>
            </a:r>
          </a:p>
          <a:p>
            <a:pPr marL="0" indent="0">
              <a:buNone/>
            </a:pPr>
            <a:endParaRPr lang="en-US" sz="2000" dirty="0"/>
          </a:p>
          <a:p>
            <a:pPr marL="0" indent="0">
              <a:buNone/>
            </a:pPr>
            <a:endParaRPr lang="en-US" sz="1400" dirty="0"/>
          </a:p>
        </p:txBody>
      </p:sp>
      <p:sp>
        <p:nvSpPr>
          <p:cNvPr id="3" name="TextBox 2">
            <a:extLst>
              <a:ext uri="{FF2B5EF4-FFF2-40B4-BE49-F238E27FC236}">
                <a16:creationId xmlns:a16="http://schemas.microsoft.com/office/drawing/2014/main" id="{0F04129A-41E7-461F-A2B6-881F7D4D3D9E}"/>
              </a:ext>
            </a:extLst>
          </p:cNvPr>
          <p:cNvSpPr txBox="1"/>
          <p:nvPr/>
        </p:nvSpPr>
        <p:spPr>
          <a:xfrm>
            <a:off x="1066800" y="3935697"/>
            <a:ext cx="3012649" cy="276999"/>
          </a:xfrm>
          <a:prstGeom prst="rect">
            <a:avLst/>
          </a:prstGeom>
          <a:noFill/>
        </p:spPr>
        <p:txBody>
          <a:bodyPr wrap="square" rtlCol="0">
            <a:spAutoFit/>
          </a:bodyPr>
          <a:lstStyle/>
          <a:p>
            <a:r>
              <a:rPr lang="en-US" sz="1200" dirty="0"/>
              <a:t>Town of Yankee in 1907</a:t>
            </a:r>
          </a:p>
        </p:txBody>
      </p:sp>
      <p:pic>
        <p:nvPicPr>
          <p:cNvPr id="13" name="Picture 12">
            <a:extLst>
              <a:ext uri="{FF2B5EF4-FFF2-40B4-BE49-F238E27FC236}">
                <a16:creationId xmlns:a16="http://schemas.microsoft.com/office/drawing/2014/main" id="{4EAB9075-8421-4569-B97E-A8F0044E96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05544" y="136208"/>
            <a:ext cx="828311" cy="817315"/>
          </a:xfrm>
          <a:prstGeom prst="rect">
            <a:avLst/>
          </a:prstGeom>
        </p:spPr>
      </p:pic>
      <p:pic>
        <p:nvPicPr>
          <p:cNvPr id="15" name="Picture 14">
            <a:extLst>
              <a:ext uri="{FF2B5EF4-FFF2-40B4-BE49-F238E27FC236}">
                <a16:creationId xmlns:a16="http://schemas.microsoft.com/office/drawing/2014/main" id="{EE901596-BFA9-414F-BDE3-BD7966222B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72400" y="114452"/>
            <a:ext cx="842116" cy="860829"/>
          </a:xfrm>
          <a:prstGeom prst="rect">
            <a:avLst/>
          </a:prstGeom>
        </p:spPr>
      </p:pic>
      <p:pic>
        <p:nvPicPr>
          <p:cNvPr id="16" name="Picture 15">
            <a:extLst>
              <a:ext uri="{FF2B5EF4-FFF2-40B4-BE49-F238E27FC236}">
                <a16:creationId xmlns:a16="http://schemas.microsoft.com/office/drawing/2014/main" id="{86C57739-F4D8-4D3B-8B61-11D00277923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5" name="Picture 4" descr="A black and white photo of a town">
            <a:extLst>
              <a:ext uri="{FF2B5EF4-FFF2-40B4-BE49-F238E27FC236}">
                <a16:creationId xmlns:a16="http://schemas.microsoft.com/office/drawing/2014/main" id="{7CFB55B5-1882-D1CD-E25B-78393E5B201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0915" y="1872791"/>
            <a:ext cx="3282886" cy="2092763"/>
          </a:xfrm>
          <a:prstGeom prst="rect">
            <a:avLst/>
          </a:prstGeom>
        </p:spPr>
      </p:pic>
      <p:sp>
        <p:nvSpPr>
          <p:cNvPr id="17" name="Subtitle 2">
            <a:extLst>
              <a:ext uri="{FF2B5EF4-FFF2-40B4-BE49-F238E27FC236}">
                <a16:creationId xmlns:a16="http://schemas.microsoft.com/office/drawing/2014/main" id="{DA500C67-86EC-4A2B-F5D3-F8AAAE1AF7AA}"/>
              </a:ext>
            </a:extLst>
          </p:cNvPr>
          <p:cNvSpPr txBox="1">
            <a:spLocks/>
          </p:cNvSpPr>
          <p:nvPr/>
        </p:nvSpPr>
        <p:spPr>
          <a:xfrm>
            <a:off x="355076" y="4182838"/>
            <a:ext cx="8560325" cy="23646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kern="1100" dirty="0"/>
              <a:t>Yankee formed as a boomtown after the construction of the SFR&amp;E Railroad from Raton to Yankee Mines on Johnson Mesa</a:t>
            </a:r>
          </a:p>
          <a:p>
            <a:r>
              <a:rPr lang="en-US" sz="2000" kern="1100" dirty="0"/>
              <a:t>Town went into decline around 1910; Yankee Mines were closed in 1921</a:t>
            </a:r>
          </a:p>
          <a:p>
            <a:r>
              <a:rPr lang="en-US" sz="2000" kern="1100" dirty="0"/>
              <a:t>Railroad line was abandoned in 1930s</a:t>
            </a:r>
          </a:p>
          <a:p>
            <a:r>
              <a:rPr lang="en-US" sz="2000" kern="1100" dirty="0"/>
              <a:t>Small-scale family mining began around 1901 and continued all the way to the 1960s</a:t>
            </a:r>
          </a:p>
          <a:p>
            <a:pPr marL="0" indent="0">
              <a:buNone/>
            </a:pPr>
            <a:endParaRPr lang="en-US" sz="2000" dirty="0"/>
          </a:p>
          <a:p>
            <a:pPr marL="0" indent="0">
              <a:buNone/>
            </a:pPr>
            <a:endParaRPr lang="en-US" sz="1400" dirty="0"/>
          </a:p>
        </p:txBody>
      </p:sp>
    </p:spTree>
    <p:extLst>
      <p:ext uri="{BB962C8B-B14F-4D97-AF65-F5344CB8AC3E}">
        <p14:creationId xmlns:p14="http://schemas.microsoft.com/office/powerpoint/2010/main" val="2563555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33842"/>
            <a:ext cx="8229600" cy="627765"/>
          </a:xfrm>
        </p:spPr>
        <p:txBody>
          <a:bodyPr>
            <a:normAutofit fontScale="90000"/>
          </a:bodyPr>
          <a:lstStyle/>
          <a:p>
            <a:r>
              <a:rPr lang="en-US" sz="4000" dirty="0"/>
              <a:t>Cultural Resource Survey</a:t>
            </a:r>
          </a:p>
        </p:txBody>
      </p:sp>
      <p:sp>
        <p:nvSpPr>
          <p:cNvPr id="6" name="Subtitle 2"/>
          <p:cNvSpPr txBox="1">
            <a:spLocks/>
          </p:cNvSpPr>
          <p:nvPr/>
        </p:nvSpPr>
        <p:spPr>
          <a:xfrm>
            <a:off x="381001" y="1561607"/>
            <a:ext cx="8458200" cy="13372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dirty="0"/>
              <a:t>Cultural resources survey was conducted in Oct-Nov 2022 to document historic mining features and help the project comply with the National Historic Preservation Act and other historic preservation laws. </a:t>
            </a:r>
          </a:p>
          <a:p>
            <a:endParaRPr lang="en-US" sz="2000" dirty="0"/>
          </a:p>
          <a:p>
            <a:pPr marL="0" indent="0">
              <a:buNone/>
            </a:pPr>
            <a:endParaRPr lang="en-US" sz="2000" dirty="0"/>
          </a:p>
          <a:p>
            <a:pPr marL="0" indent="0">
              <a:buNone/>
            </a:pPr>
            <a:endParaRPr lang="en-US" sz="2000" dirty="0"/>
          </a:p>
          <a:p>
            <a:endParaRPr lang="en-US" sz="2000" dirty="0"/>
          </a:p>
          <a:p>
            <a:pPr marL="0" indent="0">
              <a:buNone/>
            </a:pPr>
            <a:endParaRPr lang="en-US" sz="1400" dirty="0"/>
          </a:p>
        </p:txBody>
      </p:sp>
      <p:sp>
        <p:nvSpPr>
          <p:cNvPr id="3" name="TextBox 2">
            <a:extLst>
              <a:ext uri="{FF2B5EF4-FFF2-40B4-BE49-F238E27FC236}">
                <a16:creationId xmlns:a16="http://schemas.microsoft.com/office/drawing/2014/main" id="{0F04129A-41E7-461F-A2B6-881F7D4D3D9E}"/>
              </a:ext>
            </a:extLst>
          </p:cNvPr>
          <p:cNvSpPr txBox="1"/>
          <p:nvPr/>
        </p:nvSpPr>
        <p:spPr>
          <a:xfrm>
            <a:off x="5154390" y="6324600"/>
            <a:ext cx="3012649" cy="307777"/>
          </a:xfrm>
          <a:prstGeom prst="rect">
            <a:avLst/>
          </a:prstGeom>
          <a:noFill/>
        </p:spPr>
        <p:txBody>
          <a:bodyPr wrap="square" rtlCol="0">
            <a:spAutoFit/>
          </a:bodyPr>
          <a:lstStyle/>
          <a:p>
            <a:r>
              <a:rPr lang="en-US" sz="1400" b="1" dirty="0"/>
              <a:t>Documented Mining Feature By Type</a:t>
            </a:r>
          </a:p>
        </p:txBody>
      </p:sp>
      <p:pic>
        <p:nvPicPr>
          <p:cNvPr id="9" name="Picture 8">
            <a:extLst>
              <a:ext uri="{FF2B5EF4-FFF2-40B4-BE49-F238E27FC236}">
                <a16:creationId xmlns:a16="http://schemas.microsoft.com/office/drawing/2014/main" id="{4C0A6806-1FE8-4F5B-BE23-39EA5119D2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79786" y="217407"/>
            <a:ext cx="828311" cy="817315"/>
          </a:xfrm>
          <a:prstGeom prst="rect">
            <a:avLst/>
          </a:prstGeom>
        </p:spPr>
      </p:pic>
      <p:pic>
        <p:nvPicPr>
          <p:cNvPr id="10" name="Picture 9">
            <a:extLst>
              <a:ext uri="{FF2B5EF4-FFF2-40B4-BE49-F238E27FC236}">
                <a16:creationId xmlns:a16="http://schemas.microsoft.com/office/drawing/2014/main" id="{D7460092-0CBF-412F-87DB-B7AADC19D2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20883" y="148865"/>
            <a:ext cx="842116" cy="860829"/>
          </a:xfrm>
          <a:prstGeom prst="rect">
            <a:avLst/>
          </a:prstGeom>
        </p:spPr>
      </p:pic>
      <p:pic>
        <p:nvPicPr>
          <p:cNvPr id="11" name="Picture 10">
            <a:extLst>
              <a:ext uri="{FF2B5EF4-FFF2-40B4-BE49-F238E27FC236}">
                <a16:creationId xmlns:a16="http://schemas.microsoft.com/office/drawing/2014/main" id="{9B2631C8-68B1-47C3-A058-29E6F80D397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graphicFrame>
        <p:nvGraphicFramePr>
          <p:cNvPr id="18" name="Table 17">
            <a:extLst>
              <a:ext uri="{FF2B5EF4-FFF2-40B4-BE49-F238E27FC236}">
                <a16:creationId xmlns:a16="http://schemas.microsoft.com/office/drawing/2014/main" id="{0CCAF5EC-7F31-597C-9053-7FB4244F27DF}"/>
              </a:ext>
            </a:extLst>
          </p:cNvPr>
          <p:cNvGraphicFramePr>
            <a:graphicFrameLocks noGrp="1"/>
          </p:cNvGraphicFramePr>
          <p:nvPr>
            <p:extLst/>
          </p:nvPr>
        </p:nvGraphicFramePr>
        <p:xfrm>
          <a:off x="4419601" y="2810064"/>
          <a:ext cx="4419600" cy="3514536"/>
        </p:xfrm>
        <a:graphic>
          <a:graphicData uri="http://schemas.openxmlformats.org/drawingml/2006/table">
            <a:tbl>
              <a:tblPr firstRow="1" firstCol="1" bandRow="1"/>
              <a:tblGrid>
                <a:gridCol w="1519041">
                  <a:extLst>
                    <a:ext uri="{9D8B030D-6E8A-4147-A177-3AD203B41FA5}">
                      <a16:colId xmlns:a16="http://schemas.microsoft.com/office/drawing/2014/main" val="981102121"/>
                    </a:ext>
                  </a:extLst>
                </a:gridCol>
                <a:gridCol w="636636">
                  <a:extLst>
                    <a:ext uri="{9D8B030D-6E8A-4147-A177-3AD203B41FA5}">
                      <a16:colId xmlns:a16="http://schemas.microsoft.com/office/drawing/2014/main" val="2359331541"/>
                    </a:ext>
                  </a:extLst>
                </a:gridCol>
                <a:gridCol w="1646804">
                  <a:extLst>
                    <a:ext uri="{9D8B030D-6E8A-4147-A177-3AD203B41FA5}">
                      <a16:colId xmlns:a16="http://schemas.microsoft.com/office/drawing/2014/main" val="2334403398"/>
                    </a:ext>
                  </a:extLst>
                </a:gridCol>
                <a:gridCol w="617119">
                  <a:extLst>
                    <a:ext uri="{9D8B030D-6E8A-4147-A177-3AD203B41FA5}">
                      <a16:colId xmlns:a16="http://schemas.microsoft.com/office/drawing/2014/main" val="2842588372"/>
                    </a:ext>
                  </a:extLst>
                </a:gridCol>
              </a:tblGrid>
              <a:tr h="195252">
                <a:tc>
                  <a:txBody>
                    <a:bodyPr/>
                    <a:lstStyle/>
                    <a:p>
                      <a:pPr marL="0" marR="0">
                        <a:lnSpc>
                          <a:spcPct val="107000"/>
                        </a:lnSpc>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FEATURE 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D7D31"/>
                      </a:solidFill>
                      <a:prstDash val="solid"/>
                      <a:round/>
                      <a:headEnd type="none" w="med" len="med"/>
                      <a:tailEnd type="none" w="med" len="med"/>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solidFill>
                      <a:srgbClr val="ED7D31"/>
                    </a:solidFill>
                  </a:tcPr>
                </a:tc>
                <a:tc>
                  <a:txBody>
                    <a:bodyPr/>
                    <a:lstStyle/>
                    <a:p>
                      <a:pPr marL="0" marR="0">
                        <a:lnSpc>
                          <a:spcPct val="107000"/>
                        </a:lnSpc>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COUNT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solidFill>
                      <a:srgbClr val="ED7D31"/>
                    </a:solidFill>
                  </a:tcPr>
                </a:tc>
                <a:tc>
                  <a:txBody>
                    <a:bodyPr/>
                    <a:lstStyle/>
                    <a:p>
                      <a:pPr marL="0" marR="0">
                        <a:lnSpc>
                          <a:spcPct val="107000"/>
                        </a:lnSpc>
                        <a:spcBef>
                          <a:spcPts val="0"/>
                        </a:spcBef>
                        <a:spcAft>
                          <a:spcPts val="0"/>
                        </a:spcAft>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FEATURE 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solidFill>
                      <a:srgbClr val="ED7D31"/>
                    </a:solidFill>
                  </a:tcPr>
                </a:tc>
                <a:tc>
                  <a:txBody>
                    <a:bodyPr/>
                    <a:lstStyle/>
                    <a:p>
                      <a:pPr marL="0" marR="0">
                        <a:lnSpc>
                          <a:spcPct val="107000"/>
                        </a:lnSpc>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COUNT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solidFill>
                      <a:srgbClr val="ED7D31"/>
                    </a:solidFill>
                  </a:tcPr>
                </a:tc>
                <a:extLst>
                  <a:ext uri="{0D108BD9-81ED-4DB2-BD59-A6C34878D82A}">
                    <a16:rowId xmlns:a16="http://schemas.microsoft.com/office/drawing/2014/main" val="1878537700"/>
                  </a:ext>
                </a:extLst>
              </a:tr>
              <a:tr h="195252">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Coal Gob Pile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Ore Cart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1230283148"/>
                  </a:ext>
                </a:extLst>
              </a:tr>
              <a:tr h="195252">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Structure Foundation</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Road-Related Feature</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2336118794"/>
                  </a:ext>
                </a:extLst>
              </a:tr>
              <a:tr h="195252">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Adit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RR Grade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3783473159"/>
                  </a:ext>
                </a:extLst>
              </a:tr>
              <a:tr h="195252">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Open Cut/Pit</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Structure (Extant)</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144474140"/>
                  </a:ext>
                </a:extLst>
              </a:tr>
              <a:tr h="195252">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Fence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nSpc>
                          <a:spcPct val="107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Tramway Feature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3008271515"/>
                  </a:ext>
                </a:extLst>
              </a:tr>
              <a:tr h="195252">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Car Body</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Prospect Pit</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1548337158"/>
                  </a:ext>
                </a:extLst>
              </a:tr>
              <a:tr h="195252">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Waste Rock Platform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Machine Platform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3295164017"/>
                  </a:ext>
                </a:extLst>
              </a:tr>
              <a:tr h="195252">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Landform Modification</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Privy/Depression</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2219600017"/>
                  </a:ext>
                </a:extLst>
              </a:tr>
              <a:tr h="195252">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Wall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Ramp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4200843172"/>
                  </a:ext>
                </a:extLst>
              </a:tr>
              <a:tr h="195252">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Midden</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Bridge</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442704868"/>
                  </a:ext>
                </a:extLst>
              </a:tr>
              <a:tr h="195252">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Tramway Segment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Corral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1422398545"/>
                  </a:ext>
                </a:extLst>
              </a:tr>
              <a:tr h="195252">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Entrance (Shaft/Vent)</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Graffiti Panel</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1532831183"/>
                  </a:ext>
                </a:extLst>
              </a:tr>
              <a:tr h="195252">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Reservoir/Tank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Well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73629634"/>
                  </a:ext>
                </a:extLst>
              </a:tr>
              <a:tr h="195252">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Concrete Bin</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Tipple Foundation</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3542288849"/>
                  </a:ext>
                </a:extLst>
              </a:tr>
              <a:tr h="195252">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Developed Spring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Utility Pole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a:txBody>
                    <a:bodyPr/>
                    <a:lstStyle/>
                    <a:p>
                      <a:pPr marL="0" marR="0" algn="r">
                        <a:lnSpc>
                          <a:spcPct val="107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4293665523"/>
                  </a:ext>
                </a:extLst>
              </a:tr>
              <a:tr h="195252">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Trail/Road</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Wood Concentration</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574059402"/>
                  </a:ext>
                </a:extLst>
              </a:tr>
              <a:tr h="195252">
                <a:tc gridSpan="2">
                  <a:txBody>
                    <a:bodyPr/>
                    <a:lstStyle/>
                    <a:p>
                      <a:pPr marL="0" marR="0">
                        <a:lnSpc>
                          <a:spcPct val="107000"/>
                        </a:lnSpc>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hMerge="1">
                  <a:txBody>
                    <a:bodyPr/>
                    <a:lstStyle/>
                    <a:p>
                      <a:endParaRPr lang="en-US"/>
                    </a:p>
                  </a:txBody>
                  <a:tcPr/>
                </a:tc>
                <a:tc gridSpan="2">
                  <a:txBody>
                    <a:bodyPr/>
                    <a:lstStyle/>
                    <a:p>
                      <a:pPr marL="0" marR="0" algn="r">
                        <a:lnSpc>
                          <a:spcPct val="107000"/>
                        </a:lnSpc>
                        <a:spcBef>
                          <a:spcPts val="0"/>
                        </a:spcBef>
                        <a:spcAft>
                          <a:spcPts val="0"/>
                        </a:spcAft>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138</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4B083"/>
                      </a:solidFill>
                      <a:prstDash val="solid"/>
                      <a:round/>
                      <a:headEnd type="none" w="med" len="med"/>
                      <a:tailEnd type="none" w="med" len="med"/>
                    </a:lnL>
                    <a:lnR w="12700" cap="flat" cmpd="sng" algn="ctr">
                      <a:solidFill>
                        <a:srgbClr val="F4B083"/>
                      </a:solidFill>
                      <a:prstDash val="solid"/>
                      <a:round/>
                      <a:headEnd type="none" w="med" len="med"/>
                      <a:tailEnd type="none" w="med" len="med"/>
                    </a:lnR>
                    <a:lnT w="12700" cap="flat" cmpd="sng" algn="ctr">
                      <a:solidFill>
                        <a:srgbClr val="F4B083"/>
                      </a:solidFill>
                      <a:prstDash val="solid"/>
                      <a:round/>
                      <a:headEnd type="none" w="med" len="med"/>
                      <a:tailEnd type="none" w="med" len="med"/>
                    </a:lnT>
                    <a:lnB w="12700" cap="flat" cmpd="sng" algn="ctr">
                      <a:solidFill>
                        <a:srgbClr val="F4B083"/>
                      </a:solidFill>
                      <a:prstDash val="solid"/>
                      <a:round/>
                      <a:headEnd type="none" w="med" len="med"/>
                      <a:tailEnd type="none" w="med" len="med"/>
                    </a:lnB>
                    <a:solidFill>
                      <a:srgbClr val="FBE4D5"/>
                    </a:solidFill>
                  </a:tcPr>
                </a:tc>
                <a:tc hMerge="1">
                  <a:txBody>
                    <a:bodyPr/>
                    <a:lstStyle/>
                    <a:p>
                      <a:endParaRPr lang="en-US"/>
                    </a:p>
                  </a:txBody>
                  <a:tcPr/>
                </a:tc>
                <a:extLst>
                  <a:ext uri="{0D108BD9-81ED-4DB2-BD59-A6C34878D82A}">
                    <a16:rowId xmlns:a16="http://schemas.microsoft.com/office/drawing/2014/main" val="3089468664"/>
                  </a:ext>
                </a:extLst>
              </a:tr>
            </a:tbl>
          </a:graphicData>
        </a:graphic>
      </p:graphicFrame>
      <p:sp>
        <p:nvSpPr>
          <p:cNvPr id="19" name="Subtitle 2">
            <a:extLst>
              <a:ext uri="{FF2B5EF4-FFF2-40B4-BE49-F238E27FC236}">
                <a16:creationId xmlns:a16="http://schemas.microsoft.com/office/drawing/2014/main" id="{CFB2B246-D654-E98C-58CB-8B0661A4762A}"/>
              </a:ext>
            </a:extLst>
          </p:cNvPr>
          <p:cNvSpPr txBox="1">
            <a:spLocks/>
          </p:cNvSpPr>
          <p:nvPr/>
        </p:nvSpPr>
        <p:spPr>
          <a:xfrm>
            <a:off x="457200" y="2810064"/>
            <a:ext cx="3886200" cy="3666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kern="1200" dirty="0">
                <a:solidFill>
                  <a:srgbClr val="000000"/>
                </a:solidFill>
                <a:effectLst/>
                <a:latin typeface="Calibri" panose="020F0502020204030204" pitchFamily="34" charset="0"/>
                <a:ea typeface="+mn-ea"/>
                <a:cs typeface="+mn-cs"/>
              </a:rPr>
              <a:t>582 acres were surveyed</a:t>
            </a:r>
          </a:p>
          <a:p>
            <a:r>
              <a:rPr lang="en-US" sz="2000" kern="1200" dirty="0">
                <a:solidFill>
                  <a:srgbClr val="000000"/>
                </a:solidFill>
                <a:effectLst/>
                <a:latin typeface="Calibri" panose="020F0502020204030204" pitchFamily="34" charset="0"/>
                <a:ea typeface="+mn-ea"/>
                <a:cs typeface="+mn-cs"/>
              </a:rPr>
              <a:t>138 separate mining features and hundreds of historic artifacts were documented</a:t>
            </a:r>
            <a:endParaRPr lang="en-US" sz="2000" dirty="0">
              <a:latin typeface="Times New Roman" panose="02020603050405020304" pitchFamily="18" charset="0"/>
            </a:endParaRPr>
          </a:p>
          <a:p>
            <a:r>
              <a:rPr lang="en-US" sz="2000" kern="1200" dirty="0">
                <a:solidFill>
                  <a:srgbClr val="000000"/>
                </a:solidFill>
                <a:effectLst/>
                <a:latin typeface="Calibri" panose="020F0502020204030204" pitchFamily="34" charset="0"/>
                <a:ea typeface="+mn-ea"/>
                <a:cs typeface="+mn-cs"/>
              </a:rPr>
              <a:t>Coal waste (gob) pile is the most common feature type, but many other types are present</a:t>
            </a:r>
          </a:p>
          <a:p>
            <a:r>
              <a:rPr lang="en-US" sz="2000" kern="1200" dirty="0">
                <a:solidFill>
                  <a:srgbClr val="000000"/>
                </a:solidFill>
                <a:effectLst/>
                <a:latin typeface="Calibri" panose="020F0502020204030204" pitchFamily="34" charset="0"/>
                <a:ea typeface="+mn-ea"/>
                <a:cs typeface="+mn-cs"/>
              </a:rPr>
              <a:t>Features are related to assaying, extraction, processing, transport, and supporting activities</a:t>
            </a:r>
          </a:p>
          <a:p>
            <a:pPr marL="0" indent="0">
              <a:buNone/>
            </a:pPr>
            <a:endParaRPr lang="en-US" sz="2000" dirty="0">
              <a:effectLst/>
              <a:latin typeface="Times New Roman" panose="02020603050405020304" pitchFamily="18" charset="0"/>
              <a:ea typeface="Times New Roman" panose="02020603050405020304" pitchFamily="18" charset="0"/>
            </a:endParaRPr>
          </a:p>
          <a:p>
            <a:pPr marL="0" indent="0">
              <a:buNone/>
            </a:pPr>
            <a:endParaRPr lang="en-US" sz="2000" dirty="0"/>
          </a:p>
          <a:p>
            <a:endParaRPr lang="en-US" sz="2000" dirty="0"/>
          </a:p>
          <a:p>
            <a:pPr marL="0" indent="0">
              <a:buNone/>
            </a:pPr>
            <a:endParaRPr lang="en-US" sz="1400" dirty="0"/>
          </a:p>
        </p:txBody>
      </p:sp>
    </p:spTree>
    <p:extLst>
      <p:ext uri="{BB962C8B-B14F-4D97-AF65-F5344CB8AC3E}">
        <p14:creationId xmlns:p14="http://schemas.microsoft.com/office/powerpoint/2010/main" val="983579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798D4-7B86-A774-5D6A-42AC74D712E5}"/>
              </a:ext>
            </a:extLst>
          </p:cNvPr>
          <p:cNvSpPr>
            <a:spLocks noGrp="1"/>
          </p:cNvSpPr>
          <p:nvPr>
            <p:ph type="title"/>
          </p:nvPr>
        </p:nvSpPr>
        <p:spPr/>
        <p:txBody>
          <a:bodyPr/>
          <a:lstStyle/>
          <a:p>
            <a:r>
              <a:rPr lang="en-US" dirty="0"/>
              <a:t>Survey Results</a:t>
            </a:r>
          </a:p>
        </p:txBody>
      </p:sp>
      <p:pic>
        <p:nvPicPr>
          <p:cNvPr id="16" name="Content Placeholder 15" descr="Map">
            <a:extLst>
              <a:ext uri="{FF2B5EF4-FFF2-40B4-BE49-F238E27FC236}">
                <a16:creationId xmlns:a16="http://schemas.microsoft.com/office/drawing/2014/main" id="{E002E4E1-BD6D-771F-35C7-101D5051DCAE}"/>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3810000" y="1417638"/>
            <a:ext cx="4688541" cy="4981575"/>
          </a:xfrm>
        </p:spPr>
      </p:pic>
      <p:sp>
        <p:nvSpPr>
          <p:cNvPr id="17" name="Subtitle 2">
            <a:extLst>
              <a:ext uri="{FF2B5EF4-FFF2-40B4-BE49-F238E27FC236}">
                <a16:creationId xmlns:a16="http://schemas.microsoft.com/office/drawing/2014/main" id="{8CD061CF-036C-E623-4817-D92B5F73E312}"/>
              </a:ext>
            </a:extLst>
          </p:cNvPr>
          <p:cNvSpPr txBox="1">
            <a:spLocks/>
          </p:cNvSpPr>
          <p:nvPr/>
        </p:nvSpPr>
        <p:spPr>
          <a:xfrm>
            <a:off x="645459" y="1417637"/>
            <a:ext cx="2743200" cy="498157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kern="1200" dirty="0">
                <a:solidFill>
                  <a:srgbClr val="000000"/>
                </a:solidFill>
                <a:effectLst/>
                <a:latin typeface="Calibri" panose="020F0502020204030204" pitchFamily="34" charset="0"/>
                <a:ea typeface="+mn-ea"/>
                <a:cs typeface="+mn-cs"/>
              </a:rPr>
              <a:t>11 different clusters defined as archaeological sites</a:t>
            </a:r>
          </a:p>
          <a:p>
            <a:pPr marL="0" indent="0">
              <a:buNone/>
            </a:pPr>
            <a:endParaRPr lang="en-US" sz="2000" dirty="0">
              <a:latin typeface="Times New Roman" panose="02020603050405020304" pitchFamily="18" charset="0"/>
            </a:endParaRPr>
          </a:p>
          <a:p>
            <a:r>
              <a:rPr lang="en-US" sz="2000" dirty="0">
                <a:solidFill>
                  <a:srgbClr val="000000"/>
                </a:solidFill>
                <a:latin typeface="Calibri" panose="020F0502020204030204" pitchFamily="34" charset="0"/>
              </a:rPr>
              <a:t>Yankee Mines and small family operations are represented</a:t>
            </a:r>
          </a:p>
          <a:p>
            <a:endParaRPr lang="en-US" sz="2000" dirty="0">
              <a:solidFill>
                <a:srgbClr val="000000"/>
              </a:solidFill>
              <a:latin typeface="Calibri" panose="020F0502020204030204" pitchFamily="34" charset="0"/>
            </a:endParaRPr>
          </a:p>
          <a:p>
            <a:r>
              <a:rPr lang="en-US" sz="2000" dirty="0">
                <a:solidFill>
                  <a:srgbClr val="000000"/>
                </a:solidFill>
                <a:latin typeface="Calibri" panose="020F0502020204030204" pitchFamily="34" charset="0"/>
              </a:rPr>
              <a:t>Sites date from 1905 to 1960s</a:t>
            </a:r>
          </a:p>
          <a:p>
            <a:endParaRPr lang="en-US" sz="2000" dirty="0">
              <a:solidFill>
                <a:srgbClr val="000000"/>
              </a:solidFill>
              <a:effectLst/>
              <a:latin typeface="Calibri" panose="020F0502020204030204" pitchFamily="34" charset="0"/>
              <a:ea typeface="Times New Roman" panose="02020603050405020304" pitchFamily="18" charset="0"/>
            </a:endParaRPr>
          </a:p>
          <a:p>
            <a:r>
              <a:rPr lang="en-US" sz="2000" dirty="0">
                <a:effectLst/>
                <a:latin typeface="Times New Roman" panose="02020603050405020304" pitchFamily="18" charset="0"/>
                <a:ea typeface="Times New Roman" panose="02020603050405020304" pitchFamily="18" charset="0"/>
              </a:rPr>
              <a:t>Four of the mines had been documented in the past</a:t>
            </a:r>
          </a:p>
          <a:p>
            <a:pPr marL="0" indent="0">
              <a:buNone/>
            </a:pPr>
            <a:endParaRPr lang="en-US" sz="2000" dirty="0"/>
          </a:p>
          <a:p>
            <a:endParaRPr lang="en-US" sz="2000" dirty="0"/>
          </a:p>
          <a:p>
            <a:pPr marL="0" indent="0">
              <a:buNone/>
            </a:pPr>
            <a:endParaRPr lang="en-US" sz="1400" dirty="0"/>
          </a:p>
        </p:txBody>
      </p:sp>
    </p:spTree>
    <p:extLst>
      <p:ext uri="{BB962C8B-B14F-4D97-AF65-F5344CB8AC3E}">
        <p14:creationId xmlns:p14="http://schemas.microsoft.com/office/powerpoint/2010/main" val="3853882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33054"/>
            <a:ext cx="8229600" cy="627765"/>
          </a:xfrm>
        </p:spPr>
        <p:txBody>
          <a:bodyPr>
            <a:normAutofit fontScale="90000"/>
          </a:bodyPr>
          <a:lstStyle/>
          <a:p>
            <a:r>
              <a:rPr lang="en-US" sz="4000" dirty="0"/>
              <a:t>Historic Mining Features </a:t>
            </a:r>
          </a:p>
        </p:txBody>
      </p:sp>
      <p:sp>
        <p:nvSpPr>
          <p:cNvPr id="3" name="TextBox 2">
            <a:extLst>
              <a:ext uri="{FF2B5EF4-FFF2-40B4-BE49-F238E27FC236}">
                <a16:creationId xmlns:a16="http://schemas.microsoft.com/office/drawing/2014/main" id="{0F04129A-41E7-461F-A2B6-881F7D4D3D9E}"/>
              </a:ext>
            </a:extLst>
          </p:cNvPr>
          <p:cNvSpPr txBox="1"/>
          <p:nvPr/>
        </p:nvSpPr>
        <p:spPr>
          <a:xfrm>
            <a:off x="6013015" y="6506690"/>
            <a:ext cx="1295399" cy="307777"/>
          </a:xfrm>
          <a:prstGeom prst="rect">
            <a:avLst/>
          </a:prstGeom>
          <a:noFill/>
        </p:spPr>
        <p:txBody>
          <a:bodyPr wrap="square" rtlCol="0">
            <a:spAutoFit/>
          </a:bodyPr>
          <a:lstStyle/>
          <a:p>
            <a:r>
              <a:rPr lang="en-US" sz="1400" b="1" dirty="0"/>
              <a:t>Mine Opening</a:t>
            </a:r>
          </a:p>
        </p:txBody>
      </p:sp>
      <p:sp>
        <p:nvSpPr>
          <p:cNvPr id="12" name="TextBox 11">
            <a:extLst>
              <a:ext uri="{FF2B5EF4-FFF2-40B4-BE49-F238E27FC236}">
                <a16:creationId xmlns:a16="http://schemas.microsoft.com/office/drawing/2014/main" id="{4A67C33E-94CD-451E-B7DA-66B18BE8F68D}"/>
              </a:ext>
            </a:extLst>
          </p:cNvPr>
          <p:cNvSpPr txBox="1"/>
          <p:nvPr/>
        </p:nvSpPr>
        <p:spPr>
          <a:xfrm>
            <a:off x="1563389" y="6508436"/>
            <a:ext cx="2066925" cy="307777"/>
          </a:xfrm>
          <a:prstGeom prst="rect">
            <a:avLst/>
          </a:prstGeom>
          <a:noFill/>
        </p:spPr>
        <p:txBody>
          <a:bodyPr wrap="square" rtlCol="0">
            <a:spAutoFit/>
          </a:bodyPr>
          <a:lstStyle/>
          <a:p>
            <a:r>
              <a:rPr lang="en-US" sz="1400" b="1" dirty="0"/>
              <a:t>Tipple Structure Remains</a:t>
            </a:r>
            <a:endParaRPr lang="en-US" sz="1200" b="1" dirty="0"/>
          </a:p>
        </p:txBody>
      </p:sp>
      <p:sp>
        <p:nvSpPr>
          <p:cNvPr id="13" name="TextBox 12">
            <a:extLst>
              <a:ext uri="{FF2B5EF4-FFF2-40B4-BE49-F238E27FC236}">
                <a16:creationId xmlns:a16="http://schemas.microsoft.com/office/drawing/2014/main" id="{F3A8F8DB-B730-483F-BA82-BBF09873004A}"/>
              </a:ext>
            </a:extLst>
          </p:cNvPr>
          <p:cNvSpPr txBox="1"/>
          <p:nvPr/>
        </p:nvSpPr>
        <p:spPr>
          <a:xfrm>
            <a:off x="6071099" y="4263312"/>
            <a:ext cx="881778" cy="307777"/>
          </a:xfrm>
          <a:prstGeom prst="rect">
            <a:avLst/>
          </a:prstGeom>
          <a:noFill/>
        </p:spPr>
        <p:txBody>
          <a:bodyPr wrap="square" rtlCol="0">
            <a:spAutoFit/>
          </a:bodyPr>
          <a:lstStyle/>
          <a:p>
            <a:r>
              <a:rPr lang="en-US" sz="1400" b="1" dirty="0"/>
              <a:t>Car Body</a:t>
            </a:r>
            <a:endParaRPr lang="en-US" sz="1200" b="1" dirty="0"/>
          </a:p>
        </p:txBody>
      </p:sp>
      <p:sp>
        <p:nvSpPr>
          <p:cNvPr id="17" name="Subtitle 2">
            <a:extLst>
              <a:ext uri="{FF2B5EF4-FFF2-40B4-BE49-F238E27FC236}">
                <a16:creationId xmlns:a16="http://schemas.microsoft.com/office/drawing/2014/main" id="{F7FBFE50-0A07-4AE9-898D-D5E149744347}"/>
              </a:ext>
            </a:extLst>
          </p:cNvPr>
          <p:cNvSpPr txBox="1">
            <a:spLocks/>
          </p:cNvSpPr>
          <p:nvPr/>
        </p:nvSpPr>
        <p:spPr>
          <a:xfrm>
            <a:off x="793423" y="1452543"/>
            <a:ext cx="7781923" cy="7632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dirty="0"/>
              <a:t>Below are examples of historic mining features</a:t>
            </a:r>
          </a:p>
          <a:p>
            <a:r>
              <a:rPr lang="en-US" sz="2000" dirty="0"/>
              <a:t>AML will work to preserve significant features where feasible</a:t>
            </a:r>
          </a:p>
          <a:p>
            <a:pPr marL="0" indent="0">
              <a:buNone/>
            </a:pPr>
            <a:endParaRPr lang="en-US" sz="1400" dirty="0"/>
          </a:p>
        </p:txBody>
      </p:sp>
      <p:sp>
        <p:nvSpPr>
          <p:cNvPr id="18" name="TextBox 17">
            <a:extLst>
              <a:ext uri="{FF2B5EF4-FFF2-40B4-BE49-F238E27FC236}">
                <a16:creationId xmlns:a16="http://schemas.microsoft.com/office/drawing/2014/main" id="{C805A1C8-BA6D-4383-86CF-7CF7866D5905}"/>
              </a:ext>
            </a:extLst>
          </p:cNvPr>
          <p:cNvSpPr txBox="1"/>
          <p:nvPr/>
        </p:nvSpPr>
        <p:spPr>
          <a:xfrm>
            <a:off x="1281326" y="4262298"/>
            <a:ext cx="2492738" cy="307777"/>
          </a:xfrm>
          <a:prstGeom prst="rect">
            <a:avLst/>
          </a:prstGeom>
          <a:noFill/>
        </p:spPr>
        <p:txBody>
          <a:bodyPr wrap="square" rtlCol="0">
            <a:spAutoFit/>
          </a:bodyPr>
          <a:lstStyle/>
          <a:p>
            <a:r>
              <a:rPr lang="en-US" sz="1400" b="1" dirty="0"/>
              <a:t>Coal Gob Piles on Steep Slope</a:t>
            </a:r>
            <a:endParaRPr lang="en-US" sz="1200" b="1" dirty="0"/>
          </a:p>
        </p:txBody>
      </p:sp>
      <p:pic>
        <p:nvPicPr>
          <p:cNvPr id="15" name="Picture 14">
            <a:extLst>
              <a:ext uri="{FF2B5EF4-FFF2-40B4-BE49-F238E27FC236}">
                <a16:creationId xmlns:a16="http://schemas.microsoft.com/office/drawing/2014/main" id="{02E77776-92D2-48C0-9564-4869136A52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5963" y="148865"/>
            <a:ext cx="828311" cy="817315"/>
          </a:xfrm>
          <a:prstGeom prst="rect">
            <a:avLst/>
          </a:prstGeom>
        </p:spPr>
      </p:pic>
      <p:pic>
        <p:nvPicPr>
          <p:cNvPr id="16" name="Picture 15">
            <a:extLst>
              <a:ext uri="{FF2B5EF4-FFF2-40B4-BE49-F238E27FC236}">
                <a16:creationId xmlns:a16="http://schemas.microsoft.com/office/drawing/2014/main" id="{C4B63FDC-3FED-4CF1-8AA8-A07FC70C0B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18599" y="127107"/>
            <a:ext cx="842116" cy="860829"/>
          </a:xfrm>
          <a:prstGeom prst="rect">
            <a:avLst/>
          </a:prstGeom>
        </p:spPr>
      </p:pic>
      <p:pic>
        <p:nvPicPr>
          <p:cNvPr id="19" name="Picture 18">
            <a:extLst>
              <a:ext uri="{FF2B5EF4-FFF2-40B4-BE49-F238E27FC236}">
                <a16:creationId xmlns:a16="http://schemas.microsoft.com/office/drawing/2014/main" id="{2C37DEA1-E1E5-4BFA-8817-A95135AFC68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8" name="Picture 7" descr="A picture containing outdoor, sky, ground, mountain">
            <a:extLst>
              <a:ext uri="{FF2B5EF4-FFF2-40B4-BE49-F238E27FC236}">
                <a16:creationId xmlns:a16="http://schemas.microsoft.com/office/drawing/2014/main" id="{0551D77E-D88E-9C95-5526-BC787568D9E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36262" y="2272847"/>
            <a:ext cx="3182866" cy="2030126"/>
          </a:xfrm>
          <a:prstGeom prst="rect">
            <a:avLst/>
          </a:prstGeom>
        </p:spPr>
      </p:pic>
      <p:pic>
        <p:nvPicPr>
          <p:cNvPr id="11" name="Picture 10" descr="A picture containing outdoor, sky, tree, ground&#10;&#10;Description automatically generated">
            <a:extLst>
              <a:ext uri="{FF2B5EF4-FFF2-40B4-BE49-F238E27FC236}">
                <a16:creationId xmlns:a16="http://schemas.microsoft.com/office/drawing/2014/main" id="{577FE8A5-4497-DB63-26E8-8FAF8FD7E06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904862" y="2311153"/>
            <a:ext cx="3214253" cy="2018286"/>
          </a:xfrm>
          <a:prstGeom prst="rect">
            <a:avLst/>
          </a:prstGeom>
        </p:spPr>
      </p:pic>
      <p:pic>
        <p:nvPicPr>
          <p:cNvPr id="21" name="Picture 20" descr="A picture containing ground, outdoor, rock, rocky">
            <a:extLst>
              <a:ext uri="{FF2B5EF4-FFF2-40B4-BE49-F238E27FC236}">
                <a16:creationId xmlns:a16="http://schemas.microsoft.com/office/drawing/2014/main" id="{EB9F85E3-66A6-8429-C60C-ECC2079DF87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006133" y="4550450"/>
            <a:ext cx="3011710" cy="2018286"/>
          </a:xfrm>
          <a:prstGeom prst="rect">
            <a:avLst/>
          </a:prstGeom>
        </p:spPr>
      </p:pic>
      <p:pic>
        <p:nvPicPr>
          <p:cNvPr id="23" name="Picture 22" descr="A picture containing tree, outdoor, plant, forest">
            <a:extLst>
              <a:ext uri="{FF2B5EF4-FFF2-40B4-BE49-F238E27FC236}">
                <a16:creationId xmlns:a16="http://schemas.microsoft.com/office/drawing/2014/main" id="{CD3B93A3-C99C-F262-62EE-C361D8572DC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018723" y="4576319"/>
            <a:ext cx="3017944" cy="1966548"/>
          </a:xfrm>
          <a:prstGeom prst="rect">
            <a:avLst/>
          </a:prstGeom>
        </p:spPr>
      </p:pic>
    </p:spTree>
    <p:extLst>
      <p:ext uri="{BB962C8B-B14F-4D97-AF65-F5344CB8AC3E}">
        <p14:creationId xmlns:p14="http://schemas.microsoft.com/office/powerpoint/2010/main" val="1571473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3CF46-EEDC-4D3F-8D37-472244716C49}"/>
              </a:ext>
            </a:extLst>
          </p:cNvPr>
          <p:cNvSpPr txBox="1">
            <a:spLocks/>
          </p:cNvSpPr>
          <p:nvPr/>
        </p:nvSpPr>
        <p:spPr>
          <a:xfrm>
            <a:off x="533400" y="1028701"/>
            <a:ext cx="8229600" cy="81254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Land Use</a:t>
            </a:r>
          </a:p>
        </p:txBody>
      </p:sp>
      <p:sp>
        <p:nvSpPr>
          <p:cNvPr id="6" name="TextBox 5">
            <a:extLst>
              <a:ext uri="{FF2B5EF4-FFF2-40B4-BE49-F238E27FC236}">
                <a16:creationId xmlns:a16="http://schemas.microsoft.com/office/drawing/2014/main" id="{3598304F-95E2-468B-A808-7C2302F69809}"/>
              </a:ext>
            </a:extLst>
          </p:cNvPr>
          <p:cNvSpPr txBox="1"/>
          <p:nvPr/>
        </p:nvSpPr>
        <p:spPr>
          <a:xfrm>
            <a:off x="275483" y="1841242"/>
            <a:ext cx="4775201" cy="2862322"/>
          </a:xfrm>
          <a:prstGeom prst="rect">
            <a:avLst/>
          </a:prstGeom>
          <a:noFill/>
        </p:spPr>
        <p:txBody>
          <a:bodyPr wrap="square" rtlCol="0">
            <a:spAutoFit/>
          </a:bodyPr>
          <a:lstStyle/>
          <a:p>
            <a:pPr marL="342900" indent="-342900">
              <a:buFont typeface="Arial" panose="020B0604020202020204" pitchFamily="34" charset="0"/>
              <a:buChar char="•"/>
            </a:pPr>
            <a:r>
              <a:rPr lang="en-US" sz="2000" dirty="0"/>
              <a:t>The area is rich in natural resources, with abundant wildlife including game species such as elk and deer. County Road A-25 is utilized by hunters and provides access to private ranches and hunting lodges in the region.</a:t>
            </a:r>
          </a:p>
          <a:p>
            <a:pPr marL="342900" indent="-342900">
              <a:buFont typeface="Arial" panose="020B0604020202020204" pitchFamily="34" charset="0"/>
              <a:buChar char="•"/>
            </a:pPr>
            <a:r>
              <a:rPr lang="en-US" sz="2000" dirty="0"/>
              <a:t>Lands are also utilized for livestock grazing.</a:t>
            </a:r>
          </a:p>
          <a:p>
            <a:pPr marL="342900" indent="-342900">
              <a:buFont typeface="Arial" panose="020B0604020202020204" pitchFamily="34" charset="0"/>
              <a:buChar char="•"/>
            </a:pPr>
            <a:endParaRPr lang="en-US" sz="2000" dirty="0"/>
          </a:p>
        </p:txBody>
      </p:sp>
      <p:pic>
        <p:nvPicPr>
          <p:cNvPr id="8" name="Picture 7">
            <a:extLst>
              <a:ext uri="{FF2B5EF4-FFF2-40B4-BE49-F238E27FC236}">
                <a16:creationId xmlns:a16="http://schemas.microsoft.com/office/drawing/2014/main" id="{34B4CA0B-BB0F-4C68-B4D9-2C174E0312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5963" y="148865"/>
            <a:ext cx="828311" cy="817315"/>
          </a:xfrm>
          <a:prstGeom prst="rect">
            <a:avLst/>
          </a:prstGeom>
        </p:spPr>
      </p:pic>
      <p:pic>
        <p:nvPicPr>
          <p:cNvPr id="9" name="Picture 8">
            <a:extLst>
              <a:ext uri="{FF2B5EF4-FFF2-40B4-BE49-F238E27FC236}">
                <a16:creationId xmlns:a16="http://schemas.microsoft.com/office/drawing/2014/main" id="{C9E21FC5-0DD4-4AA4-BD15-37F32476953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18599" y="127107"/>
            <a:ext cx="842116" cy="860829"/>
          </a:xfrm>
          <a:prstGeom prst="rect">
            <a:avLst/>
          </a:prstGeom>
        </p:spPr>
      </p:pic>
      <p:pic>
        <p:nvPicPr>
          <p:cNvPr id="10" name="Picture 9">
            <a:extLst>
              <a:ext uri="{FF2B5EF4-FFF2-40B4-BE49-F238E27FC236}">
                <a16:creationId xmlns:a16="http://schemas.microsoft.com/office/drawing/2014/main" id="{8A01499C-A140-4121-9D06-68E3D0E0365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5" name="Picture 4">
            <a:extLst>
              <a:ext uri="{FF2B5EF4-FFF2-40B4-BE49-F238E27FC236}">
                <a16:creationId xmlns:a16="http://schemas.microsoft.com/office/drawing/2014/main" id="{B4D6A3D1-9AA7-4FCD-B1ED-D699BA0F749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38800" y="2133600"/>
            <a:ext cx="2895600" cy="1930400"/>
          </a:xfrm>
          <a:prstGeom prst="rect">
            <a:avLst/>
          </a:prstGeom>
        </p:spPr>
      </p:pic>
      <p:pic>
        <p:nvPicPr>
          <p:cNvPr id="13" name="Picture 12">
            <a:extLst>
              <a:ext uri="{FF2B5EF4-FFF2-40B4-BE49-F238E27FC236}">
                <a16:creationId xmlns:a16="http://schemas.microsoft.com/office/drawing/2014/main" id="{37E63D75-2BC9-4220-9A5A-B1DCB9E286D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09418" y="4172779"/>
            <a:ext cx="3581400" cy="2514600"/>
          </a:xfrm>
          <a:prstGeom prst="rect">
            <a:avLst/>
          </a:prstGeom>
        </p:spPr>
      </p:pic>
    </p:spTree>
    <p:extLst>
      <p:ext uri="{BB962C8B-B14F-4D97-AF65-F5344CB8AC3E}">
        <p14:creationId xmlns:p14="http://schemas.microsoft.com/office/powerpoint/2010/main" val="3873794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3CF46-EEDC-4D3F-8D37-472244716C49}"/>
              </a:ext>
            </a:extLst>
          </p:cNvPr>
          <p:cNvSpPr txBox="1">
            <a:spLocks/>
          </p:cNvSpPr>
          <p:nvPr/>
        </p:nvSpPr>
        <p:spPr>
          <a:xfrm>
            <a:off x="533400" y="1028701"/>
            <a:ext cx="8229600" cy="81254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Land Use, cont.</a:t>
            </a:r>
          </a:p>
        </p:txBody>
      </p:sp>
      <p:sp>
        <p:nvSpPr>
          <p:cNvPr id="6" name="TextBox 5">
            <a:extLst>
              <a:ext uri="{FF2B5EF4-FFF2-40B4-BE49-F238E27FC236}">
                <a16:creationId xmlns:a16="http://schemas.microsoft.com/office/drawing/2014/main" id="{3598304F-95E2-468B-A808-7C2302F69809}"/>
              </a:ext>
            </a:extLst>
          </p:cNvPr>
          <p:cNvSpPr txBox="1"/>
          <p:nvPr/>
        </p:nvSpPr>
        <p:spPr>
          <a:xfrm>
            <a:off x="275483" y="1841243"/>
            <a:ext cx="8639917"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a:t>Safeguarding measures would be on county-maintained roads, private property and state land. Access agreements would be in place prior to construction. </a:t>
            </a:r>
          </a:p>
          <a:p>
            <a:pPr marL="342900" indent="-342900">
              <a:buFont typeface="Arial" panose="020B0604020202020204" pitchFamily="34" charset="0"/>
              <a:buChar char="•"/>
            </a:pPr>
            <a:r>
              <a:rPr lang="en-US" sz="2000" dirty="0"/>
              <a:t>The project would change land use by allowing for CR A-25 to reopen following road stabilization. No other land use would change as a result of the project.</a:t>
            </a:r>
          </a:p>
          <a:p>
            <a:pPr marL="342900" indent="-342900">
              <a:buFont typeface="Arial" panose="020B0604020202020204" pitchFamily="34" charset="0"/>
              <a:buChar char="•"/>
            </a:pPr>
            <a:endParaRPr lang="en-US" sz="2000" dirty="0"/>
          </a:p>
        </p:txBody>
      </p:sp>
      <p:pic>
        <p:nvPicPr>
          <p:cNvPr id="8" name="Picture 7">
            <a:extLst>
              <a:ext uri="{FF2B5EF4-FFF2-40B4-BE49-F238E27FC236}">
                <a16:creationId xmlns:a16="http://schemas.microsoft.com/office/drawing/2014/main" id="{34B4CA0B-BB0F-4C68-B4D9-2C174E0312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54279" y="170621"/>
            <a:ext cx="828311" cy="817315"/>
          </a:xfrm>
          <a:prstGeom prst="rect">
            <a:avLst/>
          </a:prstGeom>
        </p:spPr>
      </p:pic>
      <p:pic>
        <p:nvPicPr>
          <p:cNvPr id="9" name="Picture 8">
            <a:extLst>
              <a:ext uri="{FF2B5EF4-FFF2-40B4-BE49-F238E27FC236}">
                <a16:creationId xmlns:a16="http://schemas.microsoft.com/office/drawing/2014/main" id="{C9E21FC5-0DD4-4AA4-BD15-37F3247695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62800" y="127107"/>
            <a:ext cx="842116" cy="860829"/>
          </a:xfrm>
          <a:prstGeom prst="rect">
            <a:avLst/>
          </a:prstGeom>
        </p:spPr>
      </p:pic>
      <p:pic>
        <p:nvPicPr>
          <p:cNvPr id="10" name="Picture 9">
            <a:extLst>
              <a:ext uri="{FF2B5EF4-FFF2-40B4-BE49-F238E27FC236}">
                <a16:creationId xmlns:a16="http://schemas.microsoft.com/office/drawing/2014/main" id="{8A01499C-A140-4121-9D06-68E3D0E0365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pic>
        <p:nvPicPr>
          <p:cNvPr id="4" name="Picture 3">
            <a:extLst>
              <a:ext uri="{FF2B5EF4-FFF2-40B4-BE49-F238E27FC236}">
                <a16:creationId xmlns:a16="http://schemas.microsoft.com/office/drawing/2014/main" id="{88C2070C-5367-4270-A5F3-BA3D9F6FC41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019042" y="3780235"/>
            <a:ext cx="5152798" cy="2808087"/>
          </a:xfrm>
          <a:prstGeom prst="rect">
            <a:avLst/>
          </a:prstGeom>
        </p:spPr>
      </p:pic>
    </p:spTree>
    <p:extLst>
      <p:ext uri="{BB962C8B-B14F-4D97-AF65-F5344CB8AC3E}">
        <p14:creationId xmlns:p14="http://schemas.microsoft.com/office/powerpoint/2010/main" val="946091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3CF46-EEDC-4D3F-8D37-472244716C49}"/>
              </a:ext>
            </a:extLst>
          </p:cNvPr>
          <p:cNvSpPr txBox="1">
            <a:spLocks/>
          </p:cNvSpPr>
          <p:nvPr/>
        </p:nvSpPr>
        <p:spPr>
          <a:xfrm>
            <a:off x="499474" y="1008571"/>
            <a:ext cx="8229600" cy="81731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dirty="0">
                <a:solidFill>
                  <a:prstClr val="black"/>
                </a:solidFill>
              </a:rPr>
              <a:t>Typical AML Reclamation/Closures</a:t>
            </a:r>
            <a:endParaRPr kumimoji="0" lang="en-US" sz="4400" b="0" i="0" u="none" strike="noStrike" kern="1200" cap="none" spc="0" normalizeH="0" baseline="0" noProof="0" dirty="0">
              <a:ln>
                <a:noFill/>
              </a:ln>
              <a:solidFill>
                <a:prstClr val="black"/>
              </a:solidFill>
              <a:effectLst/>
              <a:uLnTx/>
              <a:uFillTx/>
              <a:latin typeface="Calibri"/>
              <a:ea typeface="+mj-ea"/>
              <a:cs typeface="+mj-cs"/>
            </a:endParaRPr>
          </a:p>
        </p:txBody>
      </p:sp>
      <p:pic>
        <p:nvPicPr>
          <p:cNvPr id="4" name="Picture 3">
            <a:extLst>
              <a:ext uri="{FF2B5EF4-FFF2-40B4-BE49-F238E27FC236}">
                <a16:creationId xmlns:a16="http://schemas.microsoft.com/office/drawing/2014/main" id="{F8F0739A-7458-418B-8D65-5644731ED4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5963" y="148865"/>
            <a:ext cx="828311" cy="817315"/>
          </a:xfrm>
          <a:prstGeom prst="rect">
            <a:avLst/>
          </a:prstGeom>
        </p:spPr>
      </p:pic>
      <p:pic>
        <p:nvPicPr>
          <p:cNvPr id="5" name="Picture 4">
            <a:extLst>
              <a:ext uri="{FF2B5EF4-FFF2-40B4-BE49-F238E27FC236}">
                <a16:creationId xmlns:a16="http://schemas.microsoft.com/office/drawing/2014/main" id="{49F70796-5652-414C-9C7B-1CAEC7CD0F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18599" y="127107"/>
            <a:ext cx="842116" cy="860829"/>
          </a:xfrm>
          <a:prstGeom prst="rect">
            <a:avLst/>
          </a:prstGeom>
        </p:spPr>
      </p:pic>
      <p:pic>
        <p:nvPicPr>
          <p:cNvPr id="6" name="Picture 5">
            <a:extLst>
              <a:ext uri="{FF2B5EF4-FFF2-40B4-BE49-F238E27FC236}">
                <a16:creationId xmlns:a16="http://schemas.microsoft.com/office/drawing/2014/main" id="{D10C3B06-51E3-4FEE-AE5C-6CF08D9F15C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sp>
        <p:nvSpPr>
          <p:cNvPr id="9" name="TextBox 8">
            <a:extLst>
              <a:ext uri="{FF2B5EF4-FFF2-40B4-BE49-F238E27FC236}">
                <a16:creationId xmlns:a16="http://schemas.microsoft.com/office/drawing/2014/main" id="{0EBC2C9E-5A88-473A-AE43-6C9066CED044}"/>
              </a:ext>
            </a:extLst>
          </p:cNvPr>
          <p:cNvSpPr txBox="1"/>
          <p:nvPr/>
        </p:nvSpPr>
        <p:spPr>
          <a:xfrm>
            <a:off x="5257800" y="5959834"/>
            <a:ext cx="3665001" cy="923330"/>
          </a:xfrm>
          <a:prstGeom prst="rect">
            <a:avLst/>
          </a:prstGeom>
          <a:noFill/>
        </p:spPr>
        <p:txBody>
          <a:bodyPr wrap="square" rtlCol="0">
            <a:spAutoFit/>
          </a:bodyPr>
          <a:lstStyle/>
          <a:p>
            <a:r>
              <a:rPr lang="en-US" dirty="0"/>
              <a:t>Rock bulk-headed culvert with bat-friendly gate. Cemented rocks assist with blending into landscape</a:t>
            </a:r>
          </a:p>
        </p:txBody>
      </p:sp>
      <p:sp>
        <p:nvSpPr>
          <p:cNvPr id="11" name="TextBox 10">
            <a:extLst>
              <a:ext uri="{FF2B5EF4-FFF2-40B4-BE49-F238E27FC236}">
                <a16:creationId xmlns:a16="http://schemas.microsoft.com/office/drawing/2014/main" id="{E4C7BD92-ABC8-4919-B866-894B445A1E09}"/>
              </a:ext>
            </a:extLst>
          </p:cNvPr>
          <p:cNvSpPr txBox="1"/>
          <p:nvPr/>
        </p:nvSpPr>
        <p:spPr>
          <a:xfrm>
            <a:off x="914400" y="5996401"/>
            <a:ext cx="4033157" cy="369332"/>
          </a:xfrm>
          <a:prstGeom prst="rect">
            <a:avLst/>
          </a:prstGeom>
          <a:noFill/>
        </p:spPr>
        <p:txBody>
          <a:bodyPr wrap="square" rtlCol="0">
            <a:spAutoFit/>
          </a:bodyPr>
          <a:lstStyle/>
          <a:p>
            <a:r>
              <a:rPr lang="en-US" dirty="0"/>
              <a:t>Revegetated gob pile (Dillon Canyon).</a:t>
            </a:r>
          </a:p>
        </p:txBody>
      </p:sp>
      <p:pic>
        <p:nvPicPr>
          <p:cNvPr id="15" name="Picture 14">
            <a:extLst>
              <a:ext uri="{FF2B5EF4-FFF2-40B4-BE49-F238E27FC236}">
                <a16:creationId xmlns:a16="http://schemas.microsoft.com/office/drawing/2014/main" id="{66A342A4-29DC-49A6-AEC4-27774C6848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81600" y="1825886"/>
            <a:ext cx="3124200" cy="4165600"/>
          </a:xfrm>
          <a:prstGeom prst="rect">
            <a:avLst/>
          </a:prstGeom>
        </p:spPr>
      </p:pic>
      <p:pic>
        <p:nvPicPr>
          <p:cNvPr id="7" name="Picture 6">
            <a:extLst>
              <a:ext uri="{FF2B5EF4-FFF2-40B4-BE49-F238E27FC236}">
                <a16:creationId xmlns:a16="http://schemas.microsoft.com/office/drawing/2014/main" id="{33D51693-5460-45E5-A74C-F0151B64695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52524" y="1810828"/>
            <a:ext cx="3135493" cy="4180657"/>
          </a:xfrm>
          <a:prstGeom prst="rect">
            <a:avLst/>
          </a:prstGeom>
        </p:spPr>
      </p:pic>
    </p:spTree>
    <p:extLst>
      <p:ext uri="{BB962C8B-B14F-4D97-AF65-F5344CB8AC3E}">
        <p14:creationId xmlns:p14="http://schemas.microsoft.com/office/powerpoint/2010/main" val="2109190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3CF46-EEDC-4D3F-8D37-472244716C49}"/>
              </a:ext>
            </a:extLst>
          </p:cNvPr>
          <p:cNvSpPr txBox="1">
            <a:spLocks/>
          </p:cNvSpPr>
          <p:nvPr/>
        </p:nvSpPr>
        <p:spPr>
          <a:xfrm>
            <a:off x="499474" y="1008571"/>
            <a:ext cx="8229600" cy="81731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dirty="0">
                <a:solidFill>
                  <a:prstClr val="black"/>
                </a:solidFill>
              </a:rPr>
              <a:t>Typical AML Closures</a:t>
            </a:r>
            <a:endParaRPr kumimoji="0" lang="en-US" sz="4400" b="0" i="0" u="none" strike="noStrike" kern="1200" cap="none" spc="0" normalizeH="0" baseline="0" noProof="0" dirty="0">
              <a:ln>
                <a:noFill/>
              </a:ln>
              <a:solidFill>
                <a:prstClr val="black"/>
              </a:solidFill>
              <a:effectLst/>
              <a:uLnTx/>
              <a:uFillTx/>
              <a:latin typeface="Calibri"/>
              <a:ea typeface="+mj-ea"/>
              <a:cs typeface="+mj-cs"/>
            </a:endParaRPr>
          </a:p>
        </p:txBody>
      </p:sp>
      <p:pic>
        <p:nvPicPr>
          <p:cNvPr id="4" name="Picture 3">
            <a:extLst>
              <a:ext uri="{FF2B5EF4-FFF2-40B4-BE49-F238E27FC236}">
                <a16:creationId xmlns:a16="http://schemas.microsoft.com/office/drawing/2014/main" id="{F8F0739A-7458-418B-8D65-5644731ED4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5963" y="148865"/>
            <a:ext cx="828311" cy="817315"/>
          </a:xfrm>
          <a:prstGeom prst="rect">
            <a:avLst/>
          </a:prstGeom>
        </p:spPr>
      </p:pic>
      <p:pic>
        <p:nvPicPr>
          <p:cNvPr id="5" name="Picture 4">
            <a:extLst>
              <a:ext uri="{FF2B5EF4-FFF2-40B4-BE49-F238E27FC236}">
                <a16:creationId xmlns:a16="http://schemas.microsoft.com/office/drawing/2014/main" id="{49F70796-5652-414C-9C7B-1CAEC7CD0F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18599" y="127107"/>
            <a:ext cx="842116" cy="860829"/>
          </a:xfrm>
          <a:prstGeom prst="rect">
            <a:avLst/>
          </a:prstGeom>
        </p:spPr>
      </p:pic>
      <p:pic>
        <p:nvPicPr>
          <p:cNvPr id="6" name="Picture 5">
            <a:extLst>
              <a:ext uri="{FF2B5EF4-FFF2-40B4-BE49-F238E27FC236}">
                <a16:creationId xmlns:a16="http://schemas.microsoft.com/office/drawing/2014/main" id="{D10C3B06-51E3-4FEE-AE5C-6CF08D9F15C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sp>
        <p:nvSpPr>
          <p:cNvPr id="9" name="TextBox 8">
            <a:extLst>
              <a:ext uri="{FF2B5EF4-FFF2-40B4-BE49-F238E27FC236}">
                <a16:creationId xmlns:a16="http://schemas.microsoft.com/office/drawing/2014/main" id="{0EBC2C9E-5A88-473A-AE43-6C9066CED044}"/>
              </a:ext>
            </a:extLst>
          </p:cNvPr>
          <p:cNvSpPr txBox="1"/>
          <p:nvPr/>
        </p:nvSpPr>
        <p:spPr>
          <a:xfrm>
            <a:off x="5334000" y="5761610"/>
            <a:ext cx="2979110" cy="646331"/>
          </a:xfrm>
          <a:prstGeom prst="rect">
            <a:avLst/>
          </a:prstGeom>
          <a:noFill/>
        </p:spPr>
        <p:txBody>
          <a:bodyPr wrap="square" rtlCol="0">
            <a:spAutoFit/>
          </a:bodyPr>
          <a:lstStyle/>
          <a:p>
            <a:r>
              <a:rPr lang="en-US" dirty="0"/>
              <a:t>Culvert with bat and wildlife-friendly gate</a:t>
            </a:r>
          </a:p>
        </p:txBody>
      </p:sp>
      <p:sp>
        <p:nvSpPr>
          <p:cNvPr id="11" name="TextBox 10">
            <a:extLst>
              <a:ext uri="{FF2B5EF4-FFF2-40B4-BE49-F238E27FC236}">
                <a16:creationId xmlns:a16="http://schemas.microsoft.com/office/drawing/2014/main" id="{E4C7BD92-ABC8-4919-B866-894B445A1E09}"/>
              </a:ext>
            </a:extLst>
          </p:cNvPr>
          <p:cNvSpPr txBox="1"/>
          <p:nvPr/>
        </p:nvSpPr>
        <p:spPr>
          <a:xfrm>
            <a:off x="685800" y="6223275"/>
            <a:ext cx="3501423" cy="646331"/>
          </a:xfrm>
          <a:prstGeom prst="rect">
            <a:avLst/>
          </a:prstGeom>
          <a:noFill/>
        </p:spPr>
        <p:txBody>
          <a:bodyPr wrap="square" rtlCol="0">
            <a:spAutoFit/>
          </a:bodyPr>
          <a:lstStyle/>
          <a:p>
            <a:r>
              <a:rPr lang="en-US" dirty="0"/>
              <a:t>Bat and wildlife friendly gate enclosure</a:t>
            </a:r>
          </a:p>
        </p:txBody>
      </p:sp>
      <p:pic>
        <p:nvPicPr>
          <p:cNvPr id="8" name="Picture 7">
            <a:extLst>
              <a:ext uri="{FF2B5EF4-FFF2-40B4-BE49-F238E27FC236}">
                <a16:creationId xmlns:a16="http://schemas.microsoft.com/office/drawing/2014/main" id="{55781DF4-B605-46AC-B10D-54B13198763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5800" y="1947150"/>
            <a:ext cx="3180713" cy="4240951"/>
          </a:xfrm>
          <a:prstGeom prst="rect">
            <a:avLst/>
          </a:prstGeom>
        </p:spPr>
      </p:pic>
      <p:pic>
        <p:nvPicPr>
          <p:cNvPr id="13" name="Picture 12">
            <a:extLst>
              <a:ext uri="{FF2B5EF4-FFF2-40B4-BE49-F238E27FC236}">
                <a16:creationId xmlns:a16="http://schemas.microsoft.com/office/drawing/2014/main" id="{9ABCD61F-DFE0-4C45-B7CD-9D2BD6CF452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00118" y="2454440"/>
            <a:ext cx="4662241" cy="3108160"/>
          </a:xfrm>
          <a:prstGeom prst="rect">
            <a:avLst/>
          </a:prstGeom>
        </p:spPr>
      </p:pic>
    </p:spTree>
    <p:extLst>
      <p:ext uri="{BB962C8B-B14F-4D97-AF65-F5344CB8AC3E}">
        <p14:creationId xmlns:p14="http://schemas.microsoft.com/office/powerpoint/2010/main" val="3611682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3CF46-EEDC-4D3F-8D37-472244716C49}"/>
              </a:ext>
            </a:extLst>
          </p:cNvPr>
          <p:cNvSpPr txBox="1">
            <a:spLocks/>
          </p:cNvSpPr>
          <p:nvPr/>
        </p:nvSpPr>
        <p:spPr>
          <a:xfrm>
            <a:off x="499474" y="1008571"/>
            <a:ext cx="8229600" cy="81731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dirty="0">
                <a:solidFill>
                  <a:prstClr val="black"/>
                </a:solidFill>
              </a:rPr>
              <a:t>Typical AML Closures</a:t>
            </a:r>
            <a:endParaRPr kumimoji="0" lang="en-US" sz="4400" b="0" i="0" u="none" strike="noStrike" kern="1200" cap="none" spc="0" normalizeH="0" baseline="0" noProof="0" dirty="0">
              <a:ln>
                <a:noFill/>
              </a:ln>
              <a:solidFill>
                <a:prstClr val="black"/>
              </a:solidFill>
              <a:effectLst/>
              <a:uLnTx/>
              <a:uFillTx/>
              <a:latin typeface="Calibri"/>
              <a:ea typeface="+mj-ea"/>
              <a:cs typeface="+mj-cs"/>
            </a:endParaRPr>
          </a:p>
        </p:txBody>
      </p:sp>
      <p:pic>
        <p:nvPicPr>
          <p:cNvPr id="4" name="Picture 3">
            <a:extLst>
              <a:ext uri="{FF2B5EF4-FFF2-40B4-BE49-F238E27FC236}">
                <a16:creationId xmlns:a16="http://schemas.microsoft.com/office/drawing/2014/main" id="{F8F0739A-7458-418B-8D65-5644731ED4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5963" y="148865"/>
            <a:ext cx="828311" cy="817315"/>
          </a:xfrm>
          <a:prstGeom prst="rect">
            <a:avLst/>
          </a:prstGeom>
        </p:spPr>
      </p:pic>
      <p:pic>
        <p:nvPicPr>
          <p:cNvPr id="5" name="Picture 4">
            <a:extLst>
              <a:ext uri="{FF2B5EF4-FFF2-40B4-BE49-F238E27FC236}">
                <a16:creationId xmlns:a16="http://schemas.microsoft.com/office/drawing/2014/main" id="{49F70796-5652-414C-9C7B-1CAEC7CD0F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18599" y="127107"/>
            <a:ext cx="842116" cy="860829"/>
          </a:xfrm>
          <a:prstGeom prst="rect">
            <a:avLst/>
          </a:prstGeom>
        </p:spPr>
      </p:pic>
      <p:pic>
        <p:nvPicPr>
          <p:cNvPr id="6" name="Picture 5">
            <a:extLst>
              <a:ext uri="{FF2B5EF4-FFF2-40B4-BE49-F238E27FC236}">
                <a16:creationId xmlns:a16="http://schemas.microsoft.com/office/drawing/2014/main" id="{D10C3B06-51E3-4FEE-AE5C-6CF08D9F15C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sp>
        <p:nvSpPr>
          <p:cNvPr id="9" name="TextBox 8">
            <a:extLst>
              <a:ext uri="{FF2B5EF4-FFF2-40B4-BE49-F238E27FC236}">
                <a16:creationId xmlns:a16="http://schemas.microsoft.com/office/drawing/2014/main" id="{0EBC2C9E-5A88-473A-AE43-6C9066CED044}"/>
              </a:ext>
            </a:extLst>
          </p:cNvPr>
          <p:cNvSpPr txBox="1"/>
          <p:nvPr/>
        </p:nvSpPr>
        <p:spPr>
          <a:xfrm>
            <a:off x="4724399" y="5761610"/>
            <a:ext cx="4119219" cy="646331"/>
          </a:xfrm>
          <a:prstGeom prst="rect">
            <a:avLst/>
          </a:prstGeom>
          <a:noFill/>
        </p:spPr>
        <p:txBody>
          <a:bodyPr wrap="square" rtlCol="0">
            <a:spAutoFit/>
          </a:bodyPr>
          <a:lstStyle/>
          <a:p>
            <a:r>
              <a:rPr lang="en-US" dirty="0"/>
              <a:t>A complete polyurethane foam closure with beehive grate and concrete collar</a:t>
            </a:r>
          </a:p>
        </p:txBody>
      </p:sp>
      <p:sp>
        <p:nvSpPr>
          <p:cNvPr id="11" name="TextBox 10">
            <a:extLst>
              <a:ext uri="{FF2B5EF4-FFF2-40B4-BE49-F238E27FC236}">
                <a16:creationId xmlns:a16="http://schemas.microsoft.com/office/drawing/2014/main" id="{E4C7BD92-ABC8-4919-B866-894B445A1E09}"/>
              </a:ext>
            </a:extLst>
          </p:cNvPr>
          <p:cNvSpPr txBox="1"/>
          <p:nvPr/>
        </p:nvSpPr>
        <p:spPr>
          <a:xfrm>
            <a:off x="499473" y="6184589"/>
            <a:ext cx="3501423" cy="646331"/>
          </a:xfrm>
          <a:prstGeom prst="rect">
            <a:avLst/>
          </a:prstGeom>
          <a:noFill/>
        </p:spPr>
        <p:txBody>
          <a:bodyPr wrap="square" rtlCol="0">
            <a:spAutoFit/>
          </a:bodyPr>
          <a:lstStyle/>
          <a:p>
            <a:r>
              <a:rPr lang="en-US" dirty="0"/>
              <a:t>Polyurethane foam plug with a drain pipe (Cerrillos Hills State Park)</a:t>
            </a:r>
          </a:p>
        </p:txBody>
      </p:sp>
      <p:pic>
        <p:nvPicPr>
          <p:cNvPr id="1026" name="Picture 2" descr="Plate-3">
            <a:extLst>
              <a:ext uri="{FF2B5EF4-FFF2-40B4-BE49-F238E27FC236}">
                <a16:creationId xmlns:a16="http://schemas.microsoft.com/office/drawing/2014/main" id="{E60E4C18-3DA2-43F2-A526-D071C09ABBC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99473" y="1850692"/>
            <a:ext cx="3241131" cy="432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DEBDA734-0A29-4A32-9068-FEC2378A98D2}"/>
              </a:ext>
            </a:extLst>
          </p:cNvPr>
          <p:cNvPicPr>
            <a:picLocks noChangeAspect="1"/>
          </p:cNvPicPr>
          <p:nvPr/>
        </p:nvPicPr>
        <p:blipFill>
          <a:blip r:embed="rId7"/>
          <a:stretch>
            <a:fillRect/>
          </a:stretch>
        </p:blipFill>
        <p:spPr>
          <a:xfrm>
            <a:off x="4267200" y="2257609"/>
            <a:ext cx="4576419" cy="3434297"/>
          </a:xfrm>
          <a:prstGeom prst="rect">
            <a:avLst/>
          </a:prstGeom>
        </p:spPr>
      </p:pic>
    </p:spTree>
    <p:extLst>
      <p:ext uri="{BB962C8B-B14F-4D97-AF65-F5344CB8AC3E}">
        <p14:creationId xmlns:p14="http://schemas.microsoft.com/office/powerpoint/2010/main" val="3669952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474" y="715396"/>
            <a:ext cx="8229600" cy="1143000"/>
          </a:xfrm>
        </p:spPr>
        <p:txBody>
          <a:bodyPr/>
          <a:lstStyle/>
          <a:p>
            <a:r>
              <a:rPr lang="en-US" dirty="0"/>
              <a:t>Any Questions?</a:t>
            </a:r>
          </a:p>
        </p:txBody>
      </p:sp>
      <p:sp>
        <p:nvSpPr>
          <p:cNvPr id="5" name="Subtitle 2"/>
          <p:cNvSpPr txBox="1">
            <a:spLocks/>
          </p:cNvSpPr>
          <p:nvPr/>
        </p:nvSpPr>
        <p:spPr>
          <a:xfrm>
            <a:off x="175624" y="1641092"/>
            <a:ext cx="8877300" cy="49083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dirty="0"/>
              <a:t>For questions or additional information, please contact:  </a:t>
            </a:r>
          </a:p>
          <a:p>
            <a:pPr lvl="1"/>
            <a:r>
              <a:rPr lang="en-US" sz="2000" dirty="0"/>
              <a:t>Lloyd </a:t>
            </a:r>
            <a:r>
              <a:rPr lang="en-US" sz="2000" dirty="0" err="1"/>
              <a:t>Moiola</a:t>
            </a:r>
            <a:r>
              <a:rPr lang="en-US" sz="2000" dirty="0"/>
              <a:t>, &lt;lloyd.moiola@state.nm.us&gt;, 505-629-3757 </a:t>
            </a:r>
          </a:p>
          <a:p>
            <a:pPr lvl="1"/>
            <a:r>
              <a:rPr lang="en-US" sz="2000" dirty="0"/>
              <a:t>James Hollen,&lt;James.Hollen@state.nm.us&gt;, 505-231-8332 OR    </a:t>
            </a:r>
          </a:p>
          <a:p>
            <a:pPr lvl="1"/>
            <a:r>
              <a:rPr lang="en-US" sz="2000" dirty="0"/>
              <a:t>Mike </a:t>
            </a:r>
            <a:r>
              <a:rPr lang="en-US" sz="2000" dirty="0" err="1"/>
              <a:t>Tompson</a:t>
            </a:r>
            <a:r>
              <a:rPr lang="en-US" sz="2000" dirty="0"/>
              <a:t> P.E., &lt;Mike.Tompson@state.nm.us&gt;, 505-690-8063</a:t>
            </a:r>
          </a:p>
          <a:p>
            <a:endParaRPr lang="en-US" sz="2000" dirty="0"/>
          </a:p>
          <a:p>
            <a:r>
              <a:rPr lang="en-US" sz="2000" dirty="0"/>
              <a:t>To submit comments, please email: </a:t>
            </a:r>
          </a:p>
          <a:p>
            <a:pPr marL="400050" lvl="1" indent="0">
              <a:buNone/>
            </a:pPr>
            <a:r>
              <a:rPr lang="en-US" sz="2000" dirty="0"/>
              <a:t>jcartron@geo-logic.com, call 505-353-9190, or mail to:</a:t>
            </a:r>
          </a:p>
          <a:p>
            <a:pPr marL="800100" lvl="2" indent="0">
              <a:buNone/>
            </a:pPr>
            <a:r>
              <a:rPr lang="en-US" sz="2000" dirty="0" err="1"/>
              <a:t>DBS&amp;A</a:t>
            </a:r>
            <a:r>
              <a:rPr lang="en-US" sz="2000" dirty="0"/>
              <a:t>, c/o Jean-Luc Cartron</a:t>
            </a:r>
          </a:p>
          <a:p>
            <a:pPr marL="800100" lvl="2" indent="0">
              <a:buNone/>
            </a:pPr>
            <a:r>
              <a:rPr lang="en-US" sz="2000" dirty="0"/>
              <a:t>6020 Academy NE, Suite 100</a:t>
            </a:r>
          </a:p>
          <a:p>
            <a:pPr marL="800100" lvl="2" indent="0">
              <a:buNone/>
            </a:pPr>
            <a:r>
              <a:rPr lang="en-US" sz="2000" dirty="0"/>
              <a:t>Albuquerque, NM 87109</a:t>
            </a:r>
          </a:p>
          <a:p>
            <a:pPr marL="0" indent="0" algn="ctr">
              <a:buNone/>
            </a:pPr>
            <a:r>
              <a:rPr lang="en-US" sz="2400" u="sng" dirty="0"/>
              <a:t>Please provide comments by April 9, 2023</a:t>
            </a:r>
          </a:p>
          <a:p>
            <a:pPr marL="0" indent="0" algn="ctr">
              <a:buNone/>
            </a:pPr>
            <a:r>
              <a:rPr lang="en-US" sz="2400" b="1" dirty="0"/>
              <a:t>Thank you!</a:t>
            </a:r>
          </a:p>
          <a:p>
            <a:endParaRPr lang="en-US" sz="2000" dirty="0"/>
          </a:p>
        </p:txBody>
      </p:sp>
      <p:pic>
        <p:nvPicPr>
          <p:cNvPr id="6" name="Picture 5">
            <a:extLst>
              <a:ext uri="{FF2B5EF4-FFF2-40B4-BE49-F238E27FC236}">
                <a16:creationId xmlns:a16="http://schemas.microsoft.com/office/drawing/2014/main" id="{BA8E7C3D-02C2-46D5-868C-DFA6E76915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14274" y="214135"/>
            <a:ext cx="828311" cy="817315"/>
          </a:xfrm>
          <a:prstGeom prst="rect">
            <a:avLst/>
          </a:prstGeom>
        </p:spPr>
      </p:pic>
      <p:pic>
        <p:nvPicPr>
          <p:cNvPr id="7" name="Picture 6">
            <a:extLst>
              <a:ext uri="{FF2B5EF4-FFF2-40B4-BE49-F238E27FC236}">
                <a16:creationId xmlns:a16="http://schemas.microsoft.com/office/drawing/2014/main" id="{906FF4D0-AC0C-4A9C-8497-3A8D1BB806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91400" y="170621"/>
            <a:ext cx="842116" cy="860829"/>
          </a:xfrm>
          <a:prstGeom prst="rect">
            <a:avLst/>
          </a:prstGeom>
        </p:spPr>
      </p:pic>
      <p:pic>
        <p:nvPicPr>
          <p:cNvPr id="8" name="Picture 7">
            <a:extLst>
              <a:ext uri="{FF2B5EF4-FFF2-40B4-BE49-F238E27FC236}">
                <a16:creationId xmlns:a16="http://schemas.microsoft.com/office/drawing/2014/main" id="{01739F8F-B0C5-4DC5-A206-1B86ADC2E7E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8548" b="28548"/>
          <a:stretch/>
        </p:blipFill>
        <p:spPr>
          <a:xfrm>
            <a:off x="762000" y="170621"/>
            <a:ext cx="1905000" cy="817316"/>
          </a:xfrm>
          <a:prstGeom prst="rect">
            <a:avLst/>
          </a:prstGeom>
        </p:spPr>
      </p:pic>
    </p:spTree>
    <p:extLst>
      <p:ext uri="{BB962C8B-B14F-4D97-AF65-F5344CB8AC3E}">
        <p14:creationId xmlns:p14="http://schemas.microsoft.com/office/powerpoint/2010/main" val="4026664960"/>
      </p:ext>
    </p:extLst>
  </p:cSld>
  <p:clrMapOvr>
    <a:masterClrMapping/>
  </p:clrMapOvr>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Slipstream</Template>
  <TotalTime>2915</TotalTime>
  <Words>1599</Words>
  <Application>Microsoft Office PowerPoint</Application>
  <PresentationFormat>On-screen Show (4:3)</PresentationFormat>
  <Paragraphs>216</Paragraphs>
  <Slides>24</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Times New Roman</vt:lpstr>
      <vt:lpstr>Office Theme</vt:lpstr>
      <vt:lpstr>Yankee Canyon Mine Safeguarding Project Public Meeting 03/09/2023</vt:lpstr>
      <vt:lpstr>PowerPoint Presentation</vt:lpstr>
      <vt:lpstr>PowerPoint Presentation</vt:lpstr>
      <vt:lpstr>PowerPoint Presentation</vt:lpstr>
      <vt:lpstr>Project Purpose and Need</vt:lpstr>
      <vt:lpstr>Project Team</vt:lpstr>
      <vt:lpstr>Supporting Studies</vt:lpstr>
      <vt:lpstr>County Road A-25</vt:lpstr>
      <vt:lpstr>Safeguarding Project</vt:lpstr>
      <vt:lpstr>Safeguarding Project, Cont.</vt:lpstr>
      <vt:lpstr>Safeguarding Project, Cont.</vt:lpstr>
      <vt:lpstr>National Environmental Policy Act</vt:lpstr>
      <vt:lpstr>Biological Surveys</vt:lpstr>
      <vt:lpstr>Bats and Bat Habitat</vt:lpstr>
      <vt:lpstr>History of Yankee Canyon Coal Mining</vt:lpstr>
      <vt:lpstr>Cultural Resource Survey</vt:lpstr>
      <vt:lpstr>Survey Results</vt:lpstr>
      <vt:lpstr>Historic Mining Features </vt:lpstr>
      <vt:lpstr>PowerPoint Presentation</vt:lpstr>
      <vt:lpstr>PowerPoint Presentation</vt:lpstr>
      <vt:lpstr>PowerPoint Presentation</vt:lpstr>
      <vt:lpstr>PowerPoint Presentation</vt:lpstr>
      <vt:lpstr>PowerPoint Presentation</vt:lpstr>
      <vt:lpstr>Any Questions?</vt:lpstr>
    </vt:vector>
  </TitlesOfParts>
  <Company>Daniel B. Stephens,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Environmental Policy Act</dc:title>
  <dc:creator>Jean-Luc Cartron</dc:creator>
  <cp:lastModifiedBy>Cartron, Jean-Luc</cp:lastModifiedBy>
  <cp:revision>217</cp:revision>
  <cp:lastPrinted>2020-02-19T20:48:29Z</cp:lastPrinted>
  <dcterms:created xsi:type="dcterms:W3CDTF">2020-02-18T23:33:11Z</dcterms:created>
  <dcterms:modified xsi:type="dcterms:W3CDTF">2023-02-24T00:21:41Z</dcterms:modified>
</cp:coreProperties>
</file>