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62" r:id="rId7"/>
    <p:sldId id="292" r:id="rId8"/>
    <p:sldId id="774" r:id="rId9"/>
    <p:sldId id="295" r:id="rId10"/>
    <p:sldId id="769" r:id="rId11"/>
    <p:sldId id="772" r:id="rId12"/>
    <p:sldId id="287" r:id="rId13"/>
    <p:sldId id="770" r:id="rId14"/>
    <p:sldId id="286" r:id="rId15"/>
    <p:sldId id="291" r:id="rId16"/>
    <p:sldId id="279" r:id="rId17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oval, Adrienne" initials="SA" lastIdx="6" clrIdx="0">
    <p:extLst>
      <p:ext uri="{19B8F6BF-5375-455C-9EA6-DF929625EA0E}">
        <p15:presenceInfo xmlns:p15="http://schemas.microsoft.com/office/powerpoint/2012/main" userId="S::ASandoval@emnrd.us::6a327e95-3bf3-4381-beed-033115a2b27d" providerId="AD"/>
      </p:ext>
    </p:extLst>
  </p:cmAuthor>
  <p:cmAuthor id="2" name="Kenney, James, NMENV" initials="KJN" lastIdx="2" clrIdx="1">
    <p:extLst>
      <p:ext uri="{19B8F6BF-5375-455C-9EA6-DF929625EA0E}">
        <p15:presenceInfo xmlns:p15="http://schemas.microsoft.com/office/powerpoint/2012/main" userId="S-1-5-21-2566535652-2004029877-2402176416-170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3692" autoAdjust="0"/>
  </p:normalViewPr>
  <p:slideViewPr>
    <p:cSldViewPr snapToGrid="0">
      <p:cViewPr varScale="1">
        <p:scale>
          <a:sx n="42" d="100"/>
          <a:sy n="42" d="100"/>
        </p:scale>
        <p:origin x="1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0F46E-5209-48B9-8387-B6105564107F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B5952-9003-4301-8A1D-6B81C2BC8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84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21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57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Sandra/Liz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60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Sandra/Liz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62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23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95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4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9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Questio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36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B5952-9003-4301-8A1D-6B81C2BC8F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61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June 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v.nm.gov/new-mexico-methane-strategy/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gif"/><Relationship Id="rId5" Type="http://schemas.openxmlformats.org/officeDocument/2006/relationships/hyperlink" Target="mailto:sandoval.adrienne@state.nm.us" TargetMode="External"/><Relationship Id="rId4" Type="http://schemas.openxmlformats.org/officeDocument/2006/relationships/hyperlink" Target="mailto:sandra.ely@state.nm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19186-A8CE-4F04-B536-C0A4484E2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 fontScale="90000"/>
          </a:bodyPr>
          <a:lstStyle/>
          <a:p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Developing New Mexico’s </a:t>
            </a:r>
            <a:br>
              <a:rPr lang="en-US" sz="4800" dirty="0"/>
            </a:br>
            <a:r>
              <a:rPr lang="en-US" sz="4800" dirty="0"/>
              <a:t>Oil and Natural Gas Methane Strategy: 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Methane Advisory Panel Public Outreach Meeting</a:t>
            </a:r>
            <a:br>
              <a:rPr lang="en-US" sz="4800" dirty="0"/>
            </a:br>
            <a:r>
              <a:rPr lang="en-US" sz="4800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DBBB7-5891-464E-8D78-D7DCB968EB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New Mexico environment department</a:t>
            </a:r>
          </a:p>
          <a:p>
            <a:r>
              <a:rPr lang="en-US" dirty="0"/>
              <a:t>New Mexico energy, Minerals and natural resources department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8FB2C8-8C72-4786-8EF2-4726B40DB697}"/>
              </a:ext>
            </a:extLst>
          </p:cNvPr>
          <p:cNvSpPr txBox="1"/>
          <p:nvPr/>
        </p:nvSpPr>
        <p:spPr>
          <a:xfrm>
            <a:off x="10155219" y="5729716"/>
            <a:ext cx="1604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Spring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F95B2A-BA6C-46D0-82B9-C16101D3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2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6F6-89E6-46AB-BF94-B7AA951E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Developing New Mexico’s Methane Strategy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05FA30-7680-4AD4-A469-B9968D423C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67CEE7-3D6B-4DB3-ADF1-EFE528BBF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5825" y="1769689"/>
            <a:ext cx="6781800" cy="4175450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endParaRPr lang="en-US" i="1" dirty="0"/>
          </a:p>
          <a:p>
            <a:pPr marL="0" indent="0" algn="just">
              <a:buNone/>
            </a:pPr>
            <a:endParaRPr lang="en-US" i="1" dirty="0"/>
          </a:p>
          <a:p>
            <a:pPr marL="0" indent="0" algn="just">
              <a:buNone/>
            </a:pPr>
            <a:r>
              <a:rPr lang="en-US" sz="6000" dirty="0"/>
              <a:t>“</a:t>
            </a:r>
            <a:r>
              <a:rPr lang="en-US" sz="6000" b="1" i="1" dirty="0"/>
              <a:t>EMNRD and NMED shall jointly develop a statewide, enforceable regulatory framework to secure reductions in oil and gas sector methane emissions and to prevent waste from new and existing sources and enact such rules as soon as practicable.”</a:t>
            </a:r>
          </a:p>
          <a:p>
            <a:pPr marL="0" indent="0" algn="just">
              <a:buNone/>
            </a:pPr>
            <a:r>
              <a:rPr lang="en-US" sz="6000" dirty="0"/>
              <a:t>                                                  -  Governor Michelle Lujan Grisham</a:t>
            </a:r>
            <a:endParaRPr lang="en-US" sz="6000" b="1" i="1" dirty="0"/>
          </a:p>
          <a:p>
            <a:pPr marL="0" indent="0" algn="just">
              <a:buNone/>
            </a:pPr>
            <a:r>
              <a:rPr lang="en-US" sz="6000" dirty="0"/>
              <a:t>Executive Order 2019-003: “Executive Order On Addressing Climate Change And Energy Waste Prevention” </a:t>
            </a:r>
          </a:p>
          <a:p>
            <a:pPr marL="0" indent="0" algn="just">
              <a:buNone/>
            </a:pPr>
            <a:r>
              <a:rPr lang="en-US" sz="6000" dirty="0"/>
              <a:t>and </a:t>
            </a:r>
          </a:p>
          <a:p>
            <a:pPr marL="0" indent="0" algn="just">
              <a:buNone/>
            </a:pPr>
            <a:r>
              <a:rPr lang="en-US" sz="6000" dirty="0"/>
              <a:t>New Mexico Climate Strategy, Initial Recommendations and Status Update, 2019 of the New Mexico Interagency Climate Change Task Force, pages 13-15</a:t>
            </a:r>
            <a:endParaRPr lang="en-US" sz="6000" i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FF802D3-A392-4569-8164-C2363204772D}"/>
              </a:ext>
            </a:extLst>
          </p:cNvPr>
          <p:cNvSpPr txBox="1">
            <a:spLocks/>
          </p:cNvSpPr>
          <p:nvPr/>
        </p:nvSpPr>
        <p:spPr>
          <a:xfrm>
            <a:off x="5100638" y="2385694"/>
            <a:ext cx="5972175" cy="2302988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endParaRPr lang="en-US" sz="2400" dirty="0"/>
          </a:p>
        </p:txBody>
      </p:sp>
      <p:pic>
        <p:nvPicPr>
          <p:cNvPr id="5" name="Picture 2" descr="Gov. Michelle Lujan Grisham">
            <a:extLst>
              <a:ext uri="{FF2B5EF4-FFF2-40B4-BE49-F238E27FC236}">
                <a16:creationId xmlns:a16="http://schemas.microsoft.com/office/drawing/2014/main" id="{B712E50A-F06C-4927-A2D7-6EBB3D3EF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5" y="1825256"/>
            <a:ext cx="3962400" cy="3962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847CB-0DB2-42C8-82B2-7B9DC3B1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7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BA0CB9-057B-4FBB-95E7-03DCA20C0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Developing New Mexico’s Methane Strategy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8F298A4-9747-4646-9A16-36172225D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968" y="2064564"/>
            <a:ext cx="9072515" cy="4023360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/>
              <a:t>Science</a:t>
            </a:r>
            <a:r>
              <a:rPr lang="en-US" sz="2600" dirty="0"/>
              <a:t>: Using the best available science to inform our decision-making in protecting public health, the environment and minimizing waste.</a:t>
            </a:r>
          </a:p>
          <a:p>
            <a:endParaRPr lang="en-US" sz="2600" dirty="0"/>
          </a:p>
          <a:p>
            <a:r>
              <a:rPr lang="en-US" sz="2600" b="1" dirty="0"/>
              <a:t>Innovation</a:t>
            </a:r>
            <a:r>
              <a:rPr lang="en-US" sz="2600" dirty="0"/>
              <a:t>: Employing creative engineering and technological solutions to address the public health, environmental and waste challenges.</a:t>
            </a:r>
          </a:p>
          <a:p>
            <a:endParaRPr lang="en-US" sz="2600" dirty="0"/>
          </a:p>
          <a:p>
            <a:r>
              <a:rPr lang="en-US" sz="2600" b="1" dirty="0"/>
              <a:t>Collaboration</a:t>
            </a:r>
            <a:r>
              <a:rPr lang="en-US" sz="2600" dirty="0"/>
              <a:t>: Engaging communities and interested stakeholders in our methane strategy decision-making.</a:t>
            </a:r>
          </a:p>
          <a:p>
            <a:endParaRPr lang="en-US" sz="2600" dirty="0"/>
          </a:p>
          <a:p>
            <a:r>
              <a:rPr lang="en-US" sz="2600" b="1" dirty="0"/>
              <a:t>Compliance</a:t>
            </a:r>
            <a:r>
              <a:rPr lang="en-US" sz="2600" dirty="0"/>
              <a:t>: Ensuring meaningful compliance with state regulations and permits.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70C12F-BD47-4909-AEFC-832C28B77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59" y="2106857"/>
            <a:ext cx="527292" cy="47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8DC8C21-22F9-4845-ABC2-F9ACF65D02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176" y="3191054"/>
            <a:ext cx="527292" cy="47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44A44C-6C40-49C1-BC13-B2B3E0ED9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410" y="4276115"/>
            <a:ext cx="527292" cy="47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3BCC2B-C3D3-4436-9C9F-A9642DB1FB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59" y="5389421"/>
            <a:ext cx="527292" cy="47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F57F2-6EC1-481E-AED0-0A2DDEB0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6F6-89E6-46AB-BF94-B7AA951E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71637"/>
          </a:xfrm>
        </p:spPr>
        <p:txBody>
          <a:bodyPr>
            <a:normAutofit/>
          </a:bodyPr>
          <a:lstStyle/>
          <a:p>
            <a:r>
              <a:rPr lang="en-US" sz="4400" dirty="0"/>
              <a:t>Developing New Mexico’s Methane Strategy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0637-1C08-42AC-A02A-87376883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sp>
        <p:nvSpPr>
          <p:cNvPr id="10" name="AutoShape 6" descr="Image result for nmed logo">
            <a:extLst>
              <a:ext uri="{FF2B5EF4-FFF2-40B4-BE49-F238E27FC236}">
                <a16:creationId xmlns:a16="http://schemas.microsoft.com/office/drawing/2014/main" id="{5EA857AD-67EC-431C-955C-18A472C2B7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Image result for nmed logo">
            <a:extLst>
              <a:ext uri="{FF2B5EF4-FFF2-40B4-BE49-F238E27FC236}">
                <a16:creationId xmlns:a16="http://schemas.microsoft.com/office/drawing/2014/main" id="{DE7EAB4D-FC2E-425B-91BA-2ADB992A3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5E6BEC-AC7C-4063-976E-E4929A4F1368}"/>
              </a:ext>
            </a:extLst>
          </p:cNvPr>
          <p:cNvSpPr txBox="1">
            <a:spLocks/>
          </p:cNvSpPr>
          <p:nvPr/>
        </p:nvSpPr>
        <p:spPr>
          <a:xfrm>
            <a:off x="1097280" y="2010946"/>
            <a:ext cx="10058399" cy="437066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Methane Advisory Panel (MAP) formed, consisting of technical stakeholders focusing on processes and equipment associated with exploration, production, gathering and processing.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Members included local and national eNGOs, major and independent upstream/midstream industry.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Technical guests included academia and technology companies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0449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6F6-89E6-46AB-BF94-B7AA951E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71637"/>
          </a:xfrm>
        </p:spPr>
        <p:txBody>
          <a:bodyPr>
            <a:normAutofit/>
          </a:bodyPr>
          <a:lstStyle/>
          <a:p>
            <a:r>
              <a:rPr lang="en-US" sz="4400" dirty="0"/>
              <a:t>Developing New Mexico’s Methane Strategy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0637-1C08-42AC-A02A-87376883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  <p:sp>
        <p:nvSpPr>
          <p:cNvPr id="10" name="AutoShape 6" descr="Image result for nmed logo">
            <a:extLst>
              <a:ext uri="{FF2B5EF4-FFF2-40B4-BE49-F238E27FC236}">
                <a16:creationId xmlns:a16="http://schemas.microsoft.com/office/drawing/2014/main" id="{5EA857AD-67EC-431C-955C-18A472C2B7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Image result for nmed logo">
            <a:extLst>
              <a:ext uri="{FF2B5EF4-FFF2-40B4-BE49-F238E27FC236}">
                <a16:creationId xmlns:a16="http://schemas.microsoft.com/office/drawing/2014/main" id="{DE7EAB4D-FC2E-425B-91BA-2ADB992A3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5E6BEC-AC7C-4063-976E-E4929A4F1368}"/>
              </a:ext>
            </a:extLst>
          </p:cNvPr>
          <p:cNvSpPr txBox="1">
            <a:spLocks/>
          </p:cNvSpPr>
          <p:nvPr/>
        </p:nvSpPr>
        <p:spPr>
          <a:xfrm>
            <a:off x="1097280" y="2010946"/>
            <a:ext cx="10115203" cy="437066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Charge to the MAP: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Develop emission and waste-based standards for equipment and operations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Propose monitoring, recordkeeping and reporting structures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Provide detailed information on equipment and processes used in the industry that could relate to methane gas release.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MAP members were NOT </a:t>
            </a:r>
            <a:r>
              <a:rPr lang="en-US" sz="2600">
                <a:solidFill>
                  <a:schemeClr val="tx1"/>
                </a:solidFill>
              </a:rPr>
              <a:t>asked:</a:t>
            </a:r>
            <a:endParaRPr lang="en-US" sz="26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To draft regulations     – The Departments are drafting the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To comment on policy – The MAP provided technical information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To come to consensus  – The MAP provided a wide-range of perspectives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658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6F6-89E6-46AB-BF94-B7AA951E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Developing New Mexico’s Methane Strategy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0637-1C08-42AC-A02A-87376883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sp>
        <p:nvSpPr>
          <p:cNvPr id="10" name="AutoShape 6" descr="Image result for nmed logo">
            <a:extLst>
              <a:ext uri="{FF2B5EF4-FFF2-40B4-BE49-F238E27FC236}">
                <a16:creationId xmlns:a16="http://schemas.microsoft.com/office/drawing/2014/main" id="{5EA857AD-67EC-431C-955C-18A472C2B7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Image result for nmed logo">
            <a:extLst>
              <a:ext uri="{FF2B5EF4-FFF2-40B4-BE49-F238E27FC236}">
                <a16:creationId xmlns:a16="http://schemas.microsoft.com/office/drawing/2014/main" id="{DE7EAB4D-FC2E-425B-91BA-2ADB992A3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77D6566-EEB7-4F1D-ABA5-8B78539C3432}"/>
              </a:ext>
            </a:extLst>
          </p:cNvPr>
          <p:cNvGrpSpPr/>
          <p:nvPr/>
        </p:nvGrpSpPr>
        <p:grpSpPr>
          <a:xfrm>
            <a:off x="941379" y="2943225"/>
            <a:ext cx="9906636" cy="2995275"/>
            <a:chOff x="640377" y="2555116"/>
            <a:chExt cx="9893506" cy="29952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B97D97-54A9-4D36-9C61-5D93FC5E2569}"/>
                </a:ext>
              </a:extLst>
            </p:cNvPr>
            <p:cNvSpPr/>
            <p:nvPr/>
          </p:nvSpPr>
          <p:spPr>
            <a:xfrm>
              <a:off x="640377" y="2558866"/>
              <a:ext cx="3186792" cy="172879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Stakeholder Engagement</a:t>
              </a:r>
            </a:p>
            <a:p>
              <a:pPr algn="ctr"/>
              <a:r>
                <a:rPr lang="en-US" sz="2000" b="1" dirty="0"/>
                <a:t>Pre-Rule Development</a:t>
              </a:r>
            </a:p>
            <a:p>
              <a:pPr algn="ctr"/>
              <a:r>
                <a:rPr lang="en-US" sz="2000" b="1" dirty="0"/>
                <a:t>(Through October 2019</a:t>
              </a:r>
              <a:r>
                <a:rPr lang="en-US" sz="2000" dirty="0"/>
                <a:t>)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8C91A4-5978-4FB7-8578-EFA04B225CB9}"/>
                </a:ext>
              </a:extLst>
            </p:cNvPr>
            <p:cNvSpPr/>
            <p:nvPr/>
          </p:nvSpPr>
          <p:spPr>
            <a:xfrm>
              <a:off x="640377" y="4287659"/>
              <a:ext cx="3186792" cy="12627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Methane Advisory Panel</a:t>
              </a:r>
            </a:p>
            <a:p>
              <a:pPr algn="ctr"/>
              <a:r>
                <a:rPr lang="en-US" sz="2000" b="1" dirty="0"/>
                <a:t>(Through December 2019)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992B4DA-BD79-452F-90A3-A4684340B1F9}"/>
                </a:ext>
              </a:extLst>
            </p:cNvPr>
            <p:cNvSpPr/>
            <p:nvPr/>
          </p:nvSpPr>
          <p:spPr>
            <a:xfrm>
              <a:off x="6885540" y="2555116"/>
              <a:ext cx="3648343" cy="151588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EMNRD Rule Development</a:t>
              </a:r>
              <a:br>
                <a:rPr lang="en-US" sz="2000" b="1" dirty="0"/>
              </a:br>
              <a:r>
                <a:rPr lang="en-US" sz="2000" b="1" dirty="0"/>
                <a:t>(In process now</a:t>
              </a:r>
              <a:r>
                <a:rPr lang="en-US" dirty="0"/>
                <a:t>)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27CC04-0B14-414C-A187-E86EE59C7290}"/>
                </a:ext>
              </a:extLst>
            </p:cNvPr>
            <p:cNvSpPr/>
            <p:nvPr/>
          </p:nvSpPr>
          <p:spPr>
            <a:xfrm>
              <a:off x="6885541" y="4062062"/>
              <a:ext cx="3630063" cy="148832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NMED Rule Development</a:t>
              </a:r>
            </a:p>
            <a:p>
              <a:pPr algn="ctr"/>
              <a:r>
                <a:rPr lang="en-US" sz="2000" b="1" dirty="0"/>
                <a:t>(In process now)</a:t>
              </a:r>
            </a:p>
          </p:txBody>
        </p:sp>
        <p:sp>
          <p:nvSpPr>
            <p:cNvPr id="19" name="Arrow: Curved Right 18">
              <a:extLst>
                <a:ext uri="{FF2B5EF4-FFF2-40B4-BE49-F238E27FC236}">
                  <a16:creationId xmlns:a16="http://schemas.microsoft.com/office/drawing/2014/main" id="{C5C7BFBE-7537-4512-A90D-CB4EE123F1B5}"/>
                </a:ext>
              </a:extLst>
            </p:cNvPr>
            <p:cNvSpPr/>
            <p:nvPr/>
          </p:nvSpPr>
          <p:spPr>
            <a:xfrm>
              <a:off x="6248400" y="2833253"/>
              <a:ext cx="481586" cy="1454406"/>
            </a:xfrm>
            <a:prstGeom prst="curved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906D527-F290-430C-82F7-6196AE2F5C11}"/>
              </a:ext>
            </a:extLst>
          </p:cNvPr>
          <p:cNvSpPr/>
          <p:nvPr/>
        </p:nvSpPr>
        <p:spPr>
          <a:xfrm>
            <a:off x="4144550" y="2943225"/>
            <a:ext cx="1493846" cy="2995274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Community Impacts Meeting</a:t>
            </a:r>
          </a:p>
          <a:p>
            <a:pPr algn="ctr"/>
            <a:r>
              <a:rPr lang="en-US" sz="2000" b="1" dirty="0"/>
              <a:t>(March</a:t>
            </a:r>
          </a:p>
          <a:p>
            <a:pPr algn="ctr"/>
            <a:r>
              <a:rPr lang="en-US" sz="2000" b="1" dirty="0"/>
              <a:t>2020)</a:t>
            </a:r>
            <a:endParaRPr lang="en-US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F6B4D3-CE89-4F2C-BE0D-EED85B5B3B03}"/>
              </a:ext>
            </a:extLst>
          </p:cNvPr>
          <p:cNvSpPr/>
          <p:nvPr/>
        </p:nvSpPr>
        <p:spPr>
          <a:xfrm>
            <a:off x="5669691" y="2943225"/>
            <a:ext cx="1493846" cy="2995274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MAP Public Outreach Meeting</a:t>
            </a:r>
          </a:p>
          <a:p>
            <a:pPr algn="ctr"/>
            <a:r>
              <a:rPr lang="en-US" sz="2000" b="1" dirty="0"/>
              <a:t>(May</a:t>
            </a:r>
          </a:p>
          <a:p>
            <a:pPr algn="ctr"/>
            <a:r>
              <a:rPr lang="en-US" sz="2000" b="1" dirty="0"/>
              <a:t>2020)</a:t>
            </a:r>
            <a:endParaRPr lang="en-US" sz="2000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FAA12EA-D70F-4EA7-9560-E0CD24F4DC76}"/>
              </a:ext>
            </a:extLst>
          </p:cNvPr>
          <p:cNvSpPr/>
          <p:nvPr/>
        </p:nvSpPr>
        <p:spPr>
          <a:xfrm>
            <a:off x="941379" y="1827415"/>
            <a:ext cx="9888333" cy="141689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Methane Strategy Development</a:t>
            </a:r>
          </a:p>
        </p:txBody>
      </p:sp>
    </p:spTree>
    <p:extLst>
      <p:ext uri="{BB962C8B-B14F-4D97-AF65-F5344CB8AC3E}">
        <p14:creationId xmlns:p14="http://schemas.microsoft.com/office/powerpoint/2010/main" val="380004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6F6-89E6-46AB-BF94-B7AA951E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57106"/>
            <a:ext cx="10058400" cy="1450757"/>
          </a:xfrm>
        </p:spPr>
        <p:txBody>
          <a:bodyPr>
            <a:normAutofit/>
          </a:bodyPr>
          <a:lstStyle/>
          <a:p>
            <a:r>
              <a:rPr lang="en-US" sz="4400" dirty="0"/>
              <a:t>Developing New Mexico’s Methane Strategy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3B040-B912-416A-B529-89D2D40CC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5188" y="2757948"/>
            <a:ext cx="5459850" cy="3111146"/>
          </a:xfrm>
        </p:spPr>
        <p:txBody>
          <a:bodyPr>
            <a:normAutofit fontScale="92500" lnSpcReduction="10000"/>
          </a:bodyPr>
          <a:lstStyle/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Completions and Simulations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Workovers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Heater Treaters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Venting and Flaring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Infrastructure Planning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Pneumatic Controllers and Pumps</a:t>
            </a:r>
          </a:p>
          <a:p>
            <a:pPr marL="738188" lvl="2" indent="-18256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Leak Detection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32AAF-01ED-4CE3-A351-7FFEA9373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2757948"/>
            <a:ext cx="5368412" cy="3111146"/>
          </a:xfrm>
        </p:spPr>
        <p:txBody>
          <a:bodyPr>
            <a:normAutofit fontScale="92500" lnSpcReduction="10000"/>
          </a:bodyPr>
          <a:lstStyle/>
          <a:p>
            <a:pPr marL="749808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Compressors and Engines</a:t>
            </a:r>
          </a:p>
          <a:p>
            <a:pPr marL="749808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Workovers Liquids Unloading</a:t>
            </a:r>
          </a:p>
          <a:p>
            <a:pPr marL="749808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Separators/Heaters/ Storage Vessels</a:t>
            </a:r>
          </a:p>
          <a:p>
            <a:pPr marL="749808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Completions/Recompletions and    Stimulations</a:t>
            </a:r>
          </a:p>
          <a:p>
            <a:pPr marL="749808">
              <a:spcBef>
                <a:spcPts val="6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Dehydration Units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0637-1C08-42AC-A02A-87376883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sp>
        <p:nvSpPr>
          <p:cNvPr id="10" name="AutoShape 6" descr="Image result for nmed logo">
            <a:extLst>
              <a:ext uri="{FF2B5EF4-FFF2-40B4-BE49-F238E27FC236}">
                <a16:creationId xmlns:a16="http://schemas.microsoft.com/office/drawing/2014/main" id="{5EA857AD-67EC-431C-955C-18A472C2B7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Image result for nmed logo">
            <a:extLst>
              <a:ext uri="{FF2B5EF4-FFF2-40B4-BE49-F238E27FC236}">
                <a16:creationId xmlns:a16="http://schemas.microsoft.com/office/drawing/2014/main" id="{DE7EAB4D-FC2E-425B-91BA-2ADB992A3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9513C-B070-4A49-8E74-BD67FC58DD11}"/>
              </a:ext>
            </a:extLst>
          </p:cNvPr>
          <p:cNvSpPr txBox="1"/>
          <p:nvPr/>
        </p:nvSpPr>
        <p:spPr>
          <a:xfrm>
            <a:off x="973394" y="1873045"/>
            <a:ext cx="3082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Report Topics:</a:t>
            </a:r>
          </a:p>
        </p:txBody>
      </p:sp>
    </p:spTree>
    <p:extLst>
      <p:ext uri="{BB962C8B-B14F-4D97-AF65-F5344CB8AC3E}">
        <p14:creationId xmlns:p14="http://schemas.microsoft.com/office/powerpoint/2010/main" val="1627040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6F6-89E6-46AB-BF94-B7AA951E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57106"/>
            <a:ext cx="10058400" cy="1450757"/>
          </a:xfrm>
        </p:spPr>
        <p:txBody>
          <a:bodyPr>
            <a:normAutofit/>
          </a:bodyPr>
          <a:lstStyle/>
          <a:p>
            <a:r>
              <a:rPr lang="en-US" sz="4400" dirty="0"/>
              <a:t>MAP meetings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3B040-B912-416A-B529-89D2D40CC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5187" y="2757948"/>
            <a:ext cx="9668951" cy="3111146"/>
          </a:xfrm>
        </p:spPr>
        <p:txBody>
          <a:bodyPr>
            <a:normAutofit lnSpcReduction="10000"/>
          </a:bodyPr>
          <a:lstStyle/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Collaborative process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Consensus not required – diversity of ideas sought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No single entity discussed by name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MAP members agreed to disagree where necessary and also worked to bridge gaps if possible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Departments taking information to see possible rule making options based on technical information provided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32AAF-01ED-4CE3-A351-7FFEA9373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58274" y="2757948"/>
            <a:ext cx="2558537" cy="311114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0637-1C08-42AC-A02A-87376883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sp>
        <p:nvSpPr>
          <p:cNvPr id="10" name="AutoShape 6" descr="Image result for nmed logo">
            <a:extLst>
              <a:ext uri="{FF2B5EF4-FFF2-40B4-BE49-F238E27FC236}">
                <a16:creationId xmlns:a16="http://schemas.microsoft.com/office/drawing/2014/main" id="{5EA857AD-67EC-431C-955C-18A472C2B7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Image result for nmed logo">
            <a:extLst>
              <a:ext uri="{FF2B5EF4-FFF2-40B4-BE49-F238E27FC236}">
                <a16:creationId xmlns:a16="http://schemas.microsoft.com/office/drawing/2014/main" id="{DE7EAB4D-FC2E-425B-91BA-2ADB992A3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9513C-B070-4A49-8E74-BD67FC58DD11}"/>
              </a:ext>
            </a:extLst>
          </p:cNvPr>
          <p:cNvSpPr txBox="1"/>
          <p:nvPr/>
        </p:nvSpPr>
        <p:spPr>
          <a:xfrm>
            <a:off x="973394" y="1873045"/>
            <a:ext cx="3082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Key Elements:</a:t>
            </a:r>
          </a:p>
        </p:txBody>
      </p:sp>
    </p:spTree>
    <p:extLst>
      <p:ext uri="{BB962C8B-B14F-4D97-AF65-F5344CB8AC3E}">
        <p14:creationId xmlns:p14="http://schemas.microsoft.com/office/powerpoint/2010/main" val="2581693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8FFEA1-1B69-4F42-B552-0CCF7259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3C9226-5EC8-460B-82D7-72AA994D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A90A9D-33DF-408E-BF4C-F82588935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D8A9447-DEFF-40A5-8673-B7A365C3F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7C42EAA-7010-447D-B596-47212E34D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99" y="1334496"/>
            <a:ext cx="6275667" cy="418900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90C21F9-FD6D-4457-B130-1A531F242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FD3729-9984-F741-AAEB-B37FEF57B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Developing New Mexico’s Methane Strategy</a:t>
            </a:r>
            <a:br>
              <a:rPr lang="en-US" sz="4400" dirty="0">
                <a:solidFill>
                  <a:srgbClr val="FFFFFF"/>
                </a:solidFill>
              </a:rPr>
            </a:b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2200" dirty="0">
                <a:solidFill>
                  <a:srgbClr val="FFFFFF"/>
                </a:solidFill>
              </a:rPr>
              <a:t>Includes data up to January 2020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F6EF4B-2F40-485B-9F36-084731486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7660C1-EA9A-6F49-8BDF-0E60AACC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0574" y="6459785"/>
            <a:ext cx="7255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4FAB73BC-B049-4115-A692-8D63A059BFB8}" type="slidenum">
              <a:rPr lang="en-US" smtClean="0"/>
              <a:pPr defTabSz="914400"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19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A8FFEA1-1B69-4F42-B552-0CCF7259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A3C9226-5EC8-460B-82D7-72AA994D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2A90A9D-33DF-408E-BF4C-F82588935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7D8A9447-DEFF-40A5-8673-B7A365C3F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eekly-us-field-production-of-crude-oil-and-wti-spot-price-20200406">
            <a:extLst>
              <a:ext uri="{FF2B5EF4-FFF2-40B4-BE49-F238E27FC236}">
                <a16:creationId xmlns:a16="http://schemas.microsoft.com/office/drawing/2014/main" id="{F3C64D3D-6140-449B-97BB-E49771F6F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783" y="328917"/>
            <a:ext cx="7566666" cy="419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290C21F9-FD6D-4457-B130-1A531F242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9EAC4-04CE-448E-8DCF-B4AE6DF6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419949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4400" dirty="0">
                <a:solidFill>
                  <a:srgbClr val="FFFFFF"/>
                </a:solidFill>
              </a:rPr>
            </a:b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Impact of international events affecting oil prices world-wide and 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Coronavirus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8F6EF4B-2F40-485B-9F36-084731486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CA29CB-A1EB-4639-B165-0E3A1686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0574" y="6459785"/>
            <a:ext cx="7255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4FAB73BC-B049-4115-A692-8D63A059BFB8}" type="slidenum">
              <a:rPr lang="en-US"/>
              <a:pPr defTabSz="914400"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09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D18D88B8-A599-489A-9F08-A7AE1B5D398B}"/>
              </a:ext>
            </a:extLst>
          </p:cNvPr>
          <p:cNvSpPr/>
          <p:nvPr/>
        </p:nvSpPr>
        <p:spPr>
          <a:xfrm>
            <a:off x="3002723" y="2581443"/>
            <a:ext cx="6556912" cy="26926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97280" y="1048069"/>
            <a:ext cx="10058400" cy="689291"/>
          </a:xfrm>
          <a:prstGeom prst="rect">
            <a:avLst/>
          </a:prstGeom>
        </p:spPr>
        <p:txBody>
          <a:bodyPr vert="horz" wrap="square" lIns="0" tIns="12065" rIns="0" bIns="0" rtlCol="0" anchor="b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400" dirty="0"/>
              <a:t>Developing New Mexico’s Methane Strategy</a:t>
            </a:r>
            <a:endParaRPr sz="4400" spc="-5" dirty="0"/>
          </a:p>
        </p:txBody>
      </p:sp>
      <p:pic>
        <p:nvPicPr>
          <p:cNvPr id="10" name="Picture 10" descr="Image result for nmed logo">
            <a:extLst>
              <a:ext uri="{FF2B5EF4-FFF2-40B4-BE49-F238E27FC236}">
                <a16:creationId xmlns:a16="http://schemas.microsoft.com/office/drawing/2014/main" id="{9AA89B04-92F5-4F09-A20D-2869E3039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66" y="2923314"/>
            <a:ext cx="2621920" cy="8451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emnrd logo">
            <a:extLst>
              <a:ext uri="{FF2B5EF4-FFF2-40B4-BE49-F238E27FC236}">
                <a16:creationId xmlns:a16="http://schemas.microsoft.com/office/drawing/2014/main" id="{F81545B3-22C1-4222-B5EE-7CAF46E76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313" y="2920387"/>
            <a:ext cx="2120187" cy="8480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8804B1-DA6B-43EC-93C2-3D6D8C4F69D6}"/>
              </a:ext>
            </a:extLst>
          </p:cNvPr>
          <p:cNvSpPr/>
          <p:nvPr/>
        </p:nvSpPr>
        <p:spPr>
          <a:xfrm>
            <a:off x="3641664" y="2920387"/>
            <a:ext cx="525295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200" b="1" dirty="0">
                <a:solidFill>
                  <a:schemeClr val="bg1"/>
                </a:solidFill>
              </a:rPr>
              <a:t>Goals of Oil and Natural Gas</a:t>
            </a:r>
            <a:br>
              <a:rPr lang="en-US" sz="2200" b="1" dirty="0">
                <a:solidFill>
                  <a:schemeClr val="bg1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Methane Rules: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bg1"/>
                </a:solidFill>
              </a:rPr>
              <a:t>Achieve measurable, durable reductions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bg1"/>
                </a:solidFill>
              </a:rPr>
              <a:t>Create regulatory certainty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bg1"/>
                </a:solidFill>
              </a:rPr>
              <a:t>Promote technology innovation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bg1"/>
                </a:solidFill>
              </a:rPr>
              <a:t>Ensure compliance mechanisms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84A795AB-841D-4A70-8198-DE4BD4E3D890}"/>
              </a:ext>
            </a:extLst>
          </p:cNvPr>
          <p:cNvSpPr txBox="1"/>
          <p:nvPr/>
        </p:nvSpPr>
        <p:spPr>
          <a:xfrm>
            <a:off x="989266" y="3776788"/>
            <a:ext cx="2621919" cy="1379865"/>
          </a:xfrm>
          <a:prstGeom prst="rect">
            <a:avLst/>
          </a:prstGeom>
          <a:solidFill>
            <a:srgbClr val="002060"/>
          </a:solidFill>
        </p:spPr>
        <p:txBody>
          <a:bodyPr vert="horz" wrap="square" lIns="0" tIns="33020" rIns="0" bIns="0" rtlCol="0">
            <a:spAutoFit/>
          </a:bodyPr>
          <a:lstStyle/>
          <a:p>
            <a:pPr marL="90805" marR="108585" algn="ctr">
              <a:spcBef>
                <a:spcPts val="260"/>
              </a:spcBef>
            </a:pPr>
            <a:endParaRPr lang="en-US" spc="-5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90805" marR="108585" algn="ctr">
              <a:spcBef>
                <a:spcPts val="260"/>
              </a:spcBef>
            </a:pPr>
            <a:r>
              <a:rPr lang="en-US" sz="2200" b="1" spc="-5" dirty="0">
                <a:solidFill>
                  <a:schemeClr val="bg1"/>
                </a:solidFill>
                <a:latin typeface="Calibri"/>
                <a:cs typeface="Calibri"/>
              </a:rPr>
              <a:t>Ozone</a:t>
            </a:r>
          </a:p>
          <a:p>
            <a:pPr marL="90805" marR="108585" algn="ctr">
              <a:spcBef>
                <a:spcPts val="260"/>
              </a:spcBef>
            </a:pPr>
            <a:r>
              <a:rPr lang="en-US" sz="2200" b="1" spc="-5" dirty="0">
                <a:solidFill>
                  <a:schemeClr val="bg1"/>
                </a:solidFill>
                <a:latin typeface="Calibri"/>
                <a:cs typeface="Calibri"/>
              </a:rPr>
              <a:t>Rule</a:t>
            </a:r>
          </a:p>
          <a:p>
            <a:pPr marL="90805" marR="108585" algn="ctr">
              <a:spcBef>
                <a:spcPts val="260"/>
              </a:spcBef>
            </a:pPr>
            <a:endParaRPr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87C3D9C3-FE3B-4430-9BDE-A75C4A976EF9}"/>
              </a:ext>
            </a:extLst>
          </p:cNvPr>
          <p:cNvSpPr txBox="1"/>
          <p:nvPr/>
        </p:nvSpPr>
        <p:spPr>
          <a:xfrm>
            <a:off x="8995313" y="3776788"/>
            <a:ext cx="2120187" cy="1379865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0" tIns="33020" rIns="0" bIns="0" rtlCol="0">
            <a:spAutoFit/>
          </a:bodyPr>
          <a:lstStyle/>
          <a:p>
            <a:pPr marL="90805" marR="108585" algn="ctr">
              <a:spcBef>
                <a:spcPts val="260"/>
              </a:spcBef>
            </a:pPr>
            <a:endParaRPr lang="en-US" spc="-5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90805" marR="108585" algn="ctr">
              <a:spcBef>
                <a:spcPts val="260"/>
              </a:spcBef>
            </a:pPr>
            <a:r>
              <a:rPr lang="en-US" sz="2200" b="1" spc="-5" dirty="0">
                <a:solidFill>
                  <a:schemeClr val="bg1"/>
                </a:solidFill>
                <a:latin typeface="Calibri"/>
                <a:cs typeface="Calibri"/>
              </a:rPr>
              <a:t>Waste </a:t>
            </a:r>
          </a:p>
          <a:p>
            <a:pPr marL="90805" marR="108585" algn="ctr">
              <a:spcBef>
                <a:spcPts val="260"/>
              </a:spcBef>
            </a:pPr>
            <a:r>
              <a:rPr lang="en-US" sz="2200" b="1" spc="-5" dirty="0">
                <a:solidFill>
                  <a:schemeClr val="bg1"/>
                </a:solidFill>
                <a:latin typeface="Calibri"/>
                <a:cs typeface="Calibri"/>
              </a:rPr>
              <a:t>Rule</a:t>
            </a:r>
          </a:p>
          <a:p>
            <a:pPr marL="90805" marR="108585" algn="ctr">
              <a:spcBef>
                <a:spcPts val="260"/>
              </a:spcBef>
            </a:pPr>
            <a:endParaRPr lang="en-US" spc="-5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6F635-F2C4-445B-AF75-5ED401221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157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BA0CB9-057B-4FBB-95E7-03DCA20C0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4400" b="1" dirty="0">
                <a:solidFill>
                  <a:schemeClr val="tx1"/>
                </a:solidFill>
              </a:rPr>
              <a:t>Methane Advisory Panel Meeting Overview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8F298A4-9747-4646-9A16-36172225D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737361"/>
            <a:ext cx="10681542" cy="4722424"/>
          </a:xfrm>
        </p:spPr>
        <p:txBody>
          <a:bodyPr>
            <a:normAutofit/>
          </a:bodyPr>
          <a:lstStyle/>
          <a:p>
            <a:pPr marL="16510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547688" indent="-3825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4:00  to 4:50    NMED and EMNRD:   MAP process and how it is being</a:t>
            </a:r>
          </a:p>
          <a:p>
            <a:pPr marL="90488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1"/>
                </a:solidFill>
              </a:rPr>
              <a:t>                                                                       used by the Departments</a:t>
            </a:r>
          </a:p>
          <a:p>
            <a:pPr marL="90488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tx1"/>
                </a:solidFill>
              </a:rPr>
              <a:t>	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   4:50  to 5:30   MAP members:          San Juan and Permian basin</a:t>
            </a:r>
          </a:p>
          <a:p>
            <a:pPr marL="201168" lvl="1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800" dirty="0">
                <a:solidFill>
                  <a:schemeClr val="tx1"/>
                </a:solidFill>
              </a:rPr>
              <a:t>                                                                      updates</a:t>
            </a:r>
          </a:p>
          <a:p>
            <a:pPr marL="201168" lvl="1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   5:30  to 6:00    			    Questions and Answers</a:t>
            </a:r>
          </a:p>
          <a:p>
            <a:pPr marL="201168" lvl="1" indent="0">
              <a:spcAft>
                <a:spcPts val="200"/>
              </a:spcAft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F57F2-6EC1-481E-AED0-0A2DDEB0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00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6F6-89E6-46AB-BF94-B7AA951E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2369657"/>
          </a:xfrm>
        </p:spPr>
        <p:txBody>
          <a:bodyPr>
            <a:normAutofit/>
          </a:bodyPr>
          <a:lstStyle/>
          <a:p>
            <a:r>
              <a:rPr lang="en-US" sz="4400" dirty="0"/>
              <a:t>Developing New Mexico’s Methane Strategy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   </a:t>
            </a:r>
            <a:r>
              <a:rPr lang="en-US" sz="3100" dirty="0">
                <a:hlinkClick r:id="rId3"/>
              </a:rPr>
              <a:t>https://www.env.nm.gov/new-mexico-methane-strategy/</a:t>
            </a:r>
            <a:br>
              <a:rPr lang="en-US" sz="3100" dirty="0"/>
            </a:br>
            <a:endParaRPr lang="en-US" sz="31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2A7F1-297D-498C-94D3-1C435E050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02F88-FD3E-40B4-8E2C-560CA967D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80457" y="3990110"/>
            <a:ext cx="4086943" cy="2248458"/>
          </a:xfrm>
        </p:spPr>
        <p:txBody>
          <a:bodyPr>
            <a:noAutofit/>
          </a:bodyPr>
          <a:lstStyle/>
          <a:p>
            <a:pPr marL="0" lvl="1" indent="0">
              <a:spcAft>
                <a:spcPts val="200"/>
              </a:spcAft>
              <a:buNone/>
            </a:pPr>
            <a:r>
              <a:rPr lang="en-US" sz="2100" dirty="0"/>
              <a:t>Sandra Ely, Director</a:t>
            </a:r>
            <a:br>
              <a:rPr lang="en-US" sz="2100" dirty="0"/>
            </a:br>
            <a:r>
              <a:rPr lang="en-US" sz="2100" dirty="0"/>
              <a:t>Environmental Protection Division</a:t>
            </a:r>
          </a:p>
          <a:p>
            <a:pPr marL="0" lvl="1" indent="0">
              <a:spcAft>
                <a:spcPts val="200"/>
              </a:spcAft>
              <a:buNone/>
            </a:pPr>
            <a:r>
              <a:rPr lang="en-US" sz="2100" dirty="0"/>
              <a:t>PO Box 5469</a:t>
            </a:r>
          </a:p>
          <a:p>
            <a:pPr marL="0" lvl="1" indent="0">
              <a:spcAft>
                <a:spcPts val="200"/>
              </a:spcAft>
              <a:buNone/>
            </a:pPr>
            <a:r>
              <a:rPr lang="en-US" sz="2100" dirty="0"/>
              <a:t>Santa Fe, NM 87502- 5469</a:t>
            </a:r>
          </a:p>
          <a:p>
            <a:pPr marL="0" lvl="1" indent="0">
              <a:spcAft>
                <a:spcPts val="200"/>
              </a:spcAft>
              <a:buNone/>
            </a:pPr>
            <a:r>
              <a:rPr lang="en-US" sz="2100" dirty="0">
                <a:hlinkClick r:id="rId4"/>
              </a:rPr>
              <a:t>sandra.ely@state.nm.us</a:t>
            </a:r>
            <a:endParaRPr lang="en-US" sz="2100" dirty="0"/>
          </a:p>
          <a:p>
            <a:pPr marL="0" lvl="1" indent="0">
              <a:spcAft>
                <a:spcPts val="200"/>
              </a:spcAft>
              <a:buNone/>
            </a:pPr>
            <a:r>
              <a:rPr lang="en-US" sz="2100" dirty="0"/>
              <a:t>(505) 827-2820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3CF7D7-BF48-4FD3-AF46-9E894B709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5C7613-11A2-44C5-BC8C-9EA4CA7365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41398" y="4010891"/>
            <a:ext cx="5150602" cy="2035947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sz="2100" dirty="0"/>
              <a:t>Adrienne Sandoval, Director</a:t>
            </a:r>
            <a:br>
              <a:rPr lang="en-US" sz="2100" dirty="0"/>
            </a:br>
            <a:r>
              <a:rPr lang="en-US" sz="2100" dirty="0"/>
              <a:t>Oil Conservation Division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100" dirty="0"/>
              <a:t>1220 South Francis Drive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100" dirty="0"/>
              <a:t>Santa Fe, NM  87505</a:t>
            </a:r>
            <a:br>
              <a:rPr lang="en-US" sz="2100" dirty="0"/>
            </a:br>
            <a:r>
              <a:rPr lang="en-US" sz="2100" dirty="0">
                <a:hlinkClick r:id="rId5"/>
              </a:rPr>
              <a:t>adrienne.sandoval@state.nm.us</a:t>
            </a:r>
            <a:r>
              <a:rPr lang="en-US" sz="2100" dirty="0"/>
              <a:t> 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100" dirty="0"/>
              <a:t>(505) 476-3441</a:t>
            </a:r>
          </a:p>
        </p:txBody>
      </p:sp>
      <p:sp>
        <p:nvSpPr>
          <p:cNvPr id="10" name="AutoShape 6" descr="Image result for nmed logo">
            <a:extLst>
              <a:ext uri="{FF2B5EF4-FFF2-40B4-BE49-F238E27FC236}">
                <a16:creationId xmlns:a16="http://schemas.microsoft.com/office/drawing/2014/main" id="{5EA857AD-67EC-431C-955C-18A472C2B7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Image result for nmed logo">
            <a:extLst>
              <a:ext uri="{FF2B5EF4-FFF2-40B4-BE49-F238E27FC236}">
                <a16:creationId xmlns:a16="http://schemas.microsoft.com/office/drawing/2014/main" id="{DE7EAB4D-FC2E-425B-91BA-2ADB992A3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0" descr="Image result for nmed logo">
            <a:extLst>
              <a:ext uri="{FF2B5EF4-FFF2-40B4-BE49-F238E27FC236}">
                <a16:creationId xmlns:a16="http://schemas.microsoft.com/office/drawing/2014/main" id="{955A377B-C932-46AF-84E8-848B55395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458" y="2867890"/>
            <a:ext cx="3242961" cy="9823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emnrd logo">
            <a:extLst>
              <a:ext uri="{FF2B5EF4-FFF2-40B4-BE49-F238E27FC236}">
                <a16:creationId xmlns:a16="http://schemas.microsoft.com/office/drawing/2014/main" id="{7D391242-C7C0-44C4-8500-1C07E33FF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398" y="2796085"/>
            <a:ext cx="3000404" cy="10487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46654F-ADB3-41BB-A5DB-AF11E9B3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19070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69E68C5E6574468116B45154C28B84" ma:contentTypeVersion="5" ma:contentTypeDescription="Create a new document." ma:contentTypeScope="" ma:versionID="b6bd8b0fdb9dc72cd307c320a0428f37">
  <xsd:schema xmlns:xsd="http://www.w3.org/2001/XMLSchema" xmlns:xs="http://www.w3.org/2001/XMLSchema" xmlns:p="http://schemas.microsoft.com/office/2006/metadata/properties" xmlns:ns3="634f40bd-1842-4752-94eb-47802c1e60e6" targetNamespace="http://schemas.microsoft.com/office/2006/metadata/properties" ma:root="true" ma:fieldsID="350bd269b387cdd4ff0c65c7ae1df2ff" ns3:_="">
    <xsd:import namespace="634f40bd-1842-4752-94eb-47802c1e60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4f40bd-1842-4752-94eb-47802c1e60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1D1612-E39C-4724-9DEC-C3CE66C52E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6EA020-E94F-44CF-AE29-7627B95A16D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634f40bd-1842-4752-94eb-47802c1e60e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C103551-971F-4D63-A3FB-3ADBDE877F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4f40bd-1842-4752-94eb-47802c1e60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714</Words>
  <Application>Microsoft Office PowerPoint</Application>
  <PresentationFormat>Widescreen</PresentationFormat>
  <Paragraphs>133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Wingdings</vt:lpstr>
      <vt:lpstr>Retrospect</vt:lpstr>
      <vt:lpstr>  Developing New Mexico’s  Oil and Natural Gas Methane Strategy:   Methane Advisory Panel Public Outreach Meeting  </vt:lpstr>
      <vt:lpstr>Developing New Mexico’s Methane Strategy</vt:lpstr>
      <vt:lpstr>Developing New Mexico’s Methane Strategy</vt:lpstr>
      <vt:lpstr>Developing New Mexico’s Methane Strategy</vt:lpstr>
      <vt:lpstr>Developing New Mexico’s Methane Strategy</vt:lpstr>
      <vt:lpstr>Developing New Mexico’s Methane Strategy</vt:lpstr>
      <vt:lpstr>Developing New Mexico’s Methane Strategy</vt:lpstr>
      <vt:lpstr>MAP meetings</vt:lpstr>
      <vt:lpstr>Developing New Mexico’s Methane Strategy  Includes data up to January 2020</vt:lpstr>
      <vt:lpstr>  Impact of international events affecting oil prices world-wide and  Coronavirus</vt:lpstr>
      <vt:lpstr>Developing New Mexico’s Methane Strategy</vt:lpstr>
      <vt:lpstr>Methane Advisory Panel Meeting Overview </vt:lpstr>
      <vt:lpstr>Developing New Mexico’s Methane Strategy     https://www.env.nm.gov/new-mexico-methane-strategy/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New Mexico’s  Oil and Natural Gas Methane Strategy:   Methane Advisory Panel Public Outreach Meeting</dc:title>
  <dc:creator>jhbnm1@gmail.com</dc:creator>
  <cp:lastModifiedBy>Noelle Barnes</cp:lastModifiedBy>
  <cp:revision>11</cp:revision>
  <dcterms:created xsi:type="dcterms:W3CDTF">2020-04-22T17:08:34Z</dcterms:created>
  <dcterms:modified xsi:type="dcterms:W3CDTF">2020-05-19T15:35:12Z</dcterms:modified>
</cp:coreProperties>
</file>