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sldIdLst>
    <p:sldId id="257" r:id="rId5"/>
    <p:sldId id="271" r:id="rId6"/>
    <p:sldId id="259" r:id="rId7"/>
    <p:sldId id="272" r:id="rId8"/>
    <p:sldId id="273" r:id="rId9"/>
    <p:sldId id="274" r:id="rId10"/>
    <p:sldId id="262" r:id="rId11"/>
    <p:sldId id="263" r:id="rId12"/>
    <p:sldId id="266" r:id="rId13"/>
    <p:sldId id="269" r:id="rId14"/>
    <p:sldId id="268"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48D54C3-FCB1-271B-C3C2-B79B7263760D}" name="Wrinkle, Justin, EMNRD" initials="JW" userId="S::Justin.Wrinkle@emnrd.nm.gov::db86a7a8-0588-47e8-9395-c4788d013f06" providerId="AD"/>
  <p188:author id="{CF717FDA-27CD-2522-9B28-1826212D0E2E}" name="McClure, Dean, EMNRD" initials="DM" userId="S::Dean.McClure@emnrd.nm.gov::9d491c6c-f026-4d44-b980-e9c3e4f328ba"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5FF664-604B-46A0-B1CB-83C30E48535B}" v="649" dt="2026-04-27T21:25:09.638"/>
    <p1510:client id="{B4883A3F-CFD2-4EA3-BC05-9D94F8A79F8C}" v="12" dt="2026-04-27T20:46:27.6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954B99-A630-4047-97E8-72EE10A047A4}" type="datetimeFigureOut">
              <a:rPr lang="en-US" smtClean="0"/>
              <a:t>5/12/2026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B4A8C8-CC9B-4668-AF51-5A3AA973729B}" type="slidenum">
              <a:rPr lang="en-US" smtClean="0"/>
              <a:t>‹#›</a:t>
            </a:fld>
            <a:endParaRPr lang="en-US"/>
          </a:p>
        </p:txBody>
      </p:sp>
    </p:spTree>
    <p:extLst>
      <p:ext uri="{BB962C8B-B14F-4D97-AF65-F5344CB8AC3E}">
        <p14:creationId xmlns:p14="http://schemas.microsoft.com/office/powerpoint/2010/main" val="1915097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EEB5952-9003-4301-8A1D-6B81C2BC8F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97216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r>
              <a:rPr lang="en-US"/>
              <a:t>June 2019</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3" name="Picture 4" descr="Image result for emnrd logo">
            <a:extLst>
              <a:ext uri="{FF2B5EF4-FFF2-40B4-BE49-F238E27FC236}">
                <a16:creationId xmlns:a16="http://schemas.microsoft.com/office/drawing/2014/main" id="{BC290665-9418-40F7-97A6-904D3C7A696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33190"/>
            <a:ext cx="1312025" cy="52481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0927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June 2019</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9637A9-119A-49DA-BD12-AAC58B377D80}" type="slidenum">
              <a:rPr lang="en-US" dirty="0"/>
              <a:t>‹#›</a:t>
            </a:fld>
            <a:endParaRPr lang="en-US"/>
          </a:p>
        </p:txBody>
      </p:sp>
    </p:spTree>
    <p:extLst>
      <p:ext uri="{BB962C8B-B14F-4D97-AF65-F5344CB8AC3E}">
        <p14:creationId xmlns:p14="http://schemas.microsoft.com/office/powerpoint/2010/main" val="3241940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June 2019</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3" name="Picture 4" descr="Image result for emnrd logo">
            <a:extLst>
              <a:ext uri="{FF2B5EF4-FFF2-40B4-BE49-F238E27FC236}">
                <a16:creationId xmlns:a16="http://schemas.microsoft.com/office/drawing/2014/main" id="{C8C9BA60-0CD2-4CE8-BF24-9DCBC8DAEBC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33190"/>
            <a:ext cx="1312025" cy="52481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8448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June 2019</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209385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June 2019</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404972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47650" y="286603"/>
            <a:ext cx="10908030" cy="742097"/>
          </a:xfrm>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June 2019</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a:p>
        </p:txBody>
      </p:sp>
      <p:sp>
        <p:nvSpPr>
          <p:cNvPr id="6" name="Rectangle 5">
            <a:extLst>
              <a:ext uri="{FF2B5EF4-FFF2-40B4-BE49-F238E27FC236}">
                <a16:creationId xmlns:a16="http://schemas.microsoft.com/office/drawing/2014/main" id="{A326D445-2FF9-46B4-8075-8958F1236B80}"/>
              </a:ext>
            </a:extLst>
          </p:cNvPr>
          <p:cNvSpPr/>
          <p:nvPr userDrawn="1"/>
        </p:nvSpPr>
        <p:spPr>
          <a:xfrm>
            <a:off x="933450" y="1666875"/>
            <a:ext cx="10696575" cy="238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73D3933D-6964-4C76-B6D2-AEA670C17B17}"/>
              </a:ext>
            </a:extLst>
          </p:cNvPr>
          <p:cNvCxnSpPr>
            <a:cxnSpLocks/>
          </p:cNvCxnSpPr>
          <p:nvPr userDrawn="1"/>
        </p:nvCxnSpPr>
        <p:spPr>
          <a:xfrm>
            <a:off x="352425" y="1028700"/>
            <a:ext cx="11172825"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7" name="Picture 4" descr="Image result for emnrd logo">
            <a:extLst>
              <a:ext uri="{FF2B5EF4-FFF2-40B4-BE49-F238E27FC236}">
                <a16:creationId xmlns:a16="http://schemas.microsoft.com/office/drawing/2014/main" id="{4826441E-651F-4755-AC55-1192C8DE639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33190"/>
            <a:ext cx="1312025" cy="52481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3260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r>
              <a:rPr lang="en-US"/>
              <a:t>June 2019</a:t>
            </a: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4001463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r>
              <a:rPr lang="en-US"/>
              <a:t>June 2019</a:t>
            </a: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1727907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en-US"/>
              <a:t>June 2019</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226273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June 2019</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88463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June 2019</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625323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r>
              <a:rPr lang="en-US"/>
              <a:t>June 2019</a:t>
            </a: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4" descr="Image result for emnrd logo">
            <a:extLst>
              <a:ext uri="{FF2B5EF4-FFF2-40B4-BE49-F238E27FC236}">
                <a16:creationId xmlns:a16="http://schemas.microsoft.com/office/drawing/2014/main" id="{ABDCC732-29F0-48A4-A36C-AB97984E2058}"/>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333190"/>
            <a:ext cx="1312025" cy="52481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79758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19186-A8CE-4F04-B536-C0A4484E21E5}"/>
              </a:ext>
            </a:extLst>
          </p:cNvPr>
          <p:cNvSpPr>
            <a:spLocks noGrp="1"/>
          </p:cNvSpPr>
          <p:nvPr>
            <p:ph type="ctrTitle"/>
          </p:nvPr>
        </p:nvSpPr>
        <p:spPr>
          <a:xfrm>
            <a:off x="532469" y="1600200"/>
            <a:ext cx="11357811" cy="2066544"/>
          </a:xfrm>
        </p:spPr>
        <p:txBody>
          <a:bodyPr>
            <a:normAutofit/>
          </a:bodyPr>
          <a:lstStyle/>
          <a:p>
            <a:pPr algn="ctr"/>
            <a:br>
              <a:rPr lang="en-US" sz="4800"/>
            </a:br>
            <a:r>
              <a:rPr lang="en-US" sz="4800"/>
              <a:t>Road Map to Utilize MPFM for Allocation in New Mexico</a:t>
            </a:r>
          </a:p>
        </p:txBody>
      </p:sp>
      <p:sp>
        <p:nvSpPr>
          <p:cNvPr id="3" name="Subtitle 2">
            <a:extLst>
              <a:ext uri="{FF2B5EF4-FFF2-40B4-BE49-F238E27FC236}">
                <a16:creationId xmlns:a16="http://schemas.microsoft.com/office/drawing/2014/main" id="{1E6DBBB7-5891-464E-8D78-D7DCB968EB7C}"/>
              </a:ext>
            </a:extLst>
          </p:cNvPr>
          <p:cNvSpPr>
            <a:spLocks noGrp="1"/>
          </p:cNvSpPr>
          <p:nvPr>
            <p:ph type="subTitle" idx="1"/>
          </p:nvPr>
        </p:nvSpPr>
        <p:spPr>
          <a:xfrm>
            <a:off x="668166" y="4455914"/>
            <a:ext cx="11091949" cy="1143000"/>
          </a:xfrm>
        </p:spPr>
        <p:txBody>
          <a:bodyPr>
            <a:noAutofit/>
          </a:bodyPr>
          <a:lstStyle/>
          <a:p>
            <a:r>
              <a:rPr lang="en-US"/>
              <a:t>New Mexico energy, Minerals and natural resources department</a:t>
            </a:r>
          </a:p>
          <a:p>
            <a:endParaRPr lang="en-US"/>
          </a:p>
        </p:txBody>
      </p:sp>
      <p:sp>
        <p:nvSpPr>
          <p:cNvPr id="8" name="Slide Number Placeholder 7">
            <a:extLst>
              <a:ext uri="{FF2B5EF4-FFF2-40B4-BE49-F238E27FC236}">
                <a16:creationId xmlns:a16="http://schemas.microsoft.com/office/drawing/2014/main" id="{40F95B2A-BA6C-46D0-82B9-C16101D39B5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49ED71DF-4A3D-0038-D188-D79FC434C060}"/>
              </a:ext>
            </a:extLst>
          </p:cNvPr>
          <p:cNvSpPr txBox="1"/>
          <p:nvPr/>
        </p:nvSpPr>
        <p:spPr>
          <a:xfrm>
            <a:off x="7537451" y="5844683"/>
            <a:ext cx="4338836" cy="369332"/>
          </a:xfrm>
          <a:prstGeom prst="rect">
            <a:avLst/>
          </a:prstGeom>
          <a:noFill/>
        </p:spPr>
        <p:txBody>
          <a:bodyPr wrap="square" rtlCol="0">
            <a:spAutoFit/>
          </a:bodyPr>
          <a:lstStyle/>
          <a:p>
            <a:r>
              <a:rPr lang="en-US" dirty="0"/>
              <a:t>Presented by Justin Wrinkle &amp; Dean McClure</a:t>
            </a:r>
          </a:p>
        </p:txBody>
      </p:sp>
    </p:spTree>
    <p:extLst>
      <p:ext uri="{BB962C8B-B14F-4D97-AF65-F5344CB8AC3E}">
        <p14:creationId xmlns:p14="http://schemas.microsoft.com/office/powerpoint/2010/main" val="3067625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FD010-C7AB-2EF2-CE4C-2F7848C1F1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F2412F-D7E8-EC54-0FD6-6750E7DA535A}"/>
              </a:ext>
            </a:extLst>
          </p:cNvPr>
          <p:cNvSpPr>
            <a:spLocks noGrp="1"/>
          </p:cNvSpPr>
          <p:nvPr>
            <p:ph type="title"/>
          </p:nvPr>
        </p:nvSpPr>
        <p:spPr/>
        <p:txBody>
          <a:bodyPr/>
          <a:lstStyle/>
          <a:p>
            <a:r>
              <a:rPr lang="en-US" dirty="0"/>
              <a:t>Why we care</a:t>
            </a:r>
          </a:p>
        </p:txBody>
      </p:sp>
      <p:sp>
        <p:nvSpPr>
          <p:cNvPr id="3" name="Content Placeholder 2">
            <a:extLst>
              <a:ext uri="{FF2B5EF4-FFF2-40B4-BE49-F238E27FC236}">
                <a16:creationId xmlns:a16="http://schemas.microsoft.com/office/drawing/2014/main" id="{1117670A-4063-D8DF-448E-78F72B4DB096}"/>
              </a:ext>
            </a:extLst>
          </p:cNvPr>
          <p:cNvSpPr>
            <a:spLocks noGrp="1"/>
          </p:cNvSpPr>
          <p:nvPr>
            <p:ph idx="1"/>
          </p:nvPr>
        </p:nvSpPr>
        <p:spPr/>
        <p:txBody>
          <a:bodyPr>
            <a:normAutofit/>
          </a:bodyPr>
          <a:lstStyle/>
          <a:p>
            <a:pPr lvl="1">
              <a:buFont typeface="Wingdings" panose="05000000000000000000" pitchFamily="2" charset="2"/>
              <a:buChar char="§"/>
            </a:pPr>
            <a:r>
              <a:rPr lang="en-US" b="1" dirty="0"/>
              <a:t>70-2-11. Power of commission and division to prevent waste and protect correlative rights.</a:t>
            </a:r>
          </a:p>
          <a:p>
            <a:pPr lvl="2">
              <a:buFont typeface="Courier New" panose="02070309020205020404" pitchFamily="49" charset="0"/>
              <a:buChar char="o"/>
            </a:pPr>
            <a:r>
              <a:rPr lang="en-US" sz="1600" dirty="0"/>
              <a:t>The division is hereby empowered, and it is its duty, to prevent waste prohibited by this act and to protect correlative rights, as in this act provided. To that end, the division is empowered to make and enforce rules, regulations and orders, and to do whatever may be reasonably necessary to carry out the purpose of this act, whether or not indicated or specified in any section hereof.</a:t>
            </a:r>
          </a:p>
          <a:p>
            <a:pPr lvl="1">
              <a:buFont typeface="Wingdings" panose="05000000000000000000" pitchFamily="2" charset="2"/>
              <a:buChar char="§"/>
            </a:pPr>
            <a:r>
              <a:rPr lang="en-US" b="1" dirty="0"/>
              <a:t>19.15.2.7(C)(16) NMAC</a:t>
            </a:r>
          </a:p>
          <a:p>
            <a:pPr lvl="2">
              <a:buFont typeface="Courier New" panose="02070309020205020404" pitchFamily="49" charset="0"/>
              <a:buChar char="o"/>
            </a:pPr>
            <a:r>
              <a:rPr lang="en-US" sz="1600" dirty="0"/>
              <a:t>“Correlative rights” means the opportunity afforded, as far as it is practicable to do so, to the owner of each property in a pool to produce without waste the owner’s just and equitable share of the oil or gas in the pool, being an amount, so far as can be practically determined, and so far as can be practicably obtained without waste, substantially in the proportion that the quantity of recoverable oil or gas under the property bears to the total recoverable oil or gas in the pool, and for the purpose to use the owner’s just and equitable share of the reservoir energy.</a:t>
            </a:r>
          </a:p>
        </p:txBody>
      </p:sp>
      <p:sp>
        <p:nvSpPr>
          <p:cNvPr id="4" name="Slide Number Placeholder 3">
            <a:extLst>
              <a:ext uri="{FF2B5EF4-FFF2-40B4-BE49-F238E27FC236}">
                <a16:creationId xmlns:a16="http://schemas.microsoft.com/office/drawing/2014/main" id="{83372AA0-318A-EE06-C87A-BFA9559A40F4}"/>
              </a:ext>
            </a:extLst>
          </p:cNvPr>
          <p:cNvSpPr>
            <a:spLocks noGrp="1"/>
          </p:cNvSpPr>
          <p:nvPr>
            <p:ph type="sldNum" sz="quarter" idx="12"/>
          </p:nvPr>
        </p:nvSpPr>
        <p:spPr/>
        <p:txBody>
          <a:bodyPr/>
          <a:lstStyle/>
          <a:p>
            <a:fld id="{629637A9-119A-49DA-BD12-AAC58B377D80}" type="slidenum">
              <a:rPr lang="en-US" smtClean="0"/>
              <a:t>2</a:t>
            </a:fld>
            <a:endParaRPr lang="en-US"/>
          </a:p>
        </p:txBody>
      </p:sp>
    </p:spTree>
    <p:extLst>
      <p:ext uri="{BB962C8B-B14F-4D97-AF65-F5344CB8AC3E}">
        <p14:creationId xmlns:p14="http://schemas.microsoft.com/office/powerpoint/2010/main" val="129887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8A9F1-D061-A016-676B-04FEC6499D0A}"/>
              </a:ext>
            </a:extLst>
          </p:cNvPr>
          <p:cNvSpPr>
            <a:spLocks noGrp="1"/>
          </p:cNvSpPr>
          <p:nvPr>
            <p:ph type="title"/>
          </p:nvPr>
        </p:nvSpPr>
        <p:spPr/>
        <p:txBody>
          <a:bodyPr/>
          <a:lstStyle/>
          <a:p>
            <a:r>
              <a:rPr lang="en-US"/>
              <a:t>Data Gathering</a:t>
            </a:r>
          </a:p>
        </p:txBody>
      </p:sp>
      <p:sp>
        <p:nvSpPr>
          <p:cNvPr id="3" name="Content Placeholder 2">
            <a:extLst>
              <a:ext uri="{FF2B5EF4-FFF2-40B4-BE49-F238E27FC236}">
                <a16:creationId xmlns:a16="http://schemas.microsoft.com/office/drawing/2014/main" id="{51C28B9F-5F54-7706-B3A7-D15D7C19F746}"/>
              </a:ext>
            </a:extLst>
          </p:cNvPr>
          <p:cNvSpPr>
            <a:spLocks noGrp="1"/>
          </p:cNvSpPr>
          <p:nvPr>
            <p:ph idx="1"/>
          </p:nvPr>
        </p:nvSpPr>
        <p:spPr/>
        <p:txBody>
          <a:bodyPr>
            <a:normAutofit/>
          </a:bodyPr>
          <a:lstStyle/>
          <a:p>
            <a:pPr lvl="1">
              <a:buFont typeface="Wingdings" panose="05000000000000000000" pitchFamily="2" charset="2"/>
              <a:buChar char="§"/>
            </a:pPr>
            <a:r>
              <a:rPr lang="en-US" dirty="0"/>
              <a:t>The Division will require the Operator to gather data comparing allocations derived from MPFM to allocations determined by normal allocation methods. Provided that the Operator is using an already approved method to determine the actual allocation, it does not need approval from the Division to install MPFM into its facilities for the purpose of data collection only. </a:t>
            </a:r>
          </a:p>
          <a:p>
            <a:pPr lvl="1">
              <a:buFont typeface="Wingdings" panose="05000000000000000000" pitchFamily="2" charset="2"/>
              <a:buChar char="§"/>
            </a:pPr>
            <a:r>
              <a:rPr lang="en-US" dirty="0"/>
              <a:t>When gathering data, the Operator should aim to produce as robust of a data set as possible to increase  the likelihood of approval from the Division and decrease the likelihood of limiting the scope of that approval. An ideal data set will: </a:t>
            </a:r>
          </a:p>
          <a:p>
            <a:pPr lvl="2">
              <a:buFont typeface="Courier New" panose="02070309020205020404" pitchFamily="49" charset="0"/>
              <a:buChar char="o"/>
            </a:pPr>
            <a:r>
              <a:rPr lang="en-US" sz="1600" dirty="0"/>
              <a:t>be derived from wells and operational practices that are representative of most operations found within the Permian Basin; and </a:t>
            </a:r>
          </a:p>
          <a:p>
            <a:pPr lvl="2">
              <a:buFont typeface="Courier New" panose="02070309020205020404" pitchFamily="49" charset="0"/>
              <a:buChar char="o"/>
            </a:pPr>
            <a:r>
              <a:rPr lang="en-US" sz="1600" dirty="0"/>
              <a:t>demonstrate that utilization of MPFM has an allocation error of less than 5%.</a:t>
            </a:r>
          </a:p>
        </p:txBody>
      </p:sp>
      <p:sp>
        <p:nvSpPr>
          <p:cNvPr id="4" name="Slide Number Placeholder 3">
            <a:extLst>
              <a:ext uri="{FF2B5EF4-FFF2-40B4-BE49-F238E27FC236}">
                <a16:creationId xmlns:a16="http://schemas.microsoft.com/office/drawing/2014/main" id="{0D32C6E9-9C69-7866-0BA8-50FDE22EE9CB}"/>
              </a:ext>
            </a:extLst>
          </p:cNvPr>
          <p:cNvSpPr>
            <a:spLocks noGrp="1"/>
          </p:cNvSpPr>
          <p:nvPr>
            <p:ph type="sldNum" sz="quarter" idx="12"/>
          </p:nvPr>
        </p:nvSpPr>
        <p:spPr/>
        <p:txBody>
          <a:bodyPr/>
          <a:lstStyle/>
          <a:p>
            <a:fld id="{629637A9-119A-49DA-BD12-AAC58B377D80}" type="slidenum">
              <a:rPr lang="en-US" smtClean="0"/>
              <a:t>3</a:t>
            </a:fld>
            <a:endParaRPr lang="en-US"/>
          </a:p>
        </p:txBody>
      </p:sp>
    </p:spTree>
    <p:extLst>
      <p:ext uri="{BB962C8B-B14F-4D97-AF65-F5344CB8AC3E}">
        <p14:creationId xmlns:p14="http://schemas.microsoft.com/office/powerpoint/2010/main" val="2339916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7049E-E5F8-3C96-17FC-41EBBD411F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0B4909-E27F-956C-544D-6931DC38FB6C}"/>
              </a:ext>
            </a:extLst>
          </p:cNvPr>
          <p:cNvSpPr>
            <a:spLocks noGrp="1"/>
          </p:cNvSpPr>
          <p:nvPr>
            <p:ph type="title"/>
          </p:nvPr>
        </p:nvSpPr>
        <p:spPr/>
        <p:txBody>
          <a:bodyPr/>
          <a:lstStyle/>
          <a:p>
            <a:r>
              <a:rPr lang="en-US" dirty="0"/>
              <a:t>Well Selection</a:t>
            </a:r>
          </a:p>
        </p:txBody>
      </p:sp>
      <p:sp>
        <p:nvSpPr>
          <p:cNvPr id="3" name="Content Placeholder 2">
            <a:extLst>
              <a:ext uri="{FF2B5EF4-FFF2-40B4-BE49-F238E27FC236}">
                <a16:creationId xmlns:a16="http://schemas.microsoft.com/office/drawing/2014/main" id="{37676D6B-E470-4CFE-6639-0049627FECB1}"/>
              </a:ext>
            </a:extLst>
          </p:cNvPr>
          <p:cNvSpPr>
            <a:spLocks noGrp="1"/>
          </p:cNvSpPr>
          <p:nvPr>
            <p:ph idx="1"/>
          </p:nvPr>
        </p:nvSpPr>
        <p:spPr/>
        <p:txBody>
          <a:bodyPr>
            <a:normAutofit/>
          </a:bodyPr>
          <a:lstStyle/>
          <a:p>
            <a:pPr lvl="1">
              <a:buFont typeface="Wingdings" panose="05000000000000000000" pitchFamily="2" charset="2"/>
              <a:buChar char="§"/>
            </a:pPr>
            <a:r>
              <a:rPr lang="en-US" dirty="0"/>
              <a:t>An Operator should seek to include as wide a range of wells as possible which are representative of wells typically encountered in the Permian Basin. At minimum, the following variables should be considered when selecting wells:</a:t>
            </a:r>
          </a:p>
          <a:p>
            <a:pPr lvl="2">
              <a:buFont typeface="Courier New" panose="02070309020205020404" pitchFamily="49" charset="0"/>
              <a:buChar char="o"/>
            </a:pPr>
            <a:r>
              <a:rPr lang="en-US" sz="1600" dirty="0"/>
              <a:t>Gas-Oil-Ratio (GOR)</a:t>
            </a:r>
          </a:p>
          <a:p>
            <a:pPr lvl="2">
              <a:buFont typeface="Courier New" panose="02070309020205020404" pitchFamily="49" charset="0"/>
              <a:buChar char="o"/>
            </a:pPr>
            <a:r>
              <a:rPr lang="en-US" sz="1600" dirty="0"/>
              <a:t>Water Cut</a:t>
            </a:r>
          </a:p>
          <a:p>
            <a:pPr lvl="2">
              <a:buFont typeface="Courier New" panose="02070309020205020404" pitchFamily="49" charset="0"/>
              <a:buChar char="o"/>
            </a:pPr>
            <a:r>
              <a:rPr lang="en-US" sz="1600" dirty="0"/>
              <a:t>Flow Rates</a:t>
            </a:r>
          </a:p>
          <a:p>
            <a:pPr lvl="2">
              <a:buFont typeface="Courier New" panose="02070309020205020404" pitchFamily="49" charset="0"/>
              <a:buChar char="o"/>
            </a:pPr>
            <a:r>
              <a:rPr lang="en-US" sz="1600" dirty="0"/>
              <a:t>Oil Composition (gravity)</a:t>
            </a:r>
          </a:p>
        </p:txBody>
      </p:sp>
      <p:sp>
        <p:nvSpPr>
          <p:cNvPr id="4" name="Slide Number Placeholder 3">
            <a:extLst>
              <a:ext uri="{FF2B5EF4-FFF2-40B4-BE49-F238E27FC236}">
                <a16:creationId xmlns:a16="http://schemas.microsoft.com/office/drawing/2014/main" id="{4BB75810-00AD-5DEF-EBD7-86B67EB731B6}"/>
              </a:ext>
            </a:extLst>
          </p:cNvPr>
          <p:cNvSpPr>
            <a:spLocks noGrp="1"/>
          </p:cNvSpPr>
          <p:nvPr>
            <p:ph type="sldNum" sz="quarter" idx="12"/>
          </p:nvPr>
        </p:nvSpPr>
        <p:spPr/>
        <p:txBody>
          <a:bodyPr/>
          <a:lstStyle/>
          <a:p>
            <a:fld id="{629637A9-119A-49DA-BD12-AAC58B377D80}" type="slidenum">
              <a:rPr lang="en-US" smtClean="0"/>
              <a:t>4</a:t>
            </a:fld>
            <a:endParaRPr lang="en-US"/>
          </a:p>
        </p:txBody>
      </p:sp>
    </p:spTree>
    <p:extLst>
      <p:ext uri="{BB962C8B-B14F-4D97-AF65-F5344CB8AC3E}">
        <p14:creationId xmlns:p14="http://schemas.microsoft.com/office/powerpoint/2010/main" val="2156492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95CE0-C489-4BF8-94FA-7FB6035EF4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87D3B1-D366-59CA-DAB8-3F4D4B838072}"/>
              </a:ext>
            </a:extLst>
          </p:cNvPr>
          <p:cNvSpPr>
            <a:spLocks noGrp="1"/>
          </p:cNvSpPr>
          <p:nvPr>
            <p:ph type="title"/>
          </p:nvPr>
        </p:nvSpPr>
        <p:spPr/>
        <p:txBody>
          <a:bodyPr/>
          <a:lstStyle/>
          <a:p>
            <a:r>
              <a:rPr lang="en-US" dirty="0"/>
              <a:t>Allocation Method used for Comparison</a:t>
            </a:r>
          </a:p>
        </p:txBody>
      </p:sp>
      <p:sp>
        <p:nvSpPr>
          <p:cNvPr id="3" name="Content Placeholder 2">
            <a:extLst>
              <a:ext uri="{FF2B5EF4-FFF2-40B4-BE49-F238E27FC236}">
                <a16:creationId xmlns:a16="http://schemas.microsoft.com/office/drawing/2014/main" id="{1F6892C6-C998-B6D9-5F6F-0FEC7EE28B16}"/>
              </a:ext>
            </a:extLst>
          </p:cNvPr>
          <p:cNvSpPr>
            <a:spLocks noGrp="1"/>
          </p:cNvSpPr>
          <p:nvPr>
            <p:ph idx="1"/>
          </p:nvPr>
        </p:nvSpPr>
        <p:spPr>
          <a:xfrm>
            <a:off x="1097280" y="1845734"/>
            <a:ext cx="10058400" cy="4294716"/>
          </a:xfrm>
        </p:spPr>
        <p:txBody>
          <a:bodyPr>
            <a:normAutofit/>
          </a:bodyPr>
          <a:lstStyle/>
          <a:p>
            <a:pPr lvl="1">
              <a:buFont typeface="Wingdings" panose="05000000000000000000" pitchFamily="2" charset="2"/>
              <a:buChar char="§"/>
            </a:pPr>
            <a:r>
              <a:rPr lang="en-US" dirty="0"/>
              <a:t>Two primary methods of comparison are commonly considered. However, an Operator should feel free to propose another methodology for consideration by the Division.</a:t>
            </a:r>
          </a:p>
          <a:p>
            <a:pPr lvl="1">
              <a:buFont typeface="Wingdings" panose="05000000000000000000" pitchFamily="2" charset="2"/>
              <a:buChar char="§"/>
            </a:pPr>
            <a:r>
              <a:rPr lang="en-US" dirty="0"/>
              <a:t>All Comparisons </a:t>
            </a:r>
          </a:p>
          <a:p>
            <a:pPr lvl="2">
              <a:buFont typeface="Courier New" panose="02070309020205020404" pitchFamily="49" charset="0"/>
              <a:buChar char="o"/>
            </a:pPr>
            <a:r>
              <a:rPr lang="en-US" dirty="0"/>
              <a:t>Volumes will be totaled at minimum every 12-hour period and at maximum every 72-hour period.</a:t>
            </a:r>
          </a:p>
          <a:p>
            <a:pPr lvl="2">
              <a:buFont typeface="Courier New" panose="02070309020205020404" pitchFamily="49" charset="0"/>
              <a:buChar char="o"/>
            </a:pPr>
            <a:r>
              <a:rPr lang="en-US" dirty="0"/>
              <a:t>If a malfunction or outside influence causes a test period to be non-representative of a typical test, then that period may be excluded from consideration to determine the error associated with the MFPM for that well, but the Operator should provide the results and include the reason for its exclusion of that test in the computation.</a:t>
            </a:r>
          </a:p>
          <a:p>
            <a:pPr lvl="1">
              <a:buFont typeface="Wingdings" panose="05000000000000000000" pitchFamily="2" charset="2"/>
              <a:buChar char="§"/>
            </a:pPr>
            <a:r>
              <a:rPr lang="en-US" dirty="0"/>
              <a:t>Direct In-line Comparison</a:t>
            </a:r>
          </a:p>
          <a:p>
            <a:pPr lvl="2">
              <a:buFont typeface="Courier New" panose="02070309020205020404" pitchFamily="49" charset="0"/>
              <a:buChar char="o"/>
            </a:pPr>
            <a:r>
              <a:rPr lang="en-US" dirty="0"/>
              <a:t>This is done by installing a MFPM in-line upstream of a separator at which the phases are separated and measured.</a:t>
            </a:r>
          </a:p>
          <a:p>
            <a:pPr lvl="2">
              <a:buFont typeface="Courier New" panose="02070309020205020404" pitchFamily="49" charset="0"/>
              <a:buChar char="o"/>
            </a:pPr>
            <a:r>
              <a:rPr lang="en-US" dirty="0"/>
              <a:t>It is presumed that the conditions (temperature, pressure, etc.) is similar at both the MFPM and separator.</a:t>
            </a:r>
          </a:p>
          <a:p>
            <a:pPr lvl="2">
              <a:buFont typeface="Courier New" panose="02070309020205020404" pitchFamily="49" charset="0"/>
              <a:buChar char="o"/>
            </a:pPr>
            <a:r>
              <a:rPr lang="en-US" dirty="0"/>
              <a:t>If the MFPM utilizes a form of separation such as separating most of the gas off prior to then measuring the liquid, it is presumed that the gas will be added back into the line and sent to the separator.</a:t>
            </a:r>
          </a:p>
          <a:p>
            <a:pPr lvl="2">
              <a:buFont typeface="Courier New" panose="02070309020205020404" pitchFamily="49" charset="0"/>
              <a:buChar char="o"/>
            </a:pPr>
            <a:r>
              <a:rPr lang="en-US" dirty="0"/>
              <a:t>If the well is not continuously in test, then a test should at minimum be a 12-hour period after the vessel is stabilized.</a:t>
            </a:r>
          </a:p>
          <a:p>
            <a:pPr lvl="2">
              <a:buFont typeface="Courier New" panose="02070309020205020404" pitchFamily="49" charset="0"/>
              <a:buChar char="o"/>
            </a:pPr>
            <a:r>
              <a:rPr lang="en-US" dirty="0"/>
              <a:t>It is presumed that the separator is of sufficient size to accurately measure each separated phase.</a:t>
            </a:r>
          </a:p>
          <a:p>
            <a:pPr marL="384048" lvl="2" indent="0" algn="ctr">
              <a:buNone/>
            </a:pPr>
            <a:endParaRPr lang="en-US" dirty="0"/>
          </a:p>
          <a:p>
            <a:pPr marL="384048" lvl="2" indent="0" algn="ctr">
              <a:buNone/>
            </a:pPr>
            <a:r>
              <a:rPr lang="en-US" dirty="0"/>
              <a:t>- continued -</a:t>
            </a:r>
          </a:p>
        </p:txBody>
      </p:sp>
      <p:sp>
        <p:nvSpPr>
          <p:cNvPr id="4" name="Slide Number Placeholder 3">
            <a:extLst>
              <a:ext uri="{FF2B5EF4-FFF2-40B4-BE49-F238E27FC236}">
                <a16:creationId xmlns:a16="http://schemas.microsoft.com/office/drawing/2014/main" id="{DCFA1E29-C1B3-EA39-D1E4-0BC1205C2884}"/>
              </a:ext>
            </a:extLst>
          </p:cNvPr>
          <p:cNvSpPr>
            <a:spLocks noGrp="1"/>
          </p:cNvSpPr>
          <p:nvPr>
            <p:ph type="sldNum" sz="quarter" idx="12"/>
          </p:nvPr>
        </p:nvSpPr>
        <p:spPr/>
        <p:txBody>
          <a:bodyPr/>
          <a:lstStyle/>
          <a:p>
            <a:fld id="{629637A9-119A-49DA-BD12-AAC58B377D80}" type="slidenum">
              <a:rPr lang="en-US" smtClean="0"/>
              <a:t>5</a:t>
            </a:fld>
            <a:endParaRPr lang="en-US"/>
          </a:p>
        </p:txBody>
      </p:sp>
    </p:spTree>
    <p:extLst>
      <p:ext uri="{BB962C8B-B14F-4D97-AF65-F5344CB8AC3E}">
        <p14:creationId xmlns:p14="http://schemas.microsoft.com/office/powerpoint/2010/main" val="564688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DB202-209D-90D0-063C-130FD76B38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8CDF75-9C34-1885-660B-D89EF20633FD}"/>
              </a:ext>
            </a:extLst>
          </p:cNvPr>
          <p:cNvSpPr>
            <a:spLocks noGrp="1"/>
          </p:cNvSpPr>
          <p:nvPr>
            <p:ph type="title"/>
          </p:nvPr>
        </p:nvSpPr>
        <p:spPr/>
        <p:txBody>
          <a:bodyPr/>
          <a:lstStyle/>
          <a:p>
            <a:r>
              <a:rPr lang="en-US" dirty="0"/>
              <a:t>Allocation Method used for Comparison</a:t>
            </a:r>
          </a:p>
        </p:txBody>
      </p:sp>
      <p:sp>
        <p:nvSpPr>
          <p:cNvPr id="3" name="Content Placeholder 2">
            <a:extLst>
              <a:ext uri="{FF2B5EF4-FFF2-40B4-BE49-F238E27FC236}">
                <a16:creationId xmlns:a16="http://schemas.microsoft.com/office/drawing/2014/main" id="{295B31B1-AA35-18E3-6AB8-F122D9AF8887}"/>
              </a:ext>
            </a:extLst>
          </p:cNvPr>
          <p:cNvSpPr>
            <a:spLocks noGrp="1"/>
          </p:cNvSpPr>
          <p:nvPr>
            <p:ph idx="1"/>
          </p:nvPr>
        </p:nvSpPr>
        <p:spPr/>
        <p:txBody>
          <a:bodyPr>
            <a:normAutofit/>
          </a:bodyPr>
          <a:lstStyle/>
          <a:p>
            <a:pPr lvl="1">
              <a:buFont typeface="Wingdings" panose="05000000000000000000" pitchFamily="2" charset="2"/>
              <a:buChar char="§"/>
            </a:pPr>
            <a:r>
              <a:rPr lang="en-US" dirty="0"/>
              <a:t>Sales Volume Comparison</a:t>
            </a:r>
          </a:p>
          <a:p>
            <a:pPr lvl="2">
              <a:buFont typeface="Courier New" panose="02070309020205020404" pitchFamily="49" charset="0"/>
              <a:buChar char="o"/>
            </a:pPr>
            <a:r>
              <a:rPr lang="en-US" dirty="0"/>
              <a:t>This is done by isolating a single well to its own facility or segregated portion of a facility and comparing the measurements from the MFPM to the sales totals from that well.</a:t>
            </a:r>
          </a:p>
          <a:p>
            <a:pPr lvl="2">
              <a:buFont typeface="Courier New" panose="02070309020205020404" pitchFamily="49" charset="0"/>
              <a:buChar char="o"/>
            </a:pPr>
            <a:r>
              <a:rPr lang="en-US" dirty="0"/>
              <a:t>Volumes will still need to be totaled at maximum every 72-hour period, but ideally will be totaled every 24-hour period.</a:t>
            </a:r>
          </a:p>
          <a:p>
            <a:pPr lvl="2">
              <a:buFont typeface="Courier New" panose="02070309020205020404" pitchFamily="49" charset="0"/>
              <a:buChar char="o"/>
            </a:pPr>
            <a:r>
              <a:rPr lang="en-US" dirty="0"/>
              <a:t>Stock on hand will need to be considered each time volumes are totaled. For instance, if a tank has 10 more STB on hand at the end of a period than at the beginning, then that 10 STB should be added to the total sold via a LACT, etc.</a:t>
            </a:r>
          </a:p>
          <a:p>
            <a:pPr lvl="2">
              <a:buFont typeface="Courier New" panose="02070309020205020404" pitchFamily="49" charset="0"/>
              <a:buChar char="o"/>
            </a:pPr>
            <a:r>
              <a:rPr lang="en-US" dirty="0"/>
              <a:t>A shrinkage factor will need to be considered between the MFPM measurements and the sales totals, but this factor should be consistent across all tests for a well and facility.</a:t>
            </a:r>
          </a:p>
        </p:txBody>
      </p:sp>
      <p:sp>
        <p:nvSpPr>
          <p:cNvPr id="4" name="Slide Number Placeholder 3">
            <a:extLst>
              <a:ext uri="{FF2B5EF4-FFF2-40B4-BE49-F238E27FC236}">
                <a16:creationId xmlns:a16="http://schemas.microsoft.com/office/drawing/2014/main" id="{595C5FD1-9AEF-5548-C72D-B9E69C4FEE09}"/>
              </a:ext>
            </a:extLst>
          </p:cNvPr>
          <p:cNvSpPr>
            <a:spLocks noGrp="1"/>
          </p:cNvSpPr>
          <p:nvPr>
            <p:ph type="sldNum" sz="quarter" idx="12"/>
          </p:nvPr>
        </p:nvSpPr>
        <p:spPr/>
        <p:txBody>
          <a:bodyPr/>
          <a:lstStyle/>
          <a:p>
            <a:fld id="{629637A9-119A-49DA-BD12-AAC58B377D80}" type="slidenum">
              <a:rPr lang="en-US" smtClean="0"/>
              <a:t>6</a:t>
            </a:fld>
            <a:endParaRPr lang="en-US"/>
          </a:p>
        </p:txBody>
      </p:sp>
    </p:spTree>
    <p:extLst>
      <p:ext uri="{BB962C8B-B14F-4D97-AF65-F5344CB8AC3E}">
        <p14:creationId xmlns:p14="http://schemas.microsoft.com/office/powerpoint/2010/main" val="4044599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8ED0B-9DFA-5379-F813-CD8937E400D4}"/>
              </a:ext>
            </a:extLst>
          </p:cNvPr>
          <p:cNvSpPr>
            <a:spLocks noGrp="1"/>
          </p:cNvSpPr>
          <p:nvPr>
            <p:ph type="title"/>
          </p:nvPr>
        </p:nvSpPr>
        <p:spPr/>
        <p:txBody>
          <a:bodyPr/>
          <a:lstStyle/>
          <a:p>
            <a:r>
              <a:rPr lang="en-US"/>
              <a:t>Examples </a:t>
            </a:r>
          </a:p>
        </p:txBody>
      </p:sp>
      <p:sp>
        <p:nvSpPr>
          <p:cNvPr id="3" name="Content Placeholder 2">
            <a:extLst>
              <a:ext uri="{FF2B5EF4-FFF2-40B4-BE49-F238E27FC236}">
                <a16:creationId xmlns:a16="http://schemas.microsoft.com/office/drawing/2014/main" id="{C7ECE249-6C77-F67B-6C36-4CDFCA5F88A8}"/>
              </a:ext>
            </a:extLst>
          </p:cNvPr>
          <p:cNvSpPr>
            <a:spLocks noGrp="1"/>
          </p:cNvSpPr>
          <p:nvPr>
            <p:ph idx="1"/>
          </p:nvPr>
        </p:nvSpPr>
        <p:spPr/>
        <p:txBody>
          <a:bodyPr/>
          <a:lstStyle/>
          <a:p>
            <a:r>
              <a:rPr lang="en-US"/>
              <a:t>Do’s </a:t>
            </a:r>
          </a:p>
        </p:txBody>
      </p:sp>
      <p:sp>
        <p:nvSpPr>
          <p:cNvPr id="4" name="Slide Number Placeholder 3">
            <a:extLst>
              <a:ext uri="{FF2B5EF4-FFF2-40B4-BE49-F238E27FC236}">
                <a16:creationId xmlns:a16="http://schemas.microsoft.com/office/drawing/2014/main" id="{63B89A3E-AD6A-292E-E313-756F0071784A}"/>
              </a:ext>
            </a:extLst>
          </p:cNvPr>
          <p:cNvSpPr>
            <a:spLocks noGrp="1"/>
          </p:cNvSpPr>
          <p:nvPr>
            <p:ph type="sldNum" sz="quarter" idx="12"/>
          </p:nvPr>
        </p:nvSpPr>
        <p:spPr/>
        <p:txBody>
          <a:bodyPr/>
          <a:lstStyle/>
          <a:p>
            <a:fld id="{629637A9-119A-49DA-BD12-AAC58B377D80}" type="slidenum">
              <a:rPr lang="en-US" smtClean="0"/>
              <a:t>7</a:t>
            </a:fld>
            <a:endParaRPr lang="en-US"/>
          </a:p>
        </p:txBody>
      </p:sp>
      <p:pic>
        <p:nvPicPr>
          <p:cNvPr id="6" name="Picture 5">
            <a:extLst>
              <a:ext uri="{FF2B5EF4-FFF2-40B4-BE49-F238E27FC236}">
                <a16:creationId xmlns:a16="http://schemas.microsoft.com/office/drawing/2014/main" id="{DB743148-90C8-9D26-C2BA-2D693E582FAE}"/>
              </a:ext>
            </a:extLst>
          </p:cNvPr>
          <p:cNvPicPr>
            <a:picLocks noChangeAspect="1"/>
          </p:cNvPicPr>
          <p:nvPr/>
        </p:nvPicPr>
        <p:blipFill>
          <a:blip r:embed="rId2"/>
          <a:stretch>
            <a:fillRect/>
          </a:stretch>
        </p:blipFill>
        <p:spPr>
          <a:xfrm>
            <a:off x="1107781" y="2291379"/>
            <a:ext cx="9986939" cy="3614388"/>
          </a:xfrm>
          <a:prstGeom prst="rect">
            <a:avLst/>
          </a:prstGeom>
        </p:spPr>
      </p:pic>
    </p:spTree>
    <p:extLst>
      <p:ext uri="{BB962C8B-B14F-4D97-AF65-F5344CB8AC3E}">
        <p14:creationId xmlns:p14="http://schemas.microsoft.com/office/powerpoint/2010/main" val="2917336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A2D1C-A89A-5E23-FCB3-977D558B43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0DD4FE-5C2C-D5F1-ED4C-F86F6972C369}"/>
              </a:ext>
            </a:extLst>
          </p:cNvPr>
          <p:cNvSpPr>
            <a:spLocks noGrp="1"/>
          </p:cNvSpPr>
          <p:nvPr>
            <p:ph type="title"/>
          </p:nvPr>
        </p:nvSpPr>
        <p:spPr/>
        <p:txBody>
          <a:bodyPr/>
          <a:lstStyle/>
          <a:p>
            <a:r>
              <a:rPr lang="en-US"/>
              <a:t>Examples </a:t>
            </a:r>
          </a:p>
        </p:txBody>
      </p:sp>
      <p:sp>
        <p:nvSpPr>
          <p:cNvPr id="3" name="Content Placeholder 2">
            <a:extLst>
              <a:ext uri="{FF2B5EF4-FFF2-40B4-BE49-F238E27FC236}">
                <a16:creationId xmlns:a16="http://schemas.microsoft.com/office/drawing/2014/main" id="{18BCE53A-212B-6BBA-EE52-CE178CFCA0C3}"/>
              </a:ext>
            </a:extLst>
          </p:cNvPr>
          <p:cNvSpPr>
            <a:spLocks noGrp="1"/>
          </p:cNvSpPr>
          <p:nvPr>
            <p:ph idx="1"/>
          </p:nvPr>
        </p:nvSpPr>
        <p:spPr/>
        <p:txBody>
          <a:bodyPr/>
          <a:lstStyle/>
          <a:p>
            <a:r>
              <a:rPr lang="en-US"/>
              <a:t>Do’s </a:t>
            </a:r>
          </a:p>
        </p:txBody>
      </p:sp>
      <p:sp>
        <p:nvSpPr>
          <p:cNvPr id="4" name="Slide Number Placeholder 3">
            <a:extLst>
              <a:ext uri="{FF2B5EF4-FFF2-40B4-BE49-F238E27FC236}">
                <a16:creationId xmlns:a16="http://schemas.microsoft.com/office/drawing/2014/main" id="{CCD2F319-0815-BCAB-1E22-66883DE1433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9637A9-119A-49DA-BD12-AAC58B377D8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94005C9E-2299-CE78-4E1F-D444F9DF4C4B}"/>
              </a:ext>
            </a:extLst>
          </p:cNvPr>
          <p:cNvPicPr>
            <a:picLocks noChangeAspect="1"/>
          </p:cNvPicPr>
          <p:nvPr/>
        </p:nvPicPr>
        <p:blipFill>
          <a:blip r:embed="rId2"/>
          <a:stretch>
            <a:fillRect/>
          </a:stretch>
        </p:blipFill>
        <p:spPr>
          <a:xfrm>
            <a:off x="986963" y="2328050"/>
            <a:ext cx="10010723" cy="3541043"/>
          </a:xfrm>
          <a:prstGeom prst="rect">
            <a:avLst/>
          </a:prstGeom>
        </p:spPr>
      </p:pic>
      <p:pic>
        <p:nvPicPr>
          <p:cNvPr id="8" name="Picture 7">
            <a:extLst>
              <a:ext uri="{FF2B5EF4-FFF2-40B4-BE49-F238E27FC236}">
                <a16:creationId xmlns:a16="http://schemas.microsoft.com/office/drawing/2014/main" id="{65321F2B-8D15-EFD0-F46C-DE4FD79BBB17}"/>
              </a:ext>
            </a:extLst>
          </p:cNvPr>
          <p:cNvPicPr>
            <a:picLocks noChangeAspect="1"/>
          </p:cNvPicPr>
          <p:nvPr/>
        </p:nvPicPr>
        <p:blipFill>
          <a:blip r:embed="rId3"/>
          <a:stretch>
            <a:fillRect/>
          </a:stretch>
        </p:blipFill>
        <p:spPr>
          <a:xfrm>
            <a:off x="7548921" y="1977798"/>
            <a:ext cx="3186897" cy="1296810"/>
          </a:xfrm>
          <a:prstGeom prst="rect">
            <a:avLst/>
          </a:prstGeom>
        </p:spPr>
      </p:pic>
    </p:spTree>
    <p:extLst>
      <p:ext uri="{BB962C8B-B14F-4D97-AF65-F5344CB8AC3E}">
        <p14:creationId xmlns:p14="http://schemas.microsoft.com/office/powerpoint/2010/main" val="5080820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8D005-C13B-CB0A-4787-E18F7A2CF3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932495-EBF9-C575-DC05-075D714C0020}"/>
              </a:ext>
            </a:extLst>
          </p:cNvPr>
          <p:cNvSpPr>
            <a:spLocks noGrp="1"/>
          </p:cNvSpPr>
          <p:nvPr>
            <p:ph type="title"/>
          </p:nvPr>
        </p:nvSpPr>
        <p:spPr/>
        <p:txBody>
          <a:bodyPr/>
          <a:lstStyle/>
          <a:p>
            <a:r>
              <a:rPr lang="en-US" dirty="0"/>
              <a:t>Documents and Materials</a:t>
            </a:r>
          </a:p>
        </p:txBody>
      </p:sp>
      <p:sp>
        <p:nvSpPr>
          <p:cNvPr id="3" name="Content Placeholder 2">
            <a:extLst>
              <a:ext uri="{FF2B5EF4-FFF2-40B4-BE49-F238E27FC236}">
                <a16:creationId xmlns:a16="http://schemas.microsoft.com/office/drawing/2014/main" id="{F8306EF3-0C1F-C77D-6BCF-AE77962BD48A}"/>
              </a:ext>
            </a:extLst>
          </p:cNvPr>
          <p:cNvSpPr>
            <a:spLocks noGrp="1"/>
          </p:cNvSpPr>
          <p:nvPr>
            <p:ph idx="1"/>
          </p:nvPr>
        </p:nvSpPr>
        <p:spPr/>
        <p:txBody>
          <a:bodyPr/>
          <a:lstStyle/>
          <a:p>
            <a:pPr lvl="1">
              <a:buFont typeface="Wingdings" panose="05000000000000000000" pitchFamily="2" charset="2"/>
              <a:buChar char="§"/>
            </a:pPr>
            <a:r>
              <a:rPr lang="en-US" dirty="0"/>
              <a:t>Documentation from the MPFM manufacturer that includes:</a:t>
            </a:r>
          </a:p>
          <a:p>
            <a:pPr lvl="2">
              <a:buFont typeface="Courier New" panose="02070309020205020404" pitchFamily="49" charset="0"/>
              <a:buChar char="o"/>
            </a:pPr>
            <a:r>
              <a:rPr lang="en-US" dirty="0"/>
              <a:t>A summary of the series of meter including a list of its components.</a:t>
            </a:r>
          </a:p>
          <a:p>
            <a:pPr lvl="2">
              <a:buFont typeface="Courier New" panose="02070309020205020404" pitchFamily="49" charset="0"/>
              <a:buChar char="o"/>
            </a:pPr>
            <a:r>
              <a:rPr lang="en-US" dirty="0"/>
              <a:t>A tabulation of the manufacturer's recommended maintenance and calibration schedule.</a:t>
            </a:r>
          </a:p>
          <a:p>
            <a:pPr lvl="1">
              <a:buFont typeface="Wingdings" panose="05000000000000000000" pitchFamily="2" charset="2"/>
              <a:buChar char="§"/>
            </a:pPr>
            <a:r>
              <a:rPr lang="en-US" dirty="0"/>
              <a:t>Materials from the Operator that includes:</a:t>
            </a:r>
          </a:p>
          <a:p>
            <a:pPr lvl="2">
              <a:buFont typeface="Courier New" panose="02070309020205020404" pitchFamily="49" charset="0"/>
              <a:buChar char="o"/>
            </a:pPr>
            <a:r>
              <a:rPr lang="en-US" dirty="0"/>
              <a:t>A description of how the MPFM shall be utilized including a list of any installed optional components and a process flow diagram.</a:t>
            </a:r>
          </a:p>
          <a:p>
            <a:pPr lvl="3">
              <a:buFont typeface="Wingdings" panose="05000000000000000000" pitchFamily="2" charset="2"/>
              <a:buChar char="§"/>
            </a:pPr>
            <a:r>
              <a:rPr lang="en-US" dirty="0"/>
              <a:t>Will the MPFM be installed at a facility and used in lieu of a test separator?</a:t>
            </a:r>
          </a:p>
          <a:p>
            <a:pPr lvl="3">
              <a:buFont typeface="Wingdings" panose="05000000000000000000" pitchFamily="2" charset="2"/>
              <a:buChar char="§"/>
            </a:pPr>
            <a:r>
              <a:rPr lang="en-US" dirty="0"/>
              <a:t>Will the MPFM be installed on the well pad to measure production prior to commingling the production from the pad into a trunkline?</a:t>
            </a:r>
          </a:p>
          <a:p>
            <a:pPr lvl="3">
              <a:buFont typeface="Wingdings" panose="05000000000000000000" pitchFamily="2" charset="2"/>
              <a:buChar char="§"/>
            </a:pPr>
            <a:r>
              <a:rPr lang="en-US" dirty="0"/>
              <a:t>Will there be optional component(s) installed to assist in measuring production with a higher GOR?</a:t>
            </a:r>
          </a:p>
          <a:p>
            <a:pPr lvl="2">
              <a:buFont typeface="Courier New" panose="02070309020205020404" pitchFamily="49" charset="0"/>
              <a:buChar char="o"/>
            </a:pPr>
            <a:r>
              <a:rPr lang="en-US" dirty="0"/>
              <a:t>A description of operational practices that the Operator will follow to ensure that allocation error does not exceed 5%.</a:t>
            </a:r>
          </a:p>
          <a:p>
            <a:pPr lvl="2">
              <a:buFont typeface="Courier New" panose="02070309020205020404" pitchFamily="49" charset="0"/>
              <a:buChar char="o"/>
            </a:pPr>
            <a:r>
              <a:rPr lang="en-US" dirty="0"/>
              <a:t>Results and data obtained from in field testing in excel and PDF formats.</a:t>
            </a:r>
          </a:p>
          <a:p>
            <a:pPr lvl="1">
              <a:buFont typeface="Wingdings" panose="05000000000000000000" pitchFamily="2" charset="2"/>
              <a:buChar char="§"/>
            </a:pPr>
            <a:endParaRPr lang="en-US" dirty="0"/>
          </a:p>
        </p:txBody>
      </p:sp>
      <p:sp>
        <p:nvSpPr>
          <p:cNvPr id="4" name="Slide Number Placeholder 3">
            <a:extLst>
              <a:ext uri="{FF2B5EF4-FFF2-40B4-BE49-F238E27FC236}">
                <a16:creationId xmlns:a16="http://schemas.microsoft.com/office/drawing/2014/main" id="{216C4DEF-6053-E422-0673-069C3DABC4A8}"/>
              </a:ext>
            </a:extLst>
          </p:cNvPr>
          <p:cNvSpPr>
            <a:spLocks noGrp="1"/>
          </p:cNvSpPr>
          <p:nvPr>
            <p:ph type="sldNum" sz="quarter" idx="12"/>
          </p:nvPr>
        </p:nvSpPr>
        <p:spPr/>
        <p:txBody>
          <a:bodyPr/>
          <a:lstStyle/>
          <a:p>
            <a:fld id="{629637A9-119A-49DA-BD12-AAC58B377D80}" type="slidenum">
              <a:rPr lang="en-US" smtClean="0"/>
              <a:t>9</a:t>
            </a:fld>
            <a:endParaRPr lang="en-US"/>
          </a:p>
        </p:txBody>
      </p:sp>
    </p:spTree>
    <p:extLst>
      <p:ext uri="{BB962C8B-B14F-4D97-AF65-F5344CB8AC3E}">
        <p14:creationId xmlns:p14="http://schemas.microsoft.com/office/powerpoint/2010/main" val="1942425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02BDC-49BD-F3F2-BCD7-9F03006486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8F53E4-656C-9456-2E96-39BF02C9E431}"/>
              </a:ext>
            </a:extLst>
          </p:cNvPr>
          <p:cNvSpPr>
            <a:spLocks noGrp="1"/>
          </p:cNvSpPr>
          <p:nvPr>
            <p:ph type="title"/>
          </p:nvPr>
        </p:nvSpPr>
        <p:spPr/>
        <p:txBody>
          <a:bodyPr/>
          <a:lstStyle/>
          <a:p>
            <a:r>
              <a:rPr lang="en-US" dirty="0"/>
              <a:t>Operational Practices</a:t>
            </a:r>
          </a:p>
        </p:txBody>
      </p:sp>
      <p:sp>
        <p:nvSpPr>
          <p:cNvPr id="3" name="Content Placeholder 2">
            <a:extLst>
              <a:ext uri="{FF2B5EF4-FFF2-40B4-BE49-F238E27FC236}">
                <a16:creationId xmlns:a16="http://schemas.microsoft.com/office/drawing/2014/main" id="{D0234BE1-B5D5-2AA5-F063-DFFF3E3C84DF}"/>
              </a:ext>
            </a:extLst>
          </p:cNvPr>
          <p:cNvSpPr>
            <a:spLocks noGrp="1"/>
          </p:cNvSpPr>
          <p:nvPr>
            <p:ph idx="1"/>
          </p:nvPr>
        </p:nvSpPr>
        <p:spPr/>
        <p:txBody>
          <a:bodyPr>
            <a:normAutofit/>
          </a:bodyPr>
          <a:lstStyle/>
          <a:p>
            <a:pPr lvl="1">
              <a:buFont typeface="Wingdings" panose="05000000000000000000" pitchFamily="2" charset="2"/>
              <a:buChar char="§"/>
            </a:pPr>
            <a:r>
              <a:rPr lang="en-US" dirty="0"/>
              <a:t>SCADA:</a:t>
            </a:r>
          </a:p>
          <a:p>
            <a:pPr lvl="2">
              <a:buFont typeface="Courier New" panose="02070309020205020404" pitchFamily="49" charset="0"/>
              <a:buChar char="o"/>
            </a:pPr>
            <a:r>
              <a:rPr lang="en-US" dirty="0"/>
              <a:t>The Operator shall maintain a SCADA system that allows it to monitor the MPFM and to conduct checks meant to identify if the MPFM needs maintenance or calibration.</a:t>
            </a:r>
          </a:p>
          <a:p>
            <a:pPr lvl="1">
              <a:buFont typeface="Wingdings" panose="05000000000000000000" pitchFamily="2" charset="2"/>
              <a:buChar char="§"/>
            </a:pPr>
            <a:r>
              <a:rPr lang="en-US" dirty="0"/>
              <a:t>Methodology to ensure that allocation error does not exceed 5%.</a:t>
            </a:r>
          </a:p>
          <a:p>
            <a:pPr lvl="2">
              <a:buFont typeface="Courier New" panose="02070309020205020404" pitchFamily="49" charset="0"/>
              <a:buChar char="o"/>
            </a:pPr>
            <a:r>
              <a:rPr lang="en-US" dirty="0"/>
              <a:t>The Operator shall at a minimum follow the MPFM manufacturer’s recommended maintenance and calibration schedule.</a:t>
            </a:r>
          </a:p>
          <a:p>
            <a:pPr lvl="2">
              <a:buFont typeface="Courier New" panose="02070309020205020404" pitchFamily="49" charset="0"/>
              <a:buChar char="o"/>
            </a:pPr>
            <a:r>
              <a:rPr lang="en-US" dirty="0"/>
              <a:t>The Operator shall propose and follow additional checks meant to identify when the MPFM needs additional maintenance. These checks may include such things as:</a:t>
            </a:r>
          </a:p>
          <a:p>
            <a:pPr lvl="3">
              <a:buFont typeface="Wingdings" panose="05000000000000000000" pitchFamily="2" charset="2"/>
              <a:buChar char="§"/>
            </a:pPr>
            <a:r>
              <a:rPr lang="en-US" dirty="0"/>
              <a:t>methods to identify equipment failure; and</a:t>
            </a:r>
          </a:p>
          <a:p>
            <a:pPr lvl="3">
              <a:buFont typeface="Wingdings" panose="05000000000000000000" pitchFamily="2" charset="2"/>
              <a:buChar char="§"/>
            </a:pPr>
            <a:r>
              <a:rPr lang="en-US" dirty="0"/>
              <a:t>comparisons of live flow data to historic data to identify changes to GOR, water cut, etc.</a:t>
            </a:r>
          </a:p>
          <a:p>
            <a:pPr lvl="1">
              <a:buFont typeface="Wingdings" panose="05000000000000000000" pitchFamily="2" charset="2"/>
              <a:buChar char="§"/>
            </a:pPr>
            <a:r>
              <a:rPr lang="en-US" dirty="0"/>
              <a:t>Equipment: </a:t>
            </a:r>
          </a:p>
          <a:p>
            <a:pPr lvl="2">
              <a:buFont typeface="Courier New" panose="02070309020205020404" pitchFamily="49" charset="0"/>
              <a:buChar char="o"/>
            </a:pPr>
            <a:r>
              <a:rPr lang="en-US" dirty="0"/>
              <a:t>The MPFM shall be appropriately sized and configured for the expected production. If the production or its makeup changes, then the MPFM shall be updated, as necessary.</a:t>
            </a:r>
          </a:p>
          <a:p>
            <a:pPr lvl="2">
              <a:buFont typeface="Courier New" panose="02070309020205020404" pitchFamily="49" charset="0"/>
              <a:buChar char="o"/>
            </a:pPr>
            <a:r>
              <a:rPr lang="en-US" dirty="0"/>
              <a:t>All necessary optional components shall be installed and maintained, as necessary.</a:t>
            </a:r>
          </a:p>
          <a:p>
            <a:pPr lvl="1">
              <a:buFont typeface="Wingdings" panose="05000000000000000000" pitchFamily="2" charset="2"/>
              <a:buChar char="§"/>
            </a:pPr>
            <a:endParaRPr lang="en-US" dirty="0"/>
          </a:p>
        </p:txBody>
      </p:sp>
      <p:sp>
        <p:nvSpPr>
          <p:cNvPr id="4" name="Slide Number Placeholder 3">
            <a:extLst>
              <a:ext uri="{FF2B5EF4-FFF2-40B4-BE49-F238E27FC236}">
                <a16:creationId xmlns:a16="http://schemas.microsoft.com/office/drawing/2014/main" id="{3183D88F-4896-B8A2-445C-90136FB46F06}"/>
              </a:ext>
            </a:extLst>
          </p:cNvPr>
          <p:cNvSpPr>
            <a:spLocks noGrp="1"/>
          </p:cNvSpPr>
          <p:nvPr>
            <p:ph type="sldNum" sz="quarter" idx="12"/>
          </p:nvPr>
        </p:nvSpPr>
        <p:spPr/>
        <p:txBody>
          <a:bodyPr/>
          <a:lstStyle/>
          <a:p>
            <a:fld id="{629637A9-119A-49DA-BD12-AAC58B377D80}" type="slidenum">
              <a:rPr lang="en-US" smtClean="0"/>
              <a:t>10</a:t>
            </a:fld>
            <a:endParaRPr lang="en-US"/>
          </a:p>
        </p:txBody>
      </p:sp>
    </p:spTree>
    <p:extLst>
      <p:ext uri="{BB962C8B-B14F-4D97-AF65-F5344CB8AC3E}">
        <p14:creationId xmlns:p14="http://schemas.microsoft.com/office/powerpoint/2010/main" val="1247576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47ED1-120C-D627-7188-43FDB5398E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7CCF5D-2BC8-B73D-5B53-4083AE1A6925}"/>
              </a:ext>
            </a:extLst>
          </p:cNvPr>
          <p:cNvSpPr>
            <a:spLocks noGrp="1"/>
          </p:cNvSpPr>
          <p:nvPr>
            <p:ph type="title"/>
          </p:nvPr>
        </p:nvSpPr>
        <p:spPr/>
        <p:txBody>
          <a:bodyPr/>
          <a:lstStyle/>
          <a:p>
            <a:r>
              <a:rPr lang="en-US" dirty="0"/>
              <a:t>Example Conditions of Approval</a:t>
            </a:r>
            <a:endParaRPr lang="en-US" dirty="0">
              <a:solidFill>
                <a:srgbClr val="FF0000"/>
              </a:solidFill>
            </a:endParaRPr>
          </a:p>
        </p:txBody>
      </p:sp>
      <p:sp>
        <p:nvSpPr>
          <p:cNvPr id="3" name="Content Placeholder 2">
            <a:extLst>
              <a:ext uri="{FF2B5EF4-FFF2-40B4-BE49-F238E27FC236}">
                <a16:creationId xmlns:a16="http://schemas.microsoft.com/office/drawing/2014/main" id="{9EBF84D7-5001-E0A7-DDB1-5BE19B8C5457}"/>
              </a:ext>
            </a:extLst>
          </p:cNvPr>
          <p:cNvSpPr>
            <a:spLocks noGrp="1"/>
          </p:cNvSpPr>
          <p:nvPr>
            <p:ph idx="1"/>
          </p:nvPr>
        </p:nvSpPr>
        <p:spPr/>
        <p:txBody>
          <a:bodyPr>
            <a:normAutofit/>
          </a:bodyPr>
          <a:lstStyle/>
          <a:p>
            <a:pPr lvl="1">
              <a:buFont typeface="Wingdings" panose="05000000000000000000" pitchFamily="2" charset="2"/>
              <a:buChar char="§"/>
            </a:pPr>
            <a:r>
              <a:rPr lang="en-US" dirty="0"/>
              <a:t>Maintenance and Calibration Schedule:</a:t>
            </a:r>
          </a:p>
          <a:p>
            <a:pPr lvl="2">
              <a:buFont typeface="Courier New" panose="02070309020205020404" pitchFamily="49" charset="0"/>
              <a:buChar char="o"/>
            </a:pPr>
            <a:r>
              <a:rPr lang="en-US" dirty="0"/>
              <a:t>The Operator will be provided a maintenance and calibration schedule that it must at a minimum meet. If the manufacturer recommends a schedule more stringent than the Operator’s current schedule, then the Operator shall update its schedule to at a minimum match it. The Operator may propose other amendments to the schedule, but it shall await review and approval of them before implementing them.  </a:t>
            </a:r>
          </a:p>
          <a:p>
            <a:pPr lvl="1">
              <a:buFont typeface="Wingdings" panose="05000000000000000000" pitchFamily="2" charset="2"/>
              <a:buChar char="§"/>
            </a:pPr>
            <a:r>
              <a:rPr lang="en-US" dirty="0"/>
              <a:t>Operational Practices:</a:t>
            </a:r>
          </a:p>
          <a:p>
            <a:pPr lvl="2">
              <a:buFont typeface="Courier New" panose="02070309020205020404" pitchFamily="49" charset="0"/>
              <a:buChar char="o"/>
            </a:pPr>
            <a:r>
              <a:rPr lang="en-US" dirty="0"/>
              <a:t>The Operator will be provided a list of practices that it must at a minimum meet. The Operator may propose amendments to the practices as necessary, but it shall await review and approval of the amendment before implementing it.</a:t>
            </a:r>
          </a:p>
          <a:p>
            <a:pPr lvl="1">
              <a:buFont typeface="Wingdings" panose="05000000000000000000" pitchFamily="2" charset="2"/>
              <a:buChar char="§"/>
            </a:pPr>
            <a:r>
              <a:rPr lang="en-US" dirty="0"/>
              <a:t>Data Retention:</a:t>
            </a:r>
          </a:p>
          <a:p>
            <a:pPr lvl="2">
              <a:buFont typeface="Courier New" panose="02070309020205020404" pitchFamily="49" charset="0"/>
              <a:buChar char="o"/>
            </a:pPr>
            <a:r>
              <a:rPr lang="en-US" dirty="0"/>
              <a:t>The Operator shall maintain and provide to the Division upon its request:</a:t>
            </a:r>
          </a:p>
          <a:p>
            <a:pPr lvl="3">
              <a:buFont typeface="Wingdings" panose="05000000000000000000" pitchFamily="2" charset="2"/>
              <a:buChar char="§"/>
            </a:pPr>
            <a:r>
              <a:rPr lang="en-US" dirty="0"/>
              <a:t>Individual test data for each production test for at least 1 year; and</a:t>
            </a:r>
          </a:p>
          <a:p>
            <a:pPr lvl="3">
              <a:buFont typeface="Wingdings" panose="05000000000000000000" pitchFamily="2" charset="2"/>
              <a:buChar char="§"/>
            </a:pPr>
            <a:r>
              <a:rPr lang="en-US" dirty="0"/>
              <a:t>All calibration and maintenance details for at least 3 years.</a:t>
            </a:r>
          </a:p>
          <a:p>
            <a:pPr lvl="1">
              <a:buFont typeface="Wingdings" panose="05000000000000000000" pitchFamily="2" charset="2"/>
              <a:buChar char="§"/>
            </a:pPr>
            <a:r>
              <a:rPr lang="en-US" dirty="0"/>
              <a:t>Certification:</a:t>
            </a:r>
          </a:p>
          <a:p>
            <a:pPr lvl="2">
              <a:buFont typeface="Courier New" panose="02070309020205020404" pitchFamily="49" charset="0"/>
              <a:buChar char="o"/>
            </a:pPr>
            <a:r>
              <a:rPr lang="en-US" dirty="0"/>
              <a:t>The Operator shall certify that it will maintain, in reasonable probability, an allocation error less than 5%. </a:t>
            </a:r>
          </a:p>
          <a:p>
            <a:pPr lvl="1">
              <a:buFont typeface="Wingdings" panose="05000000000000000000" pitchFamily="2" charset="2"/>
              <a:buChar char="§"/>
            </a:pPr>
            <a:endParaRPr lang="en-US" dirty="0"/>
          </a:p>
        </p:txBody>
      </p:sp>
      <p:sp>
        <p:nvSpPr>
          <p:cNvPr id="4" name="Slide Number Placeholder 3">
            <a:extLst>
              <a:ext uri="{FF2B5EF4-FFF2-40B4-BE49-F238E27FC236}">
                <a16:creationId xmlns:a16="http://schemas.microsoft.com/office/drawing/2014/main" id="{9D6B3F5C-AA7A-00A1-C858-C04CAF79D560}"/>
              </a:ext>
            </a:extLst>
          </p:cNvPr>
          <p:cNvSpPr>
            <a:spLocks noGrp="1"/>
          </p:cNvSpPr>
          <p:nvPr>
            <p:ph type="sldNum" sz="quarter" idx="12"/>
          </p:nvPr>
        </p:nvSpPr>
        <p:spPr/>
        <p:txBody>
          <a:bodyPr/>
          <a:lstStyle/>
          <a:p>
            <a:fld id="{629637A9-119A-49DA-BD12-AAC58B377D80}" type="slidenum">
              <a:rPr lang="en-US" smtClean="0"/>
              <a:t>11</a:t>
            </a:fld>
            <a:endParaRPr lang="en-US"/>
          </a:p>
        </p:txBody>
      </p:sp>
    </p:spTree>
    <p:extLst>
      <p:ext uri="{BB962C8B-B14F-4D97-AF65-F5344CB8AC3E}">
        <p14:creationId xmlns:p14="http://schemas.microsoft.com/office/powerpoint/2010/main" val="1139241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226CB-2F46-EBC0-2CFD-D01B4BFCAE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51FAF4-02FC-DBCF-9309-8BD4E7F01E0B}"/>
              </a:ext>
            </a:extLst>
          </p:cNvPr>
          <p:cNvSpPr>
            <a:spLocks noGrp="1"/>
          </p:cNvSpPr>
          <p:nvPr>
            <p:ph type="title"/>
          </p:nvPr>
        </p:nvSpPr>
        <p:spPr/>
        <p:txBody>
          <a:bodyPr/>
          <a:lstStyle/>
          <a:p>
            <a:r>
              <a:rPr lang="en-US" dirty="0"/>
              <a:t>Incorporating MPFM into Surface Commingling Approvals</a:t>
            </a:r>
          </a:p>
        </p:txBody>
      </p:sp>
      <p:sp>
        <p:nvSpPr>
          <p:cNvPr id="3" name="Content Placeholder 2">
            <a:extLst>
              <a:ext uri="{FF2B5EF4-FFF2-40B4-BE49-F238E27FC236}">
                <a16:creationId xmlns:a16="http://schemas.microsoft.com/office/drawing/2014/main" id="{64D2DF07-3659-82CB-4786-3EA2C2DABC8D}"/>
              </a:ext>
            </a:extLst>
          </p:cNvPr>
          <p:cNvSpPr>
            <a:spLocks noGrp="1"/>
          </p:cNvSpPr>
          <p:nvPr>
            <p:ph idx="1"/>
          </p:nvPr>
        </p:nvSpPr>
        <p:spPr/>
        <p:txBody>
          <a:bodyPr>
            <a:normAutofit/>
          </a:bodyPr>
          <a:lstStyle/>
          <a:p>
            <a:pPr lvl="1">
              <a:buFont typeface="Wingdings" panose="05000000000000000000" pitchFamily="2" charset="2"/>
              <a:buChar char="§"/>
            </a:pPr>
            <a:r>
              <a:rPr lang="en-US" dirty="0"/>
              <a:t>Alternative Allocation Methods:</a:t>
            </a:r>
          </a:p>
          <a:p>
            <a:pPr lvl="2">
              <a:buFont typeface="Courier New" panose="02070309020205020404" pitchFamily="49" charset="0"/>
              <a:buChar char="o"/>
            </a:pPr>
            <a:r>
              <a:rPr lang="en-US" dirty="0"/>
              <a:t>The Division will approve utilization of MPFM for allocation as an alternative allocation method under 19.15.12.10(B)(1)(e) NMAC and 19.15.12.10(C)(1) NMAC. Each approval will be designated with a SCM number.</a:t>
            </a:r>
          </a:p>
          <a:p>
            <a:pPr lvl="1">
              <a:buFont typeface="Wingdings" panose="05000000000000000000" pitchFamily="2" charset="2"/>
              <a:buChar char="§"/>
            </a:pPr>
            <a:r>
              <a:rPr lang="en-US" dirty="0"/>
              <a:t>Surface Commingling Application:</a:t>
            </a:r>
          </a:p>
          <a:p>
            <a:pPr lvl="2">
              <a:buFont typeface="Courier New" panose="02070309020205020404" pitchFamily="49" charset="0"/>
              <a:buChar char="o"/>
            </a:pPr>
            <a:r>
              <a:rPr lang="en-US" dirty="0"/>
              <a:t>The Operator will include within its application:</a:t>
            </a:r>
          </a:p>
          <a:p>
            <a:pPr lvl="3">
              <a:buFont typeface="Wingdings" panose="05000000000000000000" pitchFamily="2" charset="2"/>
              <a:buChar char="§"/>
            </a:pPr>
            <a:r>
              <a:rPr lang="en-US" dirty="0"/>
              <a:t>reference to the appropriate SCM number;</a:t>
            </a:r>
          </a:p>
          <a:p>
            <a:pPr lvl="3">
              <a:buFont typeface="Wingdings" panose="05000000000000000000" pitchFamily="2" charset="2"/>
              <a:buChar char="§"/>
            </a:pPr>
            <a:r>
              <a:rPr lang="en-US" dirty="0"/>
              <a:t>a detailed description of the MPFM and its purpose such that a layman will understand;</a:t>
            </a:r>
          </a:p>
          <a:p>
            <a:pPr lvl="3">
              <a:buFont typeface="Wingdings" panose="05000000000000000000" pitchFamily="2" charset="2"/>
              <a:buChar char="§"/>
            </a:pPr>
            <a:r>
              <a:rPr lang="en-US" dirty="0"/>
              <a:t>a list of wells for which the operator intends to use MPFM for allocation; and</a:t>
            </a:r>
          </a:p>
          <a:p>
            <a:pPr lvl="3">
              <a:buFont typeface="Wingdings" panose="05000000000000000000" pitchFamily="2" charset="2"/>
              <a:buChar char="§"/>
            </a:pPr>
            <a:r>
              <a:rPr lang="en-US" dirty="0"/>
              <a:t>parameters for any additional wells that the operator may use MPFM for allocation in the future.</a:t>
            </a:r>
          </a:p>
          <a:p>
            <a:pPr lvl="1">
              <a:buFont typeface="Wingdings" panose="05000000000000000000" pitchFamily="2" charset="2"/>
              <a:buChar char="§"/>
            </a:pPr>
            <a:endParaRPr lang="en-US" dirty="0"/>
          </a:p>
        </p:txBody>
      </p:sp>
      <p:sp>
        <p:nvSpPr>
          <p:cNvPr id="4" name="Slide Number Placeholder 3">
            <a:extLst>
              <a:ext uri="{FF2B5EF4-FFF2-40B4-BE49-F238E27FC236}">
                <a16:creationId xmlns:a16="http://schemas.microsoft.com/office/drawing/2014/main" id="{AF1CD74E-89E9-0926-05B1-681BBAEF2A7F}"/>
              </a:ext>
            </a:extLst>
          </p:cNvPr>
          <p:cNvSpPr>
            <a:spLocks noGrp="1"/>
          </p:cNvSpPr>
          <p:nvPr>
            <p:ph type="sldNum" sz="quarter" idx="12"/>
          </p:nvPr>
        </p:nvSpPr>
        <p:spPr/>
        <p:txBody>
          <a:bodyPr/>
          <a:lstStyle/>
          <a:p>
            <a:fld id="{629637A9-119A-49DA-BD12-AAC58B377D80}" type="slidenum">
              <a:rPr lang="en-US" smtClean="0"/>
              <a:t>12</a:t>
            </a:fld>
            <a:endParaRPr lang="en-US"/>
          </a:p>
        </p:txBody>
      </p:sp>
    </p:spTree>
    <p:extLst>
      <p:ext uri="{BB962C8B-B14F-4D97-AF65-F5344CB8AC3E}">
        <p14:creationId xmlns:p14="http://schemas.microsoft.com/office/powerpoint/2010/main" val="994678268"/>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1FF0437EC7D3A409CE0FDC4D791801A" ma:contentTypeVersion="12" ma:contentTypeDescription="Create a new document." ma:contentTypeScope="" ma:versionID="6acd4590b78ffbe0d84b09a41782d8a0">
  <xsd:schema xmlns:xsd="http://www.w3.org/2001/XMLSchema" xmlns:xs="http://www.w3.org/2001/XMLSchema" xmlns:p="http://schemas.microsoft.com/office/2006/metadata/properties" xmlns:ns2="fb25a5e1-f757-4ffb-9233-944f3cf7f952" xmlns:ns3="7c832521-0d75-4fd3-b609-a70c6eabeb83" targetNamespace="http://schemas.microsoft.com/office/2006/metadata/properties" ma:root="true" ma:fieldsID="1bcc65e5efba10fe9fc2177ff82a0cfe" ns2:_="" ns3:_="">
    <xsd:import namespace="fb25a5e1-f757-4ffb-9233-944f3cf7f952"/>
    <xsd:import namespace="7c832521-0d75-4fd3-b609-a70c6eabeb8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25a5e1-f757-4ffb-9233-944f3cf7f9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fdcca1d-aa7a-4aa4-88bd-88f0d812d4a1"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c832521-0d75-4fd3-b609-a70c6eabeb8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bdf8a93-c54f-4510-a3b2-d66d7d10d040}" ma:internalName="TaxCatchAll" ma:showField="CatchAllData" ma:web="7c832521-0d75-4fd3-b609-a70c6eabeb8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b25a5e1-f757-4ffb-9233-944f3cf7f952">
      <Terms xmlns="http://schemas.microsoft.com/office/infopath/2007/PartnerControls"/>
    </lcf76f155ced4ddcb4097134ff3c332f>
    <TaxCatchAll xmlns="7c832521-0d75-4fd3-b609-a70c6eabeb83" xsi:nil="true"/>
  </documentManagement>
</p:properties>
</file>

<file path=customXml/itemProps1.xml><?xml version="1.0" encoding="utf-8"?>
<ds:datastoreItem xmlns:ds="http://schemas.openxmlformats.org/officeDocument/2006/customXml" ds:itemID="{24AEABF0-A645-484E-8DEF-E2E694DB3F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b25a5e1-f757-4ffb-9233-944f3cf7f952"/>
    <ds:schemaRef ds:uri="7c832521-0d75-4fd3-b609-a70c6eabeb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CDB248F-6EC2-40B5-BC53-4762CD893EFA}">
  <ds:schemaRefs>
    <ds:schemaRef ds:uri="http://schemas.microsoft.com/sharepoint/v3/contenttype/forms"/>
  </ds:schemaRefs>
</ds:datastoreItem>
</file>

<file path=customXml/itemProps3.xml><?xml version="1.0" encoding="utf-8"?>
<ds:datastoreItem xmlns:ds="http://schemas.openxmlformats.org/officeDocument/2006/customXml" ds:itemID="{04CEE0C9-0830-4898-A138-FAEA18BBEFD0}">
  <ds:schemaRefs>
    <ds:schemaRef ds:uri="http://schemas.microsoft.com/office/2006/metadata/properties"/>
    <ds:schemaRef ds:uri="http://schemas.microsoft.com/office/infopath/2007/PartnerControls"/>
    <ds:schemaRef ds:uri="fb25a5e1-f757-4ffb-9233-944f3cf7f952"/>
    <ds:schemaRef ds:uri="7c832521-0d75-4fd3-b609-a70c6eabeb83"/>
  </ds:schemaRefs>
</ds:datastoreItem>
</file>

<file path=docMetadata/LabelInfo.xml><?xml version="1.0" encoding="utf-8"?>
<clbl:labelList xmlns:clbl="http://schemas.microsoft.com/office/2020/mipLabelMetadata">
  <clbl:label id="{04aa6bf4-d436-426f-bfa4-04b7a70e60ff}" enabled="0" method="" siteId="{04aa6bf4-d436-426f-bfa4-04b7a70e60ff}" removed="1"/>
</clbl:labelList>
</file>

<file path=docProps/app.xml><?xml version="1.0" encoding="utf-8"?>
<Properties xmlns="http://schemas.openxmlformats.org/officeDocument/2006/extended-properties" xmlns:vt="http://schemas.openxmlformats.org/officeDocument/2006/docPropsVTypes">
  <TotalTime>177</TotalTime>
  <Words>1471</Words>
  <Application>Microsoft Office PowerPoint</Application>
  <PresentationFormat>Widescreen</PresentationFormat>
  <Paragraphs>98</Paragraphs>
  <Slides>12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Calibri</vt:lpstr>
      <vt:lpstr>Calibri Light</vt:lpstr>
      <vt:lpstr>Courier New</vt:lpstr>
      <vt:lpstr>Wingdings</vt:lpstr>
      <vt:lpstr>Retrospect</vt:lpstr>
      <vt:lpstr> Road Map to Utilize MPFM for Allocation in New Mexico</vt:lpstr>
      <vt:lpstr>Why we care</vt:lpstr>
      <vt:lpstr>Data Gathering</vt:lpstr>
      <vt:lpstr>Well Selection</vt:lpstr>
      <vt:lpstr>Allocation Method used for Comparison</vt:lpstr>
      <vt:lpstr>Allocation Method used for Comparison</vt:lpstr>
      <vt:lpstr>Examples </vt:lpstr>
      <vt:lpstr>Examples </vt:lpstr>
      <vt:lpstr>Documents and Materials</vt:lpstr>
      <vt:lpstr>Operational Practices</vt:lpstr>
      <vt:lpstr>Example Conditions of Approval</vt:lpstr>
      <vt:lpstr>Incorporating MPFM into Surface Commingling Approvals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Wrinkle, Justin, EMNRD</dc:creator>
  <cp:lastModifiedBy>Wrinkle, Justin, EMNRD</cp:lastModifiedBy>
  <cp:revision>4</cp:revision>
  <dcterms:created xsi:type="dcterms:W3CDTF">2026-04-16T13:39:33Z</dcterms:created>
  <dcterms:modified xsi:type="dcterms:W3CDTF">2026-05-12T18:42:57Z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0x01010091FF0437EC7D3A409CE0FDC4D791801A</vt:lpwstr>
  </property>
  <property fmtid="{D5CDD505-2E9C-101B-9397-08002B2CF9AE}" pid="4" name="ComplianceAssetId">
    <vt:lpwstr/>
  </property>
  <property fmtid="{D5CDD505-2E9C-101B-9397-08002B2CF9AE}" pid="5" name="_ExtendedDescription">
    <vt:lpwstr/>
  </property>
  <property fmtid="{D5CDD505-2E9C-101B-9397-08002B2CF9AE}" pid="6" name="_activity">
    <vt:lpwstr>{"FileActivityType":"9","FileActivityTimeStamp":"2026-04-27T20:04:37.890Z","FileActivityUsersOnPage":[{"DisplayName":"McClure, Dean, EMNRD","Id":"dean.mcclure@emnrd.nm.gov"},{"DisplayName":"Wrinkle, Justin, EMNRD","Id":"justin.wrinkle@emnrd.nm.gov"}],"FileActivityNavigationId":null}</vt:lpwstr>
  </property>
  <property fmtid="{D5CDD505-2E9C-101B-9397-08002B2CF9AE}" pid="7" name="TriggerFlowInfo">
    <vt:lpwstr/>
  </property>
</Properties>
</file>