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429" autoAdjust="0"/>
  </p:normalViewPr>
  <p:slideViewPr>
    <p:cSldViewPr>
      <p:cViewPr varScale="1">
        <p:scale>
          <a:sx n="99" d="100"/>
          <a:sy n="99" d="100"/>
        </p:scale>
        <p:origin x="99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802A4-CCF5-4756-B764-B64A49BDF5D8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38F7D-1A8E-4828-873E-246428E2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6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38F7D-1A8E-4828-873E-246428E2DA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40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8D4E8-2B34-4C97-A5FA-868F7290BBEA}" type="datetime1">
              <a:rPr lang="en-US" smtClean="0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BB358-9CBC-4F69-9BDB-B9A21EF765CB}" type="datetime1">
              <a:rPr lang="en-US" smtClean="0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040C0-4E78-45A3-B2F9-EBF149E71C47}" type="datetime1">
              <a:rPr lang="en-US" smtClean="0"/>
              <a:t>11/22/2022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825751" y="5059679"/>
            <a:ext cx="8569960" cy="0"/>
          </a:xfrm>
          <a:custGeom>
            <a:avLst/>
            <a:gdLst/>
            <a:ahLst/>
            <a:cxnLst/>
            <a:rect l="l" t="t" r="r" b="b"/>
            <a:pathLst>
              <a:path w="8569960">
                <a:moveTo>
                  <a:pt x="0" y="0"/>
                </a:moveTo>
                <a:lnTo>
                  <a:pt x="8569452" y="0"/>
                </a:lnTo>
              </a:path>
            </a:pathLst>
          </a:custGeom>
          <a:ln w="203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836420" y="1875789"/>
            <a:ext cx="0" cy="3173730"/>
          </a:xfrm>
          <a:custGeom>
            <a:avLst/>
            <a:gdLst/>
            <a:ahLst/>
            <a:cxnLst/>
            <a:rect l="l" t="t" r="r" b="b"/>
            <a:pathLst>
              <a:path h="3173729">
                <a:moveTo>
                  <a:pt x="0" y="0"/>
                </a:moveTo>
                <a:lnTo>
                  <a:pt x="0" y="3173730"/>
                </a:lnTo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825751" y="1854200"/>
            <a:ext cx="32384" cy="21590"/>
          </a:xfrm>
          <a:custGeom>
            <a:avLst/>
            <a:gdLst/>
            <a:ahLst/>
            <a:cxnLst/>
            <a:rect l="l" t="t" r="r" b="b"/>
            <a:pathLst>
              <a:path w="32385" h="21589">
                <a:moveTo>
                  <a:pt x="0" y="21589"/>
                </a:moveTo>
                <a:lnTo>
                  <a:pt x="32004" y="21589"/>
                </a:lnTo>
                <a:lnTo>
                  <a:pt x="32004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384535" y="1875789"/>
            <a:ext cx="0" cy="3173730"/>
          </a:xfrm>
          <a:custGeom>
            <a:avLst/>
            <a:gdLst/>
            <a:ahLst/>
            <a:cxnLst/>
            <a:rect l="l" t="t" r="r" b="b"/>
            <a:pathLst>
              <a:path h="3173729">
                <a:moveTo>
                  <a:pt x="0" y="0"/>
                </a:moveTo>
                <a:lnTo>
                  <a:pt x="0" y="3173730"/>
                </a:lnTo>
              </a:path>
            </a:pathLst>
          </a:custGeom>
          <a:ln w="2133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857755" y="1864995"/>
            <a:ext cx="8537575" cy="0"/>
          </a:xfrm>
          <a:custGeom>
            <a:avLst/>
            <a:gdLst/>
            <a:ahLst/>
            <a:cxnLst/>
            <a:rect l="l" t="t" r="r" b="b"/>
            <a:pathLst>
              <a:path w="8537575">
                <a:moveTo>
                  <a:pt x="0" y="0"/>
                </a:moveTo>
                <a:lnTo>
                  <a:pt x="8537448" y="0"/>
                </a:lnTo>
              </a:path>
            </a:pathLst>
          </a:custGeom>
          <a:ln w="215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68423" y="5006340"/>
            <a:ext cx="8484235" cy="21590"/>
          </a:xfrm>
          <a:custGeom>
            <a:avLst/>
            <a:gdLst/>
            <a:ahLst/>
            <a:cxnLst/>
            <a:rect l="l" t="t" r="r" b="b"/>
            <a:pathLst>
              <a:path w="8484235" h="21589">
                <a:moveTo>
                  <a:pt x="0" y="21590"/>
                </a:moveTo>
                <a:lnTo>
                  <a:pt x="8484108" y="21590"/>
                </a:lnTo>
                <a:lnTo>
                  <a:pt x="8484108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9092" y="1918970"/>
            <a:ext cx="0" cy="3087370"/>
          </a:xfrm>
          <a:custGeom>
            <a:avLst/>
            <a:gdLst/>
            <a:ahLst/>
            <a:cxnLst/>
            <a:rect l="l" t="t" r="r" b="b"/>
            <a:pathLst>
              <a:path h="3087370">
                <a:moveTo>
                  <a:pt x="0" y="0"/>
                </a:moveTo>
                <a:lnTo>
                  <a:pt x="0" y="3087370"/>
                </a:lnTo>
              </a:path>
            </a:pathLst>
          </a:custGeom>
          <a:ln w="213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868423" y="1897379"/>
            <a:ext cx="8484235" cy="21590"/>
          </a:xfrm>
          <a:custGeom>
            <a:avLst/>
            <a:gdLst/>
            <a:ahLst/>
            <a:cxnLst/>
            <a:rect l="l" t="t" r="r" b="b"/>
            <a:pathLst>
              <a:path w="8484235" h="21589">
                <a:moveTo>
                  <a:pt x="0" y="21590"/>
                </a:moveTo>
                <a:lnTo>
                  <a:pt x="8484108" y="21590"/>
                </a:lnTo>
                <a:lnTo>
                  <a:pt x="8484108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341864" y="1918716"/>
            <a:ext cx="0" cy="3088005"/>
          </a:xfrm>
          <a:custGeom>
            <a:avLst/>
            <a:gdLst/>
            <a:ahLst/>
            <a:cxnLst/>
            <a:rect l="l" t="t" r="r" b="b"/>
            <a:pathLst>
              <a:path h="3088004">
                <a:moveTo>
                  <a:pt x="0" y="0"/>
                </a:moveTo>
                <a:lnTo>
                  <a:pt x="0" y="3087624"/>
                </a:lnTo>
              </a:path>
            </a:pathLst>
          </a:custGeom>
          <a:ln w="2133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9F3A-E1AD-4309-AC78-437EFCFB9293}" type="datetime1">
              <a:rPr lang="en-US" smtClean="0"/>
              <a:t>11/22/2022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F3A82-22DC-4F2A-95F2-4414A7A6993A}" type="datetime1">
              <a:rPr lang="en-US" smtClean="0"/>
              <a:t>11/22/2022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1895" y="1149871"/>
            <a:ext cx="396820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FAWRA FY22 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3852A-5392-455E-85B4-0A8B313079DA}" type="datetime1">
              <a:rPr lang="en-US" smtClean="0"/>
              <a:t>11/22/2022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en.wikipedia.org/wiki/Yellow_pine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870947" y="6658356"/>
            <a:ext cx="2321560" cy="200025"/>
          </a:xfrm>
          <a:custGeom>
            <a:avLst/>
            <a:gdLst/>
            <a:ahLst/>
            <a:cxnLst/>
            <a:rect l="l" t="t" r="r" b="b"/>
            <a:pathLst>
              <a:path w="2321559" h="200025">
                <a:moveTo>
                  <a:pt x="0" y="199644"/>
                </a:moveTo>
                <a:lnTo>
                  <a:pt x="2321052" y="199644"/>
                </a:lnTo>
                <a:lnTo>
                  <a:pt x="2321052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69083" y="6686392"/>
            <a:ext cx="21437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This Photo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by Unknown author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is licensed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under </a:t>
            </a:r>
            <a:r>
              <a:rPr sz="7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CC</a:t>
            </a:r>
            <a:r>
              <a:rPr sz="700" u="sng" spc="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7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BY-SA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CB8726-90DD-4100-B18A-916F4F727A3A}"/>
              </a:ext>
            </a:extLst>
          </p:cNvPr>
          <p:cNvSpPr txBox="1"/>
          <p:nvPr/>
        </p:nvSpPr>
        <p:spPr>
          <a:xfrm>
            <a:off x="838201" y="304800"/>
            <a:ext cx="111252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Photo Instructions (delete this box when done):</a:t>
            </a:r>
          </a:p>
          <a:p>
            <a:r>
              <a:rPr lang="en-US" dirty="0"/>
              <a:t>Replace this photo with a project-specific photo as background. If this is a continuation of a project previously funded by FAWRA or other Division funds (e.g. multi-phase), then select your best post-treatment photo as the background.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512CD6A-1946-4441-8EA5-633E2172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772" y="1905000"/>
            <a:ext cx="8407459" cy="1354217"/>
          </a:xfrm>
          <a:solidFill>
            <a:schemeClr val="bg1">
              <a:alpha val="58000"/>
            </a:schemeClr>
          </a:solidFill>
        </p:spPr>
        <p:txBody>
          <a:bodyPr/>
          <a:lstStyle/>
          <a:p>
            <a:pPr algn="ctr"/>
            <a:r>
              <a:rPr lang="en-US" dirty="0"/>
              <a:t>Insert the Project-Specific Title here and it should flow to fill this box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8ADF3B6-3C92-45E9-B72B-9CB9ECE14B4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dirty="0"/>
              <a:t>FAWRA FY22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2E58C06-6A24-4D58-8998-6669DDBB9E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4169" y="266331"/>
            <a:ext cx="6690631" cy="648896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660"/>
              </a:spcBef>
            </a:pPr>
            <a:r>
              <a:rPr sz="4100" spc="-15" dirty="0"/>
              <a:t>Location </a:t>
            </a:r>
            <a:r>
              <a:rPr sz="4100" dirty="0"/>
              <a:t>and</a:t>
            </a:r>
            <a:r>
              <a:rPr sz="4100" spc="-80" dirty="0"/>
              <a:t> </a:t>
            </a:r>
            <a:r>
              <a:rPr sz="4100" spc="-20" dirty="0"/>
              <a:t>Context</a:t>
            </a:r>
            <a:endParaRPr sz="4100" dirty="0"/>
          </a:p>
        </p:txBody>
      </p:sp>
      <p:sp>
        <p:nvSpPr>
          <p:cNvPr id="3" name="object 3"/>
          <p:cNvSpPr txBox="1"/>
          <p:nvPr/>
        </p:nvSpPr>
        <p:spPr>
          <a:xfrm>
            <a:off x="5059138" y="1218374"/>
            <a:ext cx="6242685" cy="330539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5080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spc="-5" dirty="0">
                <a:latin typeface="Calibri"/>
                <a:cs typeface="Calibri"/>
              </a:rPr>
              <a:t>Add a short and concise contextual statement about why this project is important. </a:t>
            </a:r>
          </a:p>
          <a:p>
            <a:pPr marL="698500" marR="5080" lvl="1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spc="-5" dirty="0">
                <a:latin typeface="Calibri"/>
                <a:cs typeface="Calibri"/>
              </a:rPr>
              <a:t>If this is a continuation of a project previously funded by FAWRA state that here.</a:t>
            </a:r>
          </a:p>
          <a:p>
            <a:pPr marL="241300" marR="59690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spc="-5" dirty="0">
                <a:latin typeface="Calibri"/>
                <a:cs typeface="Calibri"/>
              </a:rPr>
              <a:t>State precisely where this project is located within your district.</a:t>
            </a:r>
            <a:r>
              <a:rPr lang="en-US" sz="2000" spc="-5" dirty="0">
                <a:cs typeface="Calibri"/>
              </a:rPr>
              <a:t> </a:t>
            </a:r>
          </a:p>
          <a:p>
            <a:pPr marL="698500" marR="59690" lvl="1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spc="-5" dirty="0">
                <a:cs typeface="Calibri"/>
              </a:rPr>
              <a:t>If the project is in a Shared Stewardship Focal Area within Priority Landscape state that here.</a:t>
            </a:r>
            <a:endParaRPr lang="en-US" sz="2000" dirty="0">
              <a:cs typeface="Calibri"/>
            </a:endParaRPr>
          </a:p>
          <a:p>
            <a:pPr marL="241300" marR="59690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dirty="0">
                <a:latin typeface="Calibri"/>
                <a:cs typeface="Calibri"/>
              </a:rPr>
              <a:t>You may fill this box with text but may not change the font to anything smaller than Calibri 20.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44169" y="1066800"/>
            <a:ext cx="6309360" cy="0"/>
          </a:xfrm>
          <a:custGeom>
            <a:avLst/>
            <a:gdLst/>
            <a:ahLst/>
            <a:cxnLst/>
            <a:rect l="l" t="t" r="r" b="b"/>
            <a:pathLst>
              <a:path w="6309359">
                <a:moveTo>
                  <a:pt x="0" y="0"/>
                </a:moveTo>
                <a:lnTo>
                  <a:pt x="6309360" y="0"/>
                </a:lnTo>
              </a:path>
            </a:pathLst>
          </a:custGeom>
          <a:ln w="19812">
            <a:solidFill>
              <a:srgbClr val="288F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E73C9-5B21-4349-AA82-21058762E125}"/>
              </a:ext>
            </a:extLst>
          </p:cNvPr>
          <p:cNvSpPr txBox="1"/>
          <p:nvPr/>
        </p:nvSpPr>
        <p:spPr>
          <a:xfrm>
            <a:off x="990600" y="1981200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a location map here (Item 1 from the FY23 Guidelines for Continuation Projects)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4E8D7-77AE-4057-8353-3C58A8276A5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r>
              <a:rPr lang="en-US" dirty="0"/>
              <a:t>FAWRA FY24 Continuing Projects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3F38A-7876-4011-BEF9-FD9E41EC346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514065"/>
            <a:ext cx="6858000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400" spc="-20" dirty="0"/>
              <a:t>PROJECT STATUS</a:t>
            </a:r>
            <a:endParaRPr sz="3400" dirty="0"/>
          </a:p>
        </p:txBody>
      </p:sp>
      <p:sp>
        <p:nvSpPr>
          <p:cNvPr id="4" name="object 4"/>
          <p:cNvSpPr/>
          <p:nvPr/>
        </p:nvSpPr>
        <p:spPr>
          <a:xfrm>
            <a:off x="533400" y="1143000"/>
            <a:ext cx="4389120" cy="0"/>
          </a:xfrm>
          <a:custGeom>
            <a:avLst/>
            <a:gdLst/>
            <a:ahLst/>
            <a:cxnLst/>
            <a:rect l="l" t="t" r="r" b="b"/>
            <a:pathLst>
              <a:path w="4389120">
                <a:moveTo>
                  <a:pt x="0" y="0"/>
                </a:moveTo>
                <a:lnTo>
                  <a:pt x="4389120" y="0"/>
                </a:lnTo>
              </a:path>
            </a:pathLst>
          </a:custGeom>
          <a:ln w="18287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16652" y="0"/>
            <a:ext cx="697534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220864"/>
              </p:ext>
            </p:extLst>
          </p:nvPr>
        </p:nvGraphicFramePr>
        <p:xfrm>
          <a:off x="411480" y="1371608"/>
          <a:ext cx="740042" cy="4905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61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A135FFD-FCC6-4A20-81F0-1008C9B10624}"/>
              </a:ext>
            </a:extLst>
          </p:cNvPr>
          <p:cNvSpPr txBox="1"/>
          <p:nvPr/>
        </p:nvSpPr>
        <p:spPr>
          <a:xfrm>
            <a:off x="1445654" y="1427363"/>
            <a:ext cx="10287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spc="-5" dirty="0">
                <a:solidFill>
                  <a:prstClr val="black"/>
                </a:solidFill>
                <a:cs typeface="Calibri"/>
              </a:rPr>
              <a:t>Describe work completed to date and how that work was funded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Describe what work remains on the project and what you plan to accomplish in the year. Include your budget request for the year, and your calculation for remaining project costs.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spc="-5" dirty="0">
                <a:solidFill>
                  <a:prstClr val="black"/>
                </a:solidFill>
                <a:cs typeface="Calibri"/>
              </a:rPr>
              <a:t>Describe any unanticipated issues encountered that have impacted outcomes, funding, and timelines so the board can help with problem solving. For example: under what circumstances could the project be delayed or held up (NEPA, expiring contracts, etc.).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spc="-5" dirty="0">
                <a:solidFill>
                  <a:prstClr val="black"/>
                </a:solidFill>
                <a:cs typeface="Calibri"/>
              </a:rPr>
              <a:t>Do all landowners continue to support the completion of the project? Are there any other potential risks to the project the board should know about?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/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BDF70-65F9-4B6C-9333-730A8924343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r>
              <a:rPr lang="en-US" dirty="0"/>
              <a:t>FAWRA FY24 Continuing Projects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DA701-D64A-4834-89A4-5C4C8269D02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2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7303" y="228609"/>
            <a:ext cx="5937297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44880">
              <a:lnSpc>
                <a:spcPct val="100000"/>
              </a:lnSpc>
              <a:spcBef>
                <a:spcPts val="105"/>
              </a:spcBef>
            </a:pPr>
            <a:r>
              <a:rPr lang="en-US" spc="-15" dirty="0"/>
              <a:t>Project Successes</a:t>
            </a:r>
            <a:endParaRPr spc="-15" dirty="0"/>
          </a:p>
        </p:txBody>
      </p:sp>
      <p:sp>
        <p:nvSpPr>
          <p:cNvPr id="4" name="object 4"/>
          <p:cNvSpPr/>
          <p:nvPr/>
        </p:nvSpPr>
        <p:spPr>
          <a:xfrm>
            <a:off x="5044170" y="1066800"/>
            <a:ext cx="6309360" cy="0"/>
          </a:xfrm>
          <a:custGeom>
            <a:avLst/>
            <a:gdLst/>
            <a:ahLst/>
            <a:cxnLst/>
            <a:rect l="l" t="t" r="r" b="b"/>
            <a:pathLst>
              <a:path w="6309359">
                <a:moveTo>
                  <a:pt x="0" y="0"/>
                </a:moveTo>
                <a:lnTo>
                  <a:pt x="6309360" y="0"/>
                </a:lnTo>
              </a:path>
            </a:pathLst>
          </a:custGeom>
          <a:ln w="19812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682479-08D0-4970-9B0A-569F6FF2F2A5}"/>
              </a:ext>
            </a:extLst>
          </p:cNvPr>
          <p:cNvSpPr txBox="1"/>
          <p:nvPr/>
        </p:nvSpPr>
        <p:spPr>
          <a:xfrm>
            <a:off x="5044170" y="3428999"/>
            <a:ext cx="6785451" cy="25853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Photo Instructions (delete this box when done):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Replace these photos with a project-specific “before” and “after” photo if this is a multi-phase project.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this is a new project insert a photo that can illustrate your goal for “after” treatment and if that is not possible, insert two “before” photos that illustrate the need for the project treatment.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the file size and if it is over 10MB compress the photos by clicking on a photo, choosing “picture format”, and choosing “compress pictures” and 220 dpi.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EA3BF-5A7E-4A92-97F1-16DCAC72C2B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044170" y="6367632"/>
            <a:ext cx="3901440" cy="276999"/>
          </a:xfrm>
        </p:spPr>
        <p:txBody>
          <a:bodyPr/>
          <a:lstStyle/>
          <a:p>
            <a:r>
              <a:rPr lang="en-US" dirty="0"/>
              <a:t>FAWRA FY24 Continuing Projects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2D939-2AA1-4BF0-8A6C-D8AB015EE5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 descr="A picture containing tree, outdoor, snow, plant&#10;&#10;Description automatically generated">
            <a:extLst>
              <a:ext uri="{FF2B5EF4-FFF2-40B4-BE49-F238E27FC236}">
                <a16:creationId xmlns:a16="http://schemas.microsoft.com/office/drawing/2014/main" id="{94DC6762-6D76-48FB-A95F-ADF2244597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2" y="181006"/>
            <a:ext cx="4470399" cy="3247993"/>
          </a:xfrm>
          <a:prstGeom prst="rect">
            <a:avLst/>
          </a:prstGeom>
        </p:spPr>
      </p:pic>
      <p:pic>
        <p:nvPicPr>
          <p:cNvPr id="9" name="Picture 8" descr="A picture containing tree, outdoor, grass, sky&#10;&#10;Description automatically generated">
            <a:extLst>
              <a:ext uri="{FF2B5EF4-FFF2-40B4-BE49-F238E27FC236}">
                <a16:creationId xmlns:a16="http://schemas.microsoft.com/office/drawing/2014/main" id="{140F27C6-8F28-430B-A92F-3E62CE38DF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2" y="3581400"/>
            <a:ext cx="4470399" cy="3047991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1227489D-876F-4656-B8D8-5D19C1B7CF85}"/>
              </a:ext>
            </a:extLst>
          </p:cNvPr>
          <p:cNvSpPr txBox="1"/>
          <p:nvPr/>
        </p:nvSpPr>
        <p:spPr>
          <a:xfrm>
            <a:off x="5118519" y="1219283"/>
            <a:ext cx="6463881" cy="66364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5080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spc="-5" dirty="0">
                <a:latin typeface="Calibri"/>
                <a:cs typeface="Calibri"/>
              </a:rPr>
              <a:t>List specific contributions from partner organizations	</a:t>
            </a:r>
          </a:p>
          <a:p>
            <a:pPr marL="241300" marR="5080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lang="en-US" sz="2000" dirty="0">
                <a:latin typeface="Calibri"/>
                <a:cs typeface="Calibri"/>
              </a:rPr>
              <a:t>List successes and other project highlights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3012</TotalTime>
  <Words>430</Words>
  <Application>Microsoft Office PowerPoint</Application>
  <PresentationFormat>Widescreen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Insert the Project-Specific Title here and it should flow to fill this box</vt:lpstr>
      <vt:lpstr>Location and Context</vt:lpstr>
      <vt:lpstr>PROJECT STATUS</vt:lpstr>
      <vt:lpstr>Project Successes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Frederick, Andrew</dc:creator>
  <cp:lastModifiedBy>Pederson, Jacob, EMNRD</cp:lastModifiedBy>
  <cp:revision>24</cp:revision>
  <dcterms:created xsi:type="dcterms:W3CDTF">2021-03-10T21:55:47Z</dcterms:created>
  <dcterms:modified xsi:type="dcterms:W3CDTF">2022-11-22T17:21:11Z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2020-05-27T00:00:00Z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2021-03-10T00:00:00Z</vt:filetime>
  </property>
</Properties>
</file>