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8"/>
  </p:notesMasterIdLst>
  <p:sldIdLst>
    <p:sldId id="256" r:id="rId2"/>
    <p:sldId id="280" r:id="rId3"/>
    <p:sldId id="291" r:id="rId4"/>
    <p:sldId id="298" r:id="rId5"/>
    <p:sldId id="297" r:id="rId6"/>
    <p:sldId id="295" r:id="rId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oval, Adrienne" initials="SA" lastIdx="6" clrIdx="0">
    <p:extLst>
      <p:ext uri="{19B8F6BF-5375-455C-9EA6-DF929625EA0E}">
        <p15:presenceInfo xmlns:p15="http://schemas.microsoft.com/office/powerpoint/2012/main" userId="S::ASandoval@emnrd.us::6a327e95-3bf3-4381-beed-033115a2b27d" providerId="AD"/>
      </p:ext>
    </p:extLst>
  </p:cmAuthor>
  <p:cmAuthor id="2" name="Kenney, James, NMENV" initials="KJN" lastIdx="2" clrIdx="1">
    <p:extLst>
      <p:ext uri="{19B8F6BF-5375-455C-9EA6-DF929625EA0E}">
        <p15:presenceInfo xmlns:p15="http://schemas.microsoft.com/office/powerpoint/2012/main" userId="S-1-5-21-2566535652-2004029877-2402176416-17054" providerId="AD"/>
      </p:ext>
    </p:extLst>
  </p:cmAuthor>
  <p:cmAuthor id="3" name="gwade@emnrd.us" initials="g" lastIdx="1" clrIdx="2">
    <p:extLst>
      <p:ext uri="{19B8F6BF-5375-455C-9EA6-DF929625EA0E}">
        <p15:presenceInfo xmlns:p15="http://schemas.microsoft.com/office/powerpoint/2012/main" userId="S::gwade@emnrd.us::16d0672e-e80d-45ce-a7d5-6acc4c38d991" providerId="AD"/>
      </p:ext>
    </p:extLst>
  </p:cmAuthor>
  <p:cmAuthor id="4" name="Torres, Susan, EMNRD" initials="TSE" lastIdx="3" clrIdx="3">
    <p:extLst>
      <p:ext uri="{19B8F6BF-5375-455C-9EA6-DF929625EA0E}">
        <p15:presenceInfo xmlns:p15="http://schemas.microsoft.com/office/powerpoint/2012/main" userId="Torres, Susan, EMN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EA4D65-BF2C-4518-A067-B0158E6F5639}" v="17" dt="2022-05-27T17:30:38.1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ge, Dylan , EMNRD" userId="67cf47ae-78ab-4136-8ac7-30f1a3636242" providerId="ADAL" clId="{69EA4D65-BF2C-4518-A067-B0158E6F5639}"/>
    <pc:docChg chg="undo custSel addSld delSld modSld sldOrd">
      <pc:chgData name="Fuge, Dylan , EMNRD" userId="67cf47ae-78ab-4136-8ac7-30f1a3636242" providerId="ADAL" clId="{69EA4D65-BF2C-4518-A067-B0158E6F5639}" dt="2022-05-27T18:04:03.582" v="4370" actId="20577"/>
      <pc:docMkLst>
        <pc:docMk/>
      </pc:docMkLst>
      <pc:sldChg chg="modSp mod">
        <pc:chgData name="Fuge, Dylan , EMNRD" userId="67cf47ae-78ab-4136-8ac7-30f1a3636242" providerId="ADAL" clId="{69EA4D65-BF2C-4518-A067-B0158E6F5639}" dt="2022-05-25T04:24:28.048" v="4170" actId="313"/>
        <pc:sldMkLst>
          <pc:docMk/>
          <pc:sldMk cId="1881920316" sldId="256"/>
        </pc:sldMkLst>
        <pc:spChg chg="mod">
          <ac:chgData name="Fuge, Dylan , EMNRD" userId="67cf47ae-78ab-4136-8ac7-30f1a3636242" providerId="ADAL" clId="{69EA4D65-BF2C-4518-A067-B0158E6F5639}" dt="2022-05-25T02:54:00.224" v="70" actId="20577"/>
          <ac:spMkLst>
            <pc:docMk/>
            <pc:sldMk cId="1881920316" sldId="256"/>
            <ac:spMk id="2" creationId="{8AB61B1A-F48F-4587-9F8E-1852FC5B2A21}"/>
          </ac:spMkLst>
        </pc:spChg>
        <pc:spChg chg="mod">
          <ac:chgData name="Fuge, Dylan , EMNRD" userId="67cf47ae-78ab-4136-8ac7-30f1a3636242" providerId="ADAL" clId="{69EA4D65-BF2C-4518-A067-B0158E6F5639}" dt="2022-05-25T04:24:28.048" v="4170" actId="313"/>
          <ac:spMkLst>
            <pc:docMk/>
            <pc:sldMk cId="1881920316" sldId="256"/>
            <ac:spMk id="3" creationId="{2CED38D0-475E-4DA8-AD2D-76A802D37389}"/>
          </ac:spMkLst>
        </pc:spChg>
      </pc:sldChg>
      <pc:sldChg chg="del">
        <pc:chgData name="Fuge, Dylan , EMNRD" userId="67cf47ae-78ab-4136-8ac7-30f1a3636242" providerId="ADAL" clId="{69EA4D65-BF2C-4518-A067-B0158E6F5639}" dt="2022-05-25T02:55:06.311" v="158" actId="47"/>
        <pc:sldMkLst>
          <pc:docMk/>
          <pc:sldMk cId="28818179" sldId="262"/>
        </pc:sldMkLst>
      </pc:sldChg>
      <pc:sldChg chg="modSp mod">
        <pc:chgData name="Fuge, Dylan , EMNRD" userId="67cf47ae-78ab-4136-8ac7-30f1a3636242" providerId="ADAL" clId="{69EA4D65-BF2C-4518-A067-B0158E6F5639}" dt="2022-05-25T02:56:59.235" v="372" actId="14100"/>
        <pc:sldMkLst>
          <pc:docMk/>
          <pc:sldMk cId="2009007660" sldId="280"/>
        </pc:sldMkLst>
        <pc:spChg chg="mod">
          <ac:chgData name="Fuge, Dylan , EMNRD" userId="67cf47ae-78ab-4136-8ac7-30f1a3636242" providerId="ADAL" clId="{69EA4D65-BF2C-4518-A067-B0158E6F5639}" dt="2022-05-25T02:56:59.235" v="372" actId="14100"/>
          <ac:spMkLst>
            <pc:docMk/>
            <pc:sldMk cId="2009007660" sldId="280"/>
            <ac:spMk id="3" creationId="{75ADBC7F-4FDF-4579-AD47-613D4E192F9C}"/>
          </ac:spMkLst>
        </pc:spChg>
        <pc:spChg chg="mod">
          <ac:chgData name="Fuge, Dylan , EMNRD" userId="67cf47ae-78ab-4136-8ac7-30f1a3636242" providerId="ADAL" clId="{69EA4D65-BF2C-4518-A067-B0158E6F5639}" dt="2022-05-25T02:55:34.740" v="218" actId="113"/>
          <ac:spMkLst>
            <pc:docMk/>
            <pc:sldMk cId="2009007660" sldId="280"/>
            <ac:spMk id="4" creationId="{B2AE8E84-A43F-4D8C-901F-4F355DC8F405}"/>
          </ac:spMkLst>
        </pc:spChg>
      </pc:sldChg>
      <pc:sldChg chg="del">
        <pc:chgData name="Fuge, Dylan , EMNRD" userId="67cf47ae-78ab-4136-8ac7-30f1a3636242" providerId="ADAL" clId="{69EA4D65-BF2C-4518-A067-B0158E6F5639}" dt="2022-05-25T02:57:05.349" v="374" actId="47"/>
        <pc:sldMkLst>
          <pc:docMk/>
          <pc:sldMk cId="2344926876" sldId="287"/>
        </pc:sldMkLst>
      </pc:sldChg>
      <pc:sldChg chg="del">
        <pc:chgData name="Fuge, Dylan , EMNRD" userId="67cf47ae-78ab-4136-8ac7-30f1a3636242" providerId="ADAL" clId="{69EA4D65-BF2C-4518-A067-B0158E6F5639}" dt="2022-05-25T02:57:04.247" v="373" actId="47"/>
        <pc:sldMkLst>
          <pc:docMk/>
          <pc:sldMk cId="336499872" sldId="288"/>
        </pc:sldMkLst>
      </pc:sldChg>
      <pc:sldChg chg="del">
        <pc:chgData name="Fuge, Dylan , EMNRD" userId="67cf47ae-78ab-4136-8ac7-30f1a3636242" providerId="ADAL" clId="{69EA4D65-BF2C-4518-A067-B0158E6F5639}" dt="2022-05-25T02:57:06.577" v="375" actId="47"/>
        <pc:sldMkLst>
          <pc:docMk/>
          <pc:sldMk cId="3621219569" sldId="289"/>
        </pc:sldMkLst>
      </pc:sldChg>
      <pc:sldChg chg="modSp mod">
        <pc:chgData name="Fuge, Dylan , EMNRD" userId="67cf47ae-78ab-4136-8ac7-30f1a3636242" providerId="ADAL" clId="{69EA4D65-BF2C-4518-A067-B0158E6F5639}" dt="2022-05-26T21:39:01.467" v="4181" actId="20577"/>
        <pc:sldMkLst>
          <pc:docMk/>
          <pc:sldMk cId="2560517457" sldId="291"/>
        </pc:sldMkLst>
        <pc:spChg chg="mod">
          <ac:chgData name="Fuge, Dylan , EMNRD" userId="67cf47ae-78ab-4136-8ac7-30f1a3636242" providerId="ADAL" clId="{69EA4D65-BF2C-4518-A067-B0158E6F5639}" dt="2022-05-26T21:39:01.467" v="4181" actId="20577"/>
          <ac:spMkLst>
            <pc:docMk/>
            <pc:sldMk cId="2560517457" sldId="291"/>
            <ac:spMk id="3" creationId="{75ADBC7F-4FDF-4579-AD47-613D4E192F9C}"/>
          </ac:spMkLst>
        </pc:spChg>
        <pc:spChg chg="mod">
          <ac:chgData name="Fuge, Dylan , EMNRD" userId="67cf47ae-78ab-4136-8ac7-30f1a3636242" providerId="ADAL" clId="{69EA4D65-BF2C-4518-A067-B0158E6F5639}" dt="2022-05-25T03:16:09.825" v="4152" actId="113"/>
          <ac:spMkLst>
            <pc:docMk/>
            <pc:sldMk cId="2560517457" sldId="291"/>
            <ac:spMk id="4" creationId="{B2AE8E84-A43F-4D8C-901F-4F355DC8F405}"/>
          </ac:spMkLst>
        </pc:spChg>
      </pc:sldChg>
      <pc:sldChg chg="del">
        <pc:chgData name="Fuge, Dylan , EMNRD" userId="67cf47ae-78ab-4136-8ac7-30f1a3636242" providerId="ADAL" clId="{69EA4D65-BF2C-4518-A067-B0158E6F5639}" dt="2022-05-25T02:57:07.365" v="376" actId="47"/>
        <pc:sldMkLst>
          <pc:docMk/>
          <pc:sldMk cId="936257649" sldId="292"/>
        </pc:sldMkLst>
      </pc:sldChg>
      <pc:sldChg chg="del">
        <pc:chgData name="Fuge, Dylan , EMNRD" userId="67cf47ae-78ab-4136-8ac7-30f1a3636242" providerId="ADAL" clId="{69EA4D65-BF2C-4518-A067-B0158E6F5639}" dt="2022-05-25T02:57:08.329" v="377" actId="47"/>
        <pc:sldMkLst>
          <pc:docMk/>
          <pc:sldMk cId="2949159365" sldId="293"/>
        </pc:sldMkLst>
      </pc:sldChg>
      <pc:sldChg chg="del">
        <pc:chgData name="Fuge, Dylan , EMNRD" userId="67cf47ae-78ab-4136-8ac7-30f1a3636242" providerId="ADAL" clId="{69EA4D65-BF2C-4518-A067-B0158E6F5639}" dt="2022-05-25T03:05:38.156" v="1822" actId="47"/>
        <pc:sldMkLst>
          <pc:docMk/>
          <pc:sldMk cId="1740302412" sldId="294"/>
        </pc:sldMkLst>
      </pc:sldChg>
      <pc:sldChg chg="modSp add mod ord">
        <pc:chgData name="Fuge, Dylan , EMNRD" userId="67cf47ae-78ab-4136-8ac7-30f1a3636242" providerId="ADAL" clId="{69EA4D65-BF2C-4518-A067-B0158E6F5639}" dt="2022-05-27T18:04:03.582" v="4370" actId="20577"/>
        <pc:sldMkLst>
          <pc:docMk/>
          <pc:sldMk cId="91744697" sldId="295"/>
        </pc:sldMkLst>
        <pc:spChg chg="mod">
          <ac:chgData name="Fuge, Dylan , EMNRD" userId="67cf47ae-78ab-4136-8ac7-30f1a3636242" providerId="ADAL" clId="{69EA4D65-BF2C-4518-A067-B0158E6F5639}" dt="2022-05-27T18:04:03.582" v="4370" actId="20577"/>
          <ac:spMkLst>
            <pc:docMk/>
            <pc:sldMk cId="91744697" sldId="295"/>
            <ac:spMk id="3" creationId="{75ADBC7F-4FDF-4579-AD47-613D4E192F9C}"/>
          </ac:spMkLst>
        </pc:spChg>
        <pc:spChg chg="mod">
          <ac:chgData name="Fuge, Dylan , EMNRD" userId="67cf47ae-78ab-4136-8ac7-30f1a3636242" providerId="ADAL" clId="{69EA4D65-BF2C-4518-A067-B0158E6F5639}" dt="2022-05-25T03:06:48.428" v="2016" actId="113"/>
          <ac:spMkLst>
            <pc:docMk/>
            <pc:sldMk cId="91744697" sldId="295"/>
            <ac:spMk id="4" creationId="{B2AE8E84-A43F-4D8C-901F-4F355DC8F405}"/>
          </ac:spMkLst>
        </pc:spChg>
      </pc:sldChg>
      <pc:sldChg chg="add del">
        <pc:chgData name="Fuge, Dylan , EMNRD" userId="67cf47ae-78ab-4136-8ac7-30f1a3636242" providerId="ADAL" clId="{69EA4D65-BF2C-4518-A067-B0158E6F5639}" dt="2022-05-25T03:16:05.049" v="4151" actId="47"/>
        <pc:sldMkLst>
          <pc:docMk/>
          <pc:sldMk cId="2817580024" sldId="296"/>
        </pc:sldMkLst>
      </pc:sldChg>
      <pc:sldChg chg="modSp add mod">
        <pc:chgData name="Fuge, Dylan , EMNRD" userId="67cf47ae-78ab-4136-8ac7-30f1a3636242" providerId="ADAL" clId="{69EA4D65-BF2C-4518-A067-B0158E6F5639}" dt="2022-05-25T04:24:14.550" v="4169" actId="5793"/>
        <pc:sldMkLst>
          <pc:docMk/>
          <pc:sldMk cId="844717452" sldId="297"/>
        </pc:sldMkLst>
        <pc:spChg chg="mod">
          <ac:chgData name="Fuge, Dylan , EMNRD" userId="67cf47ae-78ab-4136-8ac7-30f1a3636242" providerId="ADAL" clId="{69EA4D65-BF2C-4518-A067-B0158E6F5639}" dt="2022-05-25T04:24:14.550" v="4169" actId="5793"/>
          <ac:spMkLst>
            <pc:docMk/>
            <pc:sldMk cId="844717452" sldId="297"/>
            <ac:spMk id="3" creationId="{75ADBC7F-4FDF-4579-AD47-613D4E192F9C}"/>
          </ac:spMkLst>
        </pc:spChg>
      </pc:sldChg>
      <pc:sldChg chg="addSp delSp modSp add mod">
        <pc:chgData name="Fuge, Dylan , EMNRD" userId="67cf47ae-78ab-4136-8ac7-30f1a3636242" providerId="ADAL" clId="{69EA4D65-BF2C-4518-A067-B0158E6F5639}" dt="2022-05-27T18:00:59.003" v="4367" actId="20577"/>
        <pc:sldMkLst>
          <pc:docMk/>
          <pc:sldMk cId="3333196507" sldId="298"/>
        </pc:sldMkLst>
        <pc:spChg chg="add del">
          <ac:chgData name="Fuge, Dylan , EMNRD" userId="67cf47ae-78ab-4136-8ac7-30f1a3636242" providerId="ADAL" clId="{69EA4D65-BF2C-4518-A067-B0158E6F5639}" dt="2022-05-27T17:29:18.148" v="4207" actId="478"/>
          <ac:spMkLst>
            <pc:docMk/>
            <pc:sldMk cId="3333196507" sldId="298"/>
            <ac:spMk id="2" creationId="{8B71D0D9-6F31-4806-ACDC-31FD2DAAB395}"/>
          </ac:spMkLst>
        </pc:spChg>
        <pc:spChg chg="del mod">
          <ac:chgData name="Fuge, Dylan , EMNRD" userId="67cf47ae-78ab-4136-8ac7-30f1a3636242" providerId="ADAL" clId="{69EA4D65-BF2C-4518-A067-B0158E6F5639}" dt="2022-05-27T17:29:32.470" v="4209" actId="931"/>
          <ac:spMkLst>
            <pc:docMk/>
            <pc:sldMk cId="3333196507" sldId="298"/>
            <ac:spMk id="3" creationId="{75ADBC7F-4FDF-4579-AD47-613D4E192F9C}"/>
          </ac:spMkLst>
        </pc:spChg>
        <pc:spChg chg="mod">
          <ac:chgData name="Fuge, Dylan , EMNRD" userId="67cf47ae-78ab-4136-8ac7-30f1a3636242" providerId="ADAL" clId="{69EA4D65-BF2C-4518-A067-B0158E6F5639}" dt="2022-05-27T17:30:01.163" v="4216" actId="1076"/>
          <ac:spMkLst>
            <pc:docMk/>
            <pc:sldMk cId="3333196507" sldId="298"/>
            <ac:spMk id="4" creationId="{B2AE8E84-A43F-4D8C-901F-4F355DC8F405}"/>
          </ac:spMkLst>
        </pc:spChg>
        <pc:spChg chg="add del mod">
          <ac:chgData name="Fuge, Dylan , EMNRD" userId="67cf47ae-78ab-4136-8ac7-30f1a3636242" providerId="ADAL" clId="{69EA4D65-BF2C-4518-A067-B0158E6F5639}" dt="2022-05-27T17:29:18.148" v="4207" actId="478"/>
          <ac:spMkLst>
            <pc:docMk/>
            <pc:sldMk cId="3333196507" sldId="298"/>
            <ac:spMk id="8" creationId="{0E0224BC-AAA2-4320-712A-5FACABF6F544}"/>
          </ac:spMkLst>
        </pc:spChg>
        <pc:spChg chg="add mod">
          <ac:chgData name="Fuge, Dylan , EMNRD" userId="67cf47ae-78ab-4136-8ac7-30f1a3636242" providerId="ADAL" clId="{69EA4D65-BF2C-4518-A067-B0158E6F5639}" dt="2022-05-27T18:00:59.003" v="4367" actId="20577"/>
          <ac:spMkLst>
            <pc:docMk/>
            <pc:sldMk cId="3333196507" sldId="298"/>
            <ac:spMk id="11" creationId="{FA8AB8DF-2809-D60D-FA15-34AEA7E8289B}"/>
          </ac:spMkLst>
        </pc:spChg>
        <pc:picChg chg="add mod">
          <ac:chgData name="Fuge, Dylan , EMNRD" userId="67cf47ae-78ab-4136-8ac7-30f1a3636242" providerId="ADAL" clId="{69EA4D65-BF2C-4518-A067-B0158E6F5639}" dt="2022-05-27T17:30:10.962" v="4217" actId="14100"/>
          <ac:picMkLst>
            <pc:docMk/>
            <pc:sldMk cId="3333196507" sldId="298"/>
            <ac:picMk id="10" creationId="{37AAC095-54D5-9B78-9A8B-DBB35EC402D3}"/>
          </ac:picMkLst>
        </pc:picChg>
      </pc:sldChg>
    </pc:docChg>
  </pc:docChgLst>
  <pc:docChgLst>
    <pc:chgData name="Tremaine, Jesse K, EMNRD" userId="b47f988d-f4d3-4d16-88f6-16ef6b05c3db" providerId="ADAL" clId="{A008BA5E-6B7D-46A4-A98E-17A094F2AE37}"/>
    <pc:docChg chg="modSld">
      <pc:chgData name="Tremaine, Jesse K, EMNRD" userId="b47f988d-f4d3-4d16-88f6-16ef6b05c3db" providerId="ADAL" clId="{A008BA5E-6B7D-46A4-A98E-17A094F2AE37}" dt="2022-05-25T23:14:50.139" v="5" actId="20577"/>
      <pc:docMkLst>
        <pc:docMk/>
      </pc:docMkLst>
      <pc:sldChg chg="modSp mod">
        <pc:chgData name="Tremaine, Jesse K, EMNRD" userId="b47f988d-f4d3-4d16-88f6-16ef6b05c3db" providerId="ADAL" clId="{A008BA5E-6B7D-46A4-A98E-17A094F2AE37}" dt="2022-05-25T23:12:33.143" v="4" actId="20577"/>
        <pc:sldMkLst>
          <pc:docMk/>
          <pc:sldMk cId="2560517457" sldId="291"/>
        </pc:sldMkLst>
        <pc:spChg chg="mod">
          <ac:chgData name="Tremaine, Jesse K, EMNRD" userId="b47f988d-f4d3-4d16-88f6-16ef6b05c3db" providerId="ADAL" clId="{A008BA5E-6B7D-46A4-A98E-17A094F2AE37}" dt="2022-05-25T23:12:33.143" v="4" actId="20577"/>
          <ac:spMkLst>
            <pc:docMk/>
            <pc:sldMk cId="2560517457" sldId="291"/>
            <ac:spMk id="3" creationId="{75ADBC7F-4FDF-4579-AD47-613D4E192F9C}"/>
          </ac:spMkLst>
        </pc:spChg>
      </pc:sldChg>
      <pc:sldChg chg="modSp mod">
        <pc:chgData name="Tremaine, Jesse K, EMNRD" userId="b47f988d-f4d3-4d16-88f6-16ef6b05c3db" providerId="ADAL" clId="{A008BA5E-6B7D-46A4-A98E-17A094F2AE37}" dt="2022-05-25T23:14:50.139" v="5" actId="20577"/>
        <pc:sldMkLst>
          <pc:docMk/>
          <pc:sldMk cId="844717452" sldId="297"/>
        </pc:sldMkLst>
        <pc:spChg chg="mod">
          <ac:chgData name="Tremaine, Jesse K, EMNRD" userId="b47f988d-f4d3-4d16-88f6-16ef6b05c3db" providerId="ADAL" clId="{A008BA5E-6B7D-46A4-A98E-17A094F2AE37}" dt="2022-05-25T23:14:50.139" v="5" actId="20577"/>
          <ac:spMkLst>
            <pc:docMk/>
            <pc:sldMk cId="844717452" sldId="297"/>
            <ac:spMk id="3" creationId="{75ADBC7F-4FDF-4579-AD47-613D4E192F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735" cy="466088"/>
          </a:xfrm>
          <a:prstGeom prst="rect">
            <a:avLst/>
          </a:prstGeom>
        </p:spPr>
        <p:txBody>
          <a:bodyPr vert="horz" lIns="91294" tIns="45647" rIns="91294" bIns="45647" rtlCol="0"/>
          <a:lstStyle>
            <a:lvl1pPr algn="l">
              <a:defRPr sz="1200"/>
            </a:lvl1pPr>
          </a:lstStyle>
          <a:p>
            <a:endParaRPr lang="en-US"/>
          </a:p>
        </p:txBody>
      </p:sp>
      <p:sp>
        <p:nvSpPr>
          <p:cNvPr id="3" name="Date Placeholder 2"/>
          <p:cNvSpPr>
            <a:spLocks noGrp="1"/>
          </p:cNvSpPr>
          <p:nvPr>
            <p:ph type="dt" idx="1"/>
          </p:nvPr>
        </p:nvSpPr>
        <p:spPr>
          <a:xfrm>
            <a:off x="3971081" y="1"/>
            <a:ext cx="3037735" cy="466088"/>
          </a:xfrm>
          <a:prstGeom prst="rect">
            <a:avLst/>
          </a:prstGeom>
        </p:spPr>
        <p:txBody>
          <a:bodyPr vert="horz" lIns="91294" tIns="45647" rIns="91294" bIns="45647" rtlCol="0"/>
          <a:lstStyle>
            <a:lvl1pPr algn="r">
              <a:defRPr sz="1200"/>
            </a:lvl1pPr>
          </a:lstStyle>
          <a:p>
            <a:fld id="{1D90F46E-5209-48B9-8387-B6105564107F}" type="datetimeFigureOut">
              <a:rPr lang="en-US" smtClean="0"/>
              <a:t>5/27/2022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294" tIns="45647" rIns="91294" bIns="45647" rtlCol="0" anchor="ctr"/>
          <a:lstStyle/>
          <a:p>
            <a:endParaRPr lang="en-US"/>
          </a:p>
        </p:txBody>
      </p:sp>
      <p:sp>
        <p:nvSpPr>
          <p:cNvPr id="5" name="Notes Placeholder 4"/>
          <p:cNvSpPr>
            <a:spLocks noGrp="1"/>
          </p:cNvSpPr>
          <p:nvPr>
            <p:ph type="body" sz="quarter" idx="3"/>
          </p:nvPr>
        </p:nvSpPr>
        <p:spPr>
          <a:xfrm>
            <a:off x="700406" y="4473813"/>
            <a:ext cx="5609588" cy="3660537"/>
          </a:xfrm>
          <a:prstGeom prst="rect">
            <a:avLst/>
          </a:prstGeom>
        </p:spPr>
        <p:txBody>
          <a:bodyPr vert="horz" lIns="91294" tIns="45647" rIns="91294" bIns="4564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312"/>
            <a:ext cx="3037735" cy="466088"/>
          </a:xfrm>
          <a:prstGeom prst="rect">
            <a:avLst/>
          </a:prstGeom>
        </p:spPr>
        <p:txBody>
          <a:bodyPr vert="horz" lIns="91294" tIns="45647" rIns="91294" bIns="45647" rtlCol="0" anchor="b"/>
          <a:lstStyle>
            <a:lvl1pPr algn="l">
              <a:defRPr sz="1200"/>
            </a:lvl1pPr>
          </a:lstStyle>
          <a:p>
            <a:endParaRPr lang="en-US"/>
          </a:p>
        </p:txBody>
      </p:sp>
      <p:sp>
        <p:nvSpPr>
          <p:cNvPr id="7" name="Slide Number Placeholder 6"/>
          <p:cNvSpPr>
            <a:spLocks noGrp="1"/>
          </p:cNvSpPr>
          <p:nvPr>
            <p:ph type="sldNum" sz="quarter" idx="5"/>
          </p:nvPr>
        </p:nvSpPr>
        <p:spPr>
          <a:xfrm>
            <a:off x="3971081" y="8830312"/>
            <a:ext cx="3037735" cy="466088"/>
          </a:xfrm>
          <a:prstGeom prst="rect">
            <a:avLst/>
          </a:prstGeom>
        </p:spPr>
        <p:txBody>
          <a:bodyPr vert="horz" lIns="91294" tIns="45647" rIns="91294" bIns="45647" rtlCol="0" anchor="b"/>
          <a:lstStyle>
            <a:lvl1pPr algn="r">
              <a:defRPr sz="1200"/>
            </a:lvl1pPr>
          </a:lstStyle>
          <a:p>
            <a:fld id="{9EEB5952-9003-4301-8A1D-6B81C2BC8FE0}" type="slidenum">
              <a:rPr lang="en-US" smtClean="0"/>
              <a:t>‹#›</a:t>
            </a:fld>
            <a:endParaRPr lang="en-US"/>
          </a:p>
        </p:txBody>
      </p:sp>
    </p:spTree>
    <p:extLst>
      <p:ext uri="{BB962C8B-B14F-4D97-AF65-F5344CB8AC3E}">
        <p14:creationId xmlns:p14="http://schemas.microsoft.com/office/powerpoint/2010/main" val="1496384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426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smtClean="0"/>
              <a:t>‹#›</a:t>
            </a:fld>
            <a:endParaRPr lang="en-US"/>
          </a:p>
        </p:txBody>
      </p:sp>
    </p:spTree>
    <p:extLst>
      <p:ext uri="{BB962C8B-B14F-4D97-AF65-F5344CB8AC3E}">
        <p14:creationId xmlns:p14="http://schemas.microsoft.com/office/powerpoint/2010/main" val="501522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419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62847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51976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June 2019</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Rectangle 5">
            <a:extLst>
              <a:ext uri="{FF2B5EF4-FFF2-40B4-BE49-F238E27FC236}">
                <a16:creationId xmlns:a16="http://schemas.microsoft.com/office/drawing/2014/main" id="{22185007-0C99-4015-9BB3-B3251B7AD9B0}"/>
              </a:ext>
            </a:extLst>
          </p:cNvPr>
          <p:cNvSpPr/>
          <p:nvPr userDrawn="1"/>
        </p:nvSpPr>
        <p:spPr>
          <a:xfrm>
            <a:off x="700088" y="1666876"/>
            <a:ext cx="8022431"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7" name="Straight Connector 6">
            <a:extLst>
              <a:ext uri="{FF2B5EF4-FFF2-40B4-BE49-F238E27FC236}">
                <a16:creationId xmlns:a16="http://schemas.microsoft.com/office/drawing/2014/main" id="{3010C8BE-30F4-4536-A483-CD9BA00E07D0}"/>
              </a:ext>
            </a:extLst>
          </p:cNvPr>
          <p:cNvCxnSpPr>
            <a:cxnSpLocks/>
          </p:cNvCxnSpPr>
          <p:nvPr userDrawn="1"/>
        </p:nvCxnSpPr>
        <p:spPr>
          <a:xfrm>
            <a:off x="264319" y="1028700"/>
            <a:ext cx="837961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336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02311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en-US"/>
              <a:t>June 2019</a:t>
            </a: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06961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34434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65062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421556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r>
              <a:rPr lang="en-US"/>
              <a:t>June 2019</a:t>
            </a: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333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1B1A-F48F-4587-9F8E-1852FC5B2A21}"/>
              </a:ext>
            </a:extLst>
          </p:cNvPr>
          <p:cNvSpPr>
            <a:spLocks noGrp="1"/>
          </p:cNvSpPr>
          <p:nvPr>
            <p:ph type="ctrTitle"/>
          </p:nvPr>
        </p:nvSpPr>
        <p:spPr>
          <a:xfrm>
            <a:off x="774954" y="1231323"/>
            <a:ext cx="7884830" cy="1385454"/>
          </a:xfrm>
        </p:spPr>
        <p:txBody>
          <a:bodyPr>
            <a:normAutofit fontScale="90000"/>
          </a:bodyPr>
          <a:lstStyle/>
          <a:p>
            <a:pPr algn="l"/>
            <a:r>
              <a:rPr lang="en-US" sz="5100"/>
              <a:t>Legal Update: Carlsbad Brine Well Remediation Authority</a:t>
            </a:r>
          </a:p>
        </p:txBody>
      </p:sp>
      <p:sp>
        <p:nvSpPr>
          <p:cNvPr id="3" name="Subtitle 2">
            <a:extLst>
              <a:ext uri="{FF2B5EF4-FFF2-40B4-BE49-F238E27FC236}">
                <a16:creationId xmlns:a16="http://schemas.microsoft.com/office/drawing/2014/main" id="{2CED38D0-475E-4DA8-AD2D-76A802D37389}"/>
              </a:ext>
            </a:extLst>
          </p:cNvPr>
          <p:cNvSpPr>
            <a:spLocks noGrp="1"/>
          </p:cNvSpPr>
          <p:nvPr>
            <p:ph type="subTitle" idx="1"/>
          </p:nvPr>
        </p:nvSpPr>
        <p:spPr>
          <a:xfrm>
            <a:off x="774954" y="2679123"/>
            <a:ext cx="7884830" cy="3136461"/>
          </a:xfrm>
        </p:spPr>
        <p:txBody>
          <a:bodyPr anchor="t">
            <a:normAutofit/>
          </a:bodyPr>
          <a:lstStyle/>
          <a:p>
            <a:pPr algn="l"/>
            <a:r>
              <a:rPr lang="en-US" sz="1350"/>
              <a:t>June 2, 2022</a:t>
            </a:r>
          </a:p>
          <a:p>
            <a:pPr algn="l">
              <a:lnSpc>
                <a:spcPct val="100000"/>
              </a:lnSpc>
              <a:spcBef>
                <a:spcPts val="0"/>
              </a:spcBef>
            </a:pPr>
            <a:endParaRPr lang="en-US" sz="1350"/>
          </a:p>
          <a:p>
            <a:pPr algn="l">
              <a:lnSpc>
                <a:spcPct val="100000"/>
              </a:lnSpc>
              <a:spcBef>
                <a:spcPts val="0"/>
              </a:spcBef>
            </a:pPr>
            <a:r>
              <a:rPr lang="en-US" sz="1350" b="1"/>
              <a:t>Dylan Fuge</a:t>
            </a:r>
          </a:p>
          <a:p>
            <a:pPr algn="l">
              <a:lnSpc>
                <a:spcPct val="100000"/>
              </a:lnSpc>
              <a:spcBef>
                <a:spcPts val="0"/>
              </a:spcBef>
            </a:pPr>
            <a:r>
              <a:rPr lang="en-US" sz="1350" b="1" i="1"/>
              <a:t>General Counsel </a:t>
            </a:r>
          </a:p>
          <a:p>
            <a:pPr algn="l">
              <a:lnSpc>
                <a:spcPct val="100000"/>
              </a:lnSpc>
              <a:spcBef>
                <a:spcPts val="0"/>
              </a:spcBef>
            </a:pPr>
            <a:r>
              <a:rPr lang="en-US" sz="1350" i="1"/>
              <a:t>New Mexico Energy Minerals and natural resources Department </a:t>
            </a:r>
          </a:p>
        </p:txBody>
      </p:sp>
      <p:sp>
        <p:nvSpPr>
          <p:cNvPr id="4" name="Slide Number Placeholder 3">
            <a:extLst>
              <a:ext uri="{FF2B5EF4-FFF2-40B4-BE49-F238E27FC236}">
                <a16:creationId xmlns:a16="http://schemas.microsoft.com/office/drawing/2014/main" id="{708CFB50-37C3-41AF-B75C-9D8BAD0F31FA}"/>
              </a:ext>
            </a:extLst>
          </p:cNvPr>
          <p:cNvSpPr>
            <a:spLocks noGrp="1"/>
          </p:cNvSpPr>
          <p:nvPr>
            <p:ph type="sldNum" sz="quarter" idx="12"/>
          </p:nvPr>
        </p:nvSpPr>
        <p:spPr/>
        <p:txBody>
          <a:bodyPr/>
          <a:lstStyle/>
          <a:p>
            <a:fld id="{4FAB73BC-B049-4115-A692-8D63A059BFB8}" type="slidenum">
              <a:rPr lang="en-US" smtClean="0"/>
              <a:t>1</a:t>
            </a:fld>
            <a:endParaRPr lang="en-US"/>
          </a:p>
        </p:txBody>
      </p:sp>
      <p:pic>
        <p:nvPicPr>
          <p:cNvPr id="20" name="Picture 19">
            <a:extLst>
              <a:ext uri="{FF2B5EF4-FFF2-40B4-BE49-F238E27FC236}">
                <a16:creationId xmlns:a16="http://schemas.microsoft.com/office/drawing/2014/main" id="{93E21793-8C63-4249-B456-84488AFAAC97}"/>
              </a:ext>
            </a:extLst>
          </p:cNvPr>
          <p:cNvPicPr>
            <a:picLocks noChangeAspect="1"/>
          </p:cNvPicPr>
          <p:nvPr/>
        </p:nvPicPr>
        <p:blipFill>
          <a:blip r:embed="rId2"/>
          <a:stretch>
            <a:fillRect/>
          </a:stretch>
        </p:blipFill>
        <p:spPr>
          <a:xfrm>
            <a:off x="3749800" y="4593149"/>
            <a:ext cx="1359096" cy="1354914"/>
          </a:xfrm>
          <a:prstGeom prst="rect">
            <a:avLst/>
          </a:prstGeom>
        </p:spPr>
      </p:pic>
      <p:pic>
        <p:nvPicPr>
          <p:cNvPr id="22" name="Picture 21">
            <a:extLst>
              <a:ext uri="{FF2B5EF4-FFF2-40B4-BE49-F238E27FC236}">
                <a16:creationId xmlns:a16="http://schemas.microsoft.com/office/drawing/2014/main" id="{00151883-48C6-4280-93CC-9A43C1DC8E6D}"/>
              </a:ext>
            </a:extLst>
          </p:cNvPr>
          <p:cNvPicPr>
            <a:picLocks noChangeAspect="1"/>
          </p:cNvPicPr>
          <p:nvPr/>
        </p:nvPicPr>
        <p:blipFill>
          <a:blip r:embed="rId3"/>
          <a:stretch>
            <a:fillRect/>
          </a:stretch>
        </p:blipFill>
        <p:spPr>
          <a:xfrm>
            <a:off x="284553" y="4907784"/>
            <a:ext cx="1896962" cy="725645"/>
          </a:xfrm>
          <a:prstGeom prst="rect">
            <a:avLst/>
          </a:prstGeom>
        </p:spPr>
      </p:pic>
      <p:pic>
        <p:nvPicPr>
          <p:cNvPr id="26" name="Picture 25">
            <a:extLst>
              <a:ext uri="{FF2B5EF4-FFF2-40B4-BE49-F238E27FC236}">
                <a16:creationId xmlns:a16="http://schemas.microsoft.com/office/drawing/2014/main" id="{13770E95-8F15-4741-8D5A-D0542B89DB20}"/>
              </a:ext>
            </a:extLst>
          </p:cNvPr>
          <p:cNvPicPr>
            <a:picLocks noChangeAspect="1"/>
          </p:cNvPicPr>
          <p:nvPr/>
        </p:nvPicPr>
        <p:blipFill>
          <a:blip r:embed="rId4"/>
          <a:stretch>
            <a:fillRect/>
          </a:stretch>
        </p:blipFill>
        <p:spPr>
          <a:xfrm>
            <a:off x="7630521" y="4735636"/>
            <a:ext cx="1111092" cy="1069941"/>
          </a:xfrm>
          <a:prstGeom prst="rect">
            <a:avLst/>
          </a:prstGeom>
        </p:spPr>
      </p:pic>
    </p:spTree>
    <p:extLst>
      <p:ext uri="{BB962C8B-B14F-4D97-AF65-F5344CB8AC3E}">
        <p14:creationId xmlns:p14="http://schemas.microsoft.com/office/powerpoint/2010/main" val="1881920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D0D9-6F31-4806-ACDC-31FD2DAAB395}"/>
              </a:ext>
            </a:extLst>
          </p:cNvPr>
          <p:cNvSpPr>
            <a:spLocks noGrp="1"/>
          </p:cNvSpPr>
          <p:nvPr>
            <p:ph type="title"/>
          </p:nvPr>
        </p:nvSpPr>
        <p:spPr>
          <a:xfrm>
            <a:off x="1098853" y="518754"/>
            <a:ext cx="7067830" cy="1282259"/>
          </a:xfrm>
        </p:spPr>
        <p:txBody>
          <a:bodyPr>
            <a:normAutofit/>
          </a:bodyPr>
          <a:lstStyle/>
          <a:p>
            <a:r>
              <a:rPr lang="en-US" sz="2625">
                <a:solidFill>
                  <a:srgbClr val="FFFFFF"/>
                </a:solidFill>
              </a:rPr>
              <a:t>OCD Rule Requirements</a:t>
            </a:r>
          </a:p>
        </p:txBody>
      </p:sp>
      <p:sp>
        <p:nvSpPr>
          <p:cNvPr id="3" name="Content Placeholder 2">
            <a:extLst>
              <a:ext uri="{FF2B5EF4-FFF2-40B4-BE49-F238E27FC236}">
                <a16:creationId xmlns:a16="http://schemas.microsoft.com/office/drawing/2014/main" id="{75ADBC7F-4FDF-4579-AD47-613D4E192F9C}"/>
              </a:ext>
            </a:extLst>
          </p:cNvPr>
          <p:cNvSpPr>
            <a:spLocks noGrp="1"/>
          </p:cNvSpPr>
          <p:nvPr>
            <p:ph idx="1"/>
          </p:nvPr>
        </p:nvSpPr>
        <p:spPr>
          <a:xfrm>
            <a:off x="380047" y="2095500"/>
            <a:ext cx="8480322" cy="2514600"/>
          </a:xfrm>
        </p:spPr>
        <p:txBody>
          <a:bodyPr anchor="ctr">
            <a:noAutofit/>
          </a:bodyPr>
          <a:lstStyle/>
          <a:p>
            <a:pPr lvl="1">
              <a:buFont typeface="Arial" panose="020B0604020202020204" pitchFamily="34" charset="0"/>
              <a:buChar char="•"/>
            </a:pPr>
            <a:r>
              <a:rPr lang="en-US" sz="2400"/>
              <a:t>Change Order No. 5 Overview</a:t>
            </a:r>
          </a:p>
          <a:p>
            <a:pPr marL="201168" lvl="1" indent="0">
              <a:buNone/>
            </a:pPr>
            <a:endParaRPr lang="en-US" sz="2400"/>
          </a:p>
          <a:p>
            <a:pPr lvl="1">
              <a:buFont typeface="Arial" panose="020B0604020202020204" pitchFamily="34" charset="0"/>
              <a:buChar char="•"/>
            </a:pPr>
            <a:r>
              <a:rPr lang="en-US" sz="2400"/>
              <a:t>Management of Oil and Gas Development Activities Proximal to Brine Well Cavity</a:t>
            </a:r>
          </a:p>
          <a:p>
            <a:pPr lvl="1">
              <a:buFont typeface="Arial" panose="020B0604020202020204" pitchFamily="34" charset="0"/>
              <a:buChar char="•"/>
            </a:pPr>
            <a:endParaRPr lang="en-US" sz="2400"/>
          </a:p>
          <a:p>
            <a:pPr lvl="1">
              <a:buFont typeface="Arial" panose="020B0604020202020204" pitchFamily="34" charset="0"/>
              <a:buChar char="•"/>
            </a:pPr>
            <a:r>
              <a:rPr lang="en-US" sz="2400"/>
              <a:t>Questions</a:t>
            </a:r>
          </a:p>
        </p:txBody>
      </p:sp>
      <p:sp>
        <p:nvSpPr>
          <p:cNvPr id="5" name="Slide Number Placeholder 4">
            <a:extLst>
              <a:ext uri="{FF2B5EF4-FFF2-40B4-BE49-F238E27FC236}">
                <a16:creationId xmlns:a16="http://schemas.microsoft.com/office/drawing/2014/main" id="{EE0AE9EA-43A2-43CA-B730-3C806C6E732F}"/>
              </a:ext>
            </a:extLst>
          </p:cNvPr>
          <p:cNvSpPr>
            <a:spLocks noGrp="1"/>
          </p:cNvSpPr>
          <p:nvPr>
            <p:ph type="sldNum" sz="quarter" idx="12"/>
          </p:nvPr>
        </p:nvSpPr>
        <p:spPr/>
        <p:txBody>
          <a:bodyPr/>
          <a:lstStyle/>
          <a:p>
            <a:fld id="{629637A9-119A-49DA-BD12-AAC58B377D80}" type="slidenum">
              <a:rPr lang="en-US" smtClean="0"/>
              <a:t>2</a:t>
            </a:fld>
            <a:endParaRPr lang="en-US"/>
          </a:p>
        </p:txBody>
      </p:sp>
      <p:sp>
        <p:nvSpPr>
          <p:cNvPr id="4" name="Title 1">
            <a:extLst>
              <a:ext uri="{FF2B5EF4-FFF2-40B4-BE49-F238E27FC236}">
                <a16:creationId xmlns:a16="http://schemas.microsoft.com/office/drawing/2014/main" id="{B2AE8E84-A43F-4D8C-901F-4F355DC8F405}"/>
              </a:ext>
            </a:extLst>
          </p:cNvPr>
          <p:cNvSpPr txBox="1">
            <a:spLocks/>
          </p:cNvSpPr>
          <p:nvPr/>
        </p:nvSpPr>
        <p:spPr>
          <a:xfrm>
            <a:off x="380047" y="1209181"/>
            <a:ext cx="8181023" cy="556573"/>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a:t>Agenda</a:t>
            </a:r>
          </a:p>
        </p:txBody>
      </p:sp>
      <p:pic>
        <p:nvPicPr>
          <p:cNvPr id="7" name="Picture 4" descr="Image result for emnrd logo">
            <a:extLst>
              <a:ext uri="{FF2B5EF4-FFF2-40B4-BE49-F238E27FC236}">
                <a16:creationId xmlns:a16="http://schemas.microsoft.com/office/drawing/2014/main" id="{4D56FFBD-157B-4F46-B498-C34EF57EC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31303"/>
            <a:ext cx="984019" cy="3936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007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D0D9-6F31-4806-ACDC-31FD2DAAB395}"/>
              </a:ext>
            </a:extLst>
          </p:cNvPr>
          <p:cNvSpPr>
            <a:spLocks noGrp="1"/>
          </p:cNvSpPr>
          <p:nvPr>
            <p:ph type="title"/>
          </p:nvPr>
        </p:nvSpPr>
        <p:spPr>
          <a:xfrm>
            <a:off x="1098853" y="518754"/>
            <a:ext cx="7067830" cy="1282259"/>
          </a:xfrm>
        </p:spPr>
        <p:txBody>
          <a:bodyPr>
            <a:normAutofit/>
          </a:bodyPr>
          <a:lstStyle/>
          <a:p>
            <a:r>
              <a:rPr lang="en-US" sz="2625">
                <a:solidFill>
                  <a:srgbClr val="FFFFFF"/>
                </a:solidFill>
              </a:rPr>
              <a:t>OCD Rule Requirements</a:t>
            </a:r>
          </a:p>
        </p:txBody>
      </p:sp>
      <p:sp>
        <p:nvSpPr>
          <p:cNvPr id="3" name="Content Placeholder 2">
            <a:extLst>
              <a:ext uri="{FF2B5EF4-FFF2-40B4-BE49-F238E27FC236}">
                <a16:creationId xmlns:a16="http://schemas.microsoft.com/office/drawing/2014/main" id="{75ADBC7F-4FDF-4579-AD47-613D4E192F9C}"/>
              </a:ext>
            </a:extLst>
          </p:cNvPr>
          <p:cNvSpPr>
            <a:spLocks noGrp="1"/>
          </p:cNvSpPr>
          <p:nvPr>
            <p:ph idx="1"/>
          </p:nvPr>
        </p:nvSpPr>
        <p:spPr>
          <a:xfrm>
            <a:off x="392607" y="1979770"/>
            <a:ext cx="8480322" cy="3754280"/>
          </a:xfrm>
        </p:spPr>
        <p:txBody>
          <a:bodyPr anchor="ctr">
            <a:noAutofit/>
          </a:bodyPr>
          <a:lstStyle/>
          <a:p>
            <a:pPr lvl="1">
              <a:buFont typeface="Arial" panose="020B0604020202020204" pitchFamily="34" charset="0"/>
              <a:buChar char="•"/>
            </a:pPr>
            <a:r>
              <a:rPr lang="en-US" dirty="0"/>
              <a:t>Remedial phase successfully concluded significantly under budget and ahead of anticipated schedule.</a:t>
            </a:r>
          </a:p>
          <a:p>
            <a:pPr lvl="1">
              <a:buFont typeface="Arial" panose="020B0604020202020204" pitchFamily="34" charset="0"/>
              <a:buChar char="•"/>
            </a:pPr>
            <a:r>
              <a:rPr lang="en-US" dirty="0"/>
              <a:t>EMNRD determined, based on feedback from the authority, the legislature, and its own experience, that some of those savings be redeployed to: </a:t>
            </a:r>
          </a:p>
          <a:p>
            <a:pPr lvl="2">
              <a:buFont typeface="Arial" panose="020B0604020202020204" pitchFamily="34" charset="0"/>
              <a:buChar char="•"/>
            </a:pPr>
            <a:r>
              <a:rPr lang="en-US" sz="1800" dirty="0"/>
              <a:t>Implement a managed depressurization of the cavity; </a:t>
            </a:r>
          </a:p>
          <a:p>
            <a:pPr lvl="2">
              <a:buFont typeface="Arial" panose="020B0604020202020204" pitchFamily="34" charset="0"/>
              <a:buChar char="•"/>
            </a:pPr>
            <a:r>
              <a:rPr lang="en-US" sz="1800" dirty="0"/>
              <a:t>Develop and implement an at least 2-year post remediation monitoring plan; and </a:t>
            </a:r>
          </a:p>
          <a:p>
            <a:pPr lvl="2">
              <a:buFont typeface="Arial" panose="020B0604020202020204" pitchFamily="34" charset="0"/>
              <a:buChar char="•"/>
            </a:pPr>
            <a:r>
              <a:rPr lang="en-US" sz="1800" dirty="0"/>
              <a:t>Have the contractor prepare an interim report providing guidance on the potential risks of induced seismic activity in and around the cavity</a:t>
            </a:r>
          </a:p>
          <a:p>
            <a:pPr lvl="1">
              <a:buFont typeface="Arial" panose="020B0604020202020204" pitchFamily="34" charset="0"/>
              <a:buChar char="•"/>
            </a:pPr>
            <a:r>
              <a:rPr lang="en-US" dirty="0"/>
              <a:t>Change Order 5 was a NO COST amendment to the contract that merely expanded the scope and performance timeframe within the bounds of the existing budget. </a:t>
            </a:r>
          </a:p>
          <a:p>
            <a:pPr lvl="1">
              <a:buFont typeface="Arial" panose="020B0604020202020204" pitchFamily="34" charset="0"/>
              <a:buChar char="•"/>
            </a:pPr>
            <a:r>
              <a:rPr lang="en-US" dirty="0"/>
              <a:t>Even after expansion in scope, at least $1.4M remains available for unforeseen contingencies  </a:t>
            </a:r>
          </a:p>
        </p:txBody>
      </p:sp>
      <p:sp>
        <p:nvSpPr>
          <p:cNvPr id="5" name="Slide Number Placeholder 4">
            <a:extLst>
              <a:ext uri="{FF2B5EF4-FFF2-40B4-BE49-F238E27FC236}">
                <a16:creationId xmlns:a16="http://schemas.microsoft.com/office/drawing/2014/main" id="{EE0AE9EA-43A2-43CA-B730-3C806C6E732F}"/>
              </a:ext>
            </a:extLst>
          </p:cNvPr>
          <p:cNvSpPr>
            <a:spLocks noGrp="1"/>
          </p:cNvSpPr>
          <p:nvPr>
            <p:ph type="sldNum" sz="quarter" idx="12"/>
          </p:nvPr>
        </p:nvSpPr>
        <p:spPr/>
        <p:txBody>
          <a:bodyPr/>
          <a:lstStyle/>
          <a:p>
            <a:fld id="{629637A9-119A-49DA-BD12-AAC58B377D80}" type="slidenum">
              <a:rPr lang="en-US" smtClean="0"/>
              <a:t>3</a:t>
            </a:fld>
            <a:endParaRPr lang="en-US"/>
          </a:p>
        </p:txBody>
      </p:sp>
      <p:sp>
        <p:nvSpPr>
          <p:cNvPr id="4" name="Title 1">
            <a:extLst>
              <a:ext uri="{FF2B5EF4-FFF2-40B4-BE49-F238E27FC236}">
                <a16:creationId xmlns:a16="http://schemas.microsoft.com/office/drawing/2014/main" id="{B2AE8E84-A43F-4D8C-901F-4F355DC8F405}"/>
              </a:ext>
            </a:extLst>
          </p:cNvPr>
          <p:cNvSpPr txBox="1">
            <a:spLocks/>
          </p:cNvSpPr>
          <p:nvPr/>
        </p:nvSpPr>
        <p:spPr>
          <a:xfrm>
            <a:off x="380047" y="1209181"/>
            <a:ext cx="8181023" cy="556573"/>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a:t>Change Order No. 5</a:t>
            </a:r>
            <a:endParaRPr lang="en-US" sz="1800" b="1"/>
          </a:p>
        </p:txBody>
      </p:sp>
      <p:pic>
        <p:nvPicPr>
          <p:cNvPr id="7" name="Picture 4" descr="Image result for emnrd logo">
            <a:extLst>
              <a:ext uri="{FF2B5EF4-FFF2-40B4-BE49-F238E27FC236}">
                <a16:creationId xmlns:a16="http://schemas.microsoft.com/office/drawing/2014/main" id="{4D56FFBD-157B-4F46-B498-C34EF57EC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31303"/>
            <a:ext cx="984019" cy="3936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51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D0D9-6F31-4806-ACDC-31FD2DAAB395}"/>
              </a:ext>
            </a:extLst>
          </p:cNvPr>
          <p:cNvSpPr>
            <a:spLocks noGrp="1"/>
          </p:cNvSpPr>
          <p:nvPr>
            <p:ph type="title"/>
          </p:nvPr>
        </p:nvSpPr>
        <p:spPr>
          <a:xfrm>
            <a:off x="1098853" y="518754"/>
            <a:ext cx="7067830" cy="1282259"/>
          </a:xfrm>
        </p:spPr>
        <p:txBody>
          <a:bodyPr>
            <a:normAutofit/>
          </a:bodyPr>
          <a:lstStyle/>
          <a:p>
            <a:r>
              <a:rPr lang="en-US" sz="2625" dirty="0">
                <a:solidFill>
                  <a:srgbClr val="FFFFFF"/>
                </a:solidFill>
              </a:rPr>
              <a:t>OCD Rule Requirements</a:t>
            </a:r>
          </a:p>
        </p:txBody>
      </p:sp>
      <p:pic>
        <p:nvPicPr>
          <p:cNvPr id="10" name="Content Placeholder 9" descr="Table&#10;&#10;Description automatically generated">
            <a:extLst>
              <a:ext uri="{FF2B5EF4-FFF2-40B4-BE49-F238E27FC236}">
                <a16:creationId xmlns:a16="http://schemas.microsoft.com/office/drawing/2014/main" id="{37AAC095-54D5-9B78-9A8B-DBB35EC402D3}"/>
              </a:ext>
            </a:extLst>
          </p:cNvPr>
          <p:cNvPicPr>
            <a:picLocks noGrp="1" noChangeAspect="1"/>
          </p:cNvPicPr>
          <p:nvPr>
            <p:ph idx="1"/>
          </p:nvPr>
        </p:nvPicPr>
        <p:blipFill>
          <a:blip r:embed="rId2"/>
          <a:stretch>
            <a:fillRect/>
          </a:stretch>
        </p:blipFill>
        <p:spPr>
          <a:xfrm>
            <a:off x="642186" y="1141175"/>
            <a:ext cx="4702171" cy="5139582"/>
          </a:xfrm>
        </p:spPr>
      </p:pic>
      <p:sp>
        <p:nvSpPr>
          <p:cNvPr id="5" name="Slide Number Placeholder 4">
            <a:extLst>
              <a:ext uri="{FF2B5EF4-FFF2-40B4-BE49-F238E27FC236}">
                <a16:creationId xmlns:a16="http://schemas.microsoft.com/office/drawing/2014/main" id="{EE0AE9EA-43A2-43CA-B730-3C806C6E732F}"/>
              </a:ext>
            </a:extLst>
          </p:cNvPr>
          <p:cNvSpPr>
            <a:spLocks noGrp="1"/>
          </p:cNvSpPr>
          <p:nvPr>
            <p:ph type="sldNum" sz="quarter" idx="12"/>
          </p:nvPr>
        </p:nvSpPr>
        <p:spPr/>
        <p:txBody>
          <a:bodyPr/>
          <a:lstStyle/>
          <a:p>
            <a:fld id="{629637A9-119A-49DA-BD12-AAC58B377D80}" type="slidenum">
              <a:rPr lang="en-US" smtClean="0"/>
              <a:t>4</a:t>
            </a:fld>
            <a:endParaRPr lang="en-US"/>
          </a:p>
        </p:txBody>
      </p:sp>
      <p:sp>
        <p:nvSpPr>
          <p:cNvPr id="4" name="Title 1">
            <a:extLst>
              <a:ext uri="{FF2B5EF4-FFF2-40B4-BE49-F238E27FC236}">
                <a16:creationId xmlns:a16="http://schemas.microsoft.com/office/drawing/2014/main" id="{B2AE8E84-A43F-4D8C-901F-4F355DC8F405}"/>
              </a:ext>
            </a:extLst>
          </p:cNvPr>
          <p:cNvSpPr txBox="1">
            <a:spLocks/>
          </p:cNvSpPr>
          <p:nvPr/>
        </p:nvSpPr>
        <p:spPr>
          <a:xfrm>
            <a:off x="362291" y="506785"/>
            <a:ext cx="8181023" cy="556573"/>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dirty="0"/>
              <a:t>Change Order No. 5 – Budget Update</a:t>
            </a:r>
            <a:endParaRPr lang="en-US" sz="1800" b="1" dirty="0"/>
          </a:p>
        </p:txBody>
      </p:sp>
      <p:pic>
        <p:nvPicPr>
          <p:cNvPr id="7" name="Picture 4" descr="Image result for emnrd logo">
            <a:extLst>
              <a:ext uri="{FF2B5EF4-FFF2-40B4-BE49-F238E27FC236}">
                <a16:creationId xmlns:a16="http://schemas.microsoft.com/office/drawing/2014/main" id="{4D56FFBD-157B-4F46-B498-C34EF57ECF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31303"/>
            <a:ext cx="984019" cy="3936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A8AB8DF-2809-D60D-FA15-34AEA7E8289B}"/>
              </a:ext>
            </a:extLst>
          </p:cNvPr>
          <p:cNvSpPr txBox="1"/>
          <p:nvPr/>
        </p:nvSpPr>
        <p:spPr>
          <a:xfrm>
            <a:off x="5722761" y="1951672"/>
            <a:ext cx="2888579" cy="1107996"/>
          </a:xfrm>
          <a:prstGeom prst="rect">
            <a:avLst/>
          </a:prstGeom>
          <a:noFill/>
        </p:spPr>
        <p:txBody>
          <a:bodyPr wrap="square" rtlCol="0">
            <a:spAutoFit/>
          </a:bodyPr>
          <a:lstStyle/>
          <a:p>
            <a:pPr algn="ctr"/>
            <a:r>
              <a:rPr lang="en-US" b="1" dirty="0"/>
              <a:t>Overall Spend to Date:</a:t>
            </a:r>
          </a:p>
          <a:p>
            <a:pPr algn="ctr"/>
            <a:r>
              <a:rPr lang="en-US" sz="1800" dirty="0">
                <a:effectLst/>
                <a:latin typeface="Calibri" panose="020F0502020204030204" pitchFamily="34" charset="0"/>
                <a:ea typeface="Calibri" panose="020F0502020204030204" pitchFamily="34" charset="0"/>
              </a:rPr>
              <a:t>$65,248,067.74</a:t>
            </a:r>
            <a:r>
              <a:rPr lang="en-US" dirty="0"/>
              <a:t> </a:t>
            </a:r>
          </a:p>
          <a:p>
            <a:pPr marL="171450" indent="-171450" algn="ctr">
              <a:buFontTx/>
              <a:buChar char="-"/>
            </a:pPr>
            <a:r>
              <a:rPr lang="en-US" sz="1000" dirty="0"/>
              <a:t>incl. Wood Contract, </a:t>
            </a:r>
          </a:p>
          <a:p>
            <a:pPr marL="171450" indent="-171450" algn="ctr">
              <a:buFontTx/>
              <a:buChar char="-"/>
            </a:pPr>
            <a:r>
              <a:rPr lang="en-US" sz="1000" dirty="0"/>
              <a:t>Use Agreements, </a:t>
            </a:r>
          </a:p>
          <a:p>
            <a:pPr marL="171450" indent="-171450" algn="ctr">
              <a:buFontTx/>
              <a:buChar char="-"/>
            </a:pPr>
            <a:r>
              <a:rPr lang="en-US" sz="1000" dirty="0"/>
              <a:t>&amp; Other Related Expenses</a:t>
            </a:r>
          </a:p>
        </p:txBody>
      </p:sp>
    </p:spTree>
    <p:extLst>
      <p:ext uri="{BB962C8B-B14F-4D97-AF65-F5344CB8AC3E}">
        <p14:creationId xmlns:p14="http://schemas.microsoft.com/office/powerpoint/2010/main" val="3333196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D0D9-6F31-4806-ACDC-31FD2DAAB395}"/>
              </a:ext>
            </a:extLst>
          </p:cNvPr>
          <p:cNvSpPr>
            <a:spLocks noGrp="1"/>
          </p:cNvSpPr>
          <p:nvPr>
            <p:ph type="title"/>
          </p:nvPr>
        </p:nvSpPr>
        <p:spPr>
          <a:xfrm>
            <a:off x="1098853" y="518754"/>
            <a:ext cx="7067830" cy="1282259"/>
          </a:xfrm>
        </p:spPr>
        <p:txBody>
          <a:bodyPr>
            <a:normAutofit/>
          </a:bodyPr>
          <a:lstStyle/>
          <a:p>
            <a:r>
              <a:rPr lang="en-US" sz="2625">
                <a:solidFill>
                  <a:srgbClr val="FFFFFF"/>
                </a:solidFill>
              </a:rPr>
              <a:t>OCD Rule Requirements</a:t>
            </a:r>
          </a:p>
        </p:txBody>
      </p:sp>
      <p:sp>
        <p:nvSpPr>
          <p:cNvPr id="3" name="Content Placeholder 2">
            <a:extLst>
              <a:ext uri="{FF2B5EF4-FFF2-40B4-BE49-F238E27FC236}">
                <a16:creationId xmlns:a16="http://schemas.microsoft.com/office/drawing/2014/main" id="{75ADBC7F-4FDF-4579-AD47-613D4E192F9C}"/>
              </a:ext>
            </a:extLst>
          </p:cNvPr>
          <p:cNvSpPr>
            <a:spLocks noGrp="1"/>
          </p:cNvSpPr>
          <p:nvPr>
            <p:ph idx="1"/>
          </p:nvPr>
        </p:nvSpPr>
        <p:spPr>
          <a:xfrm>
            <a:off x="392607" y="1979770"/>
            <a:ext cx="8480322" cy="3754280"/>
          </a:xfrm>
        </p:spPr>
        <p:txBody>
          <a:bodyPr anchor="ctr">
            <a:noAutofit/>
          </a:bodyPr>
          <a:lstStyle/>
          <a:p>
            <a:pPr lvl="1">
              <a:buFont typeface="Arial" panose="020B0604020202020204" pitchFamily="34" charset="0"/>
              <a:buChar char="•"/>
            </a:pPr>
            <a:r>
              <a:rPr lang="en-US"/>
              <a:t>In connection with the resumption of cavity remediation and sand back-filling, the OCD imposed conditions on certain oil and gas development activities within 1-5 miles of the cavity. </a:t>
            </a:r>
          </a:p>
          <a:p>
            <a:pPr marL="201168" lvl="1" indent="0">
              <a:buNone/>
            </a:pPr>
            <a:r>
              <a:rPr lang="en-US"/>
              <a:t> </a:t>
            </a:r>
          </a:p>
          <a:p>
            <a:pPr lvl="1">
              <a:buFont typeface="Arial" panose="020B0604020202020204" pitchFamily="34" charset="0"/>
              <a:buChar char="•"/>
            </a:pPr>
            <a:r>
              <a:rPr lang="en-US"/>
              <a:t>The restrictions applied to those activities with the potential to cause induced seismicity (i.e., drilling and completion) and were put in place in order to ensure that there were no potential negative impacts to the cavern or our remedial plan due to such seismicity.  </a:t>
            </a:r>
          </a:p>
          <a:p>
            <a:pPr lvl="1">
              <a:buFont typeface="Arial" panose="020B0604020202020204" pitchFamily="34" charset="0"/>
              <a:buChar char="•"/>
            </a:pPr>
            <a:endParaRPr lang="en-US"/>
          </a:p>
          <a:p>
            <a:pPr lvl="1">
              <a:buFont typeface="Arial" panose="020B0604020202020204" pitchFamily="34" charset="0"/>
              <a:buChar char="•"/>
            </a:pPr>
            <a:r>
              <a:rPr lang="en-US"/>
              <a:t>The restrictions paused activity under existing and any new permits and required OCD approval prior to resumption. </a:t>
            </a:r>
          </a:p>
          <a:p>
            <a:pPr lvl="1">
              <a:buFont typeface="Arial" panose="020B0604020202020204" pitchFamily="34" charset="0"/>
              <a:buChar char="•"/>
            </a:pPr>
            <a:endParaRPr lang="en-US"/>
          </a:p>
        </p:txBody>
      </p:sp>
      <p:sp>
        <p:nvSpPr>
          <p:cNvPr id="5" name="Slide Number Placeholder 4">
            <a:extLst>
              <a:ext uri="{FF2B5EF4-FFF2-40B4-BE49-F238E27FC236}">
                <a16:creationId xmlns:a16="http://schemas.microsoft.com/office/drawing/2014/main" id="{EE0AE9EA-43A2-43CA-B730-3C806C6E732F}"/>
              </a:ext>
            </a:extLst>
          </p:cNvPr>
          <p:cNvSpPr>
            <a:spLocks noGrp="1"/>
          </p:cNvSpPr>
          <p:nvPr>
            <p:ph type="sldNum" sz="quarter" idx="12"/>
          </p:nvPr>
        </p:nvSpPr>
        <p:spPr/>
        <p:txBody>
          <a:bodyPr/>
          <a:lstStyle/>
          <a:p>
            <a:fld id="{629637A9-119A-49DA-BD12-AAC58B377D80}" type="slidenum">
              <a:rPr lang="en-US" smtClean="0"/>
              <a:t>5</a:t>
            </a:fld>
            <a:endParaRPr lang="en-US"/>
          </a:p>
        </p:txBody>
      </p:sp>
      <p:sp>
        <p:nvSpPr>
          <p:cNvPr id="4" name="Title 1">
            <a:extLst>
              <a:ext uri="{FF2B5EF4-FFF2-40B4-BE49-F238E27FC236}">
                <a16:creationId xmlns:a16="http://schemas.microsoft.com/office/drawing/2014/main" id="{B2AE8E84-A43F-4D8C-901F-4F355DC8F405}"/>
              </a:ext>
            </a:extLst>
          </p:cNvPr>
          <p:cNvSpPr txBox="1">
            <a:spLocks/>
          </p:cNvSpPr>
          <p:nvPr/>
        </p:nvSpPr>
        <p:spPr>
          <a:xfrm>
            <a:off x="380047" y="657225"/>
            <a:ext cx="8181023" cy="1108529"/>
          </a:xfrm>
          <a:prstGeom prst="rect">
            <a:avLst/>
          </a:prstGeom>
        </p:spPr>
        <p:txBody>
          <a:bodyPr vert="horz" lIns="68580" tIns="34290" rIns="68580" bIns="3429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a:t>Management of Drilling &amp; Development Activities Proximal to Brine Well Cavity</a:t>
            </a:r>
          </a:p>
        </p:txBody>
      </p:sp>
      <p:pic>
        <p:nvPicPr>
          <p:cNvPr id="7" name="Picture 4" descr="Image result for emnrd logo">
            <a:extLst>
              <a:ext uri="{FF2B5EF4-FFF2-40B4-BE49-F238E27FC236}">
                <a16:creationId xmlns:a16="http://schemas.microsoft.com/office/drawing/2014/main" id="{4D56FFBD-157B-4F46-B498-C34EF57EC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31303"/>
            <a:ext cx="984019" cy="3936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1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D0D9-6F31-4806-ACDC-31FD2DAAB395}"/>
              </a:ext>
            </a:extLst>
          </p:cNvPr>
          <p:cNvSpPr>
            <a:spLocks noGrp="1"/>
          </p:cNvSpPr>
          <p:nvPr>
            <p:ph type="title"/>
          </p:nvPr>
        </p:nvSpPr>
        <p:spPr>
          <a:xfrm>
            <a:off x="1098853" y="518754"/>
            <a:ext cx="7067830" cy="1282259"/>
          </a:xfrm>
        </p:spPr>
        <p:txBody>
          <a:bodyPr>
            <a:normAutofit/>
          </a:bodyPr>
          <a:lstStyle/>
          <a:p>
            <a:r>
              <a:rPr lang="en-US" sz="2625">
                <a:solidFill>
                  <a:srgbClr val="FFFFFF"/>
                </a:solidFill>
              </a:rPr>
              <a:t>OCD Rule Requirements</a:t>
            </a:r>
          </a:p>
        </p:txBody>
      </p:sp>
      <p:sp>
        <p:nvSpPr>
          <p:cNvPr id="3" name="Content Placeholder 2">
            <a:extLst>
              <a:ext uri="{FF2B5EF4-FFF2-40B4-BE49-F238E27FC236}">
                <a16:creationId xmlns:a16="http://schemas.microsoft.com/office/drawing/2014/main" id="{75ADBC7F-4FDF-4579-AD47-613D4E192F9C}"/>
              </a:ext>
            </a:extLst>
          </p:cNvPr>
          <p:cNvSpPr>
            <a:spLocks noGrp="1"/>
          </p:cNvSpPr>
          <p:nvPr>
            <p:ph idx="1"/>
          </p:nvPr>
        </p:nvSpPr>
        <p:spPr>
          <a:xfrm>
            <a:off x="392607" y="1979770"/>
            <a:ext cx="8480322" cy="3754280"/>
          </a:xfrm>
        </p:spPr>
        <p:txBody>
          <a:bodyPr anchor="ctr">
            <a:noAutofit/>
          </a:bodyPr>
          <a:lstStyle/>
          <a:p>
            <a:pPr lvl="1">
              <a:buFont typeface="Arial" panose="020B0604020202020204" pitchFamily="34" charset="0"/>
              <a:buChar char="•"/>
            </a:pPr>
            <a:r>
              <a:rPr lang="en-US" dirty="0"/>
              <a:t>As part of Contract Amendment 2, OCD required Wood to prepare a report to analyze the risks to the cavern post implementation of the remedial plan.  </a:t>
            </a:r>
          </a:p>
          <a:p>
            <a:pPr lvl="2">
              <a:buFont typeface="Arial" panose="020B0604020202020204" pitchFamily="34" charset="0"/>
              <a:buChar char="•"/>
            </a:pPr>
            <a:r>
              <a:rPr lang="en-US" sz="1800" dirty="0"/>
              <a:t>Given the additional time required for cavity depressurization, Change Order 5 required preparation of an interim plan.</a:t>
            </a:r>
          </a:p>
          <a:p>
            <a:pPr lvl="2">
              <a:buFont typeface="Arial" panose="020B0604020202020204" pitchFamily="34" charset="0"/>
              <a:buChar char="•"/>
            </a:pPr>
            <a:endParaRPr lang="en-US" sz="1800" dirty="0"/>
          </a:p>
          <a:p>
            <a:pPr lvl="1">
              <a:buFont typeface="Arial" panose="020B0604020202020204" pitchFamily="34" charset="0"/>
              <a:buChar char="•"/>
            </a:pPr>
            <a:r>
              <a:rPr lang="en-US" dirty="0"/>
              <a:t>That interim plan indicates that the risk to the cavern from oil and gas activities beyond 1 mile of the cavern have been sufficiently decreased, such that such activities can safely resume. </a:t>
            </a:r>
          </a:p>
          <a:p>
            <a:pPr lvl="1">
              <a:buFont typeface="Arial" panose="020B0604020202020204" pitchFamily="34" charset="0"/>
              <a:buChar char="•"/>
            </a:pPr>
            <a:endParaRPr lang="en-US" dirty="0"/>
          </a:p>
          <a:p>
            <a:pPr lvl="1">
              <a:buFont typeface="Arial" panose="020B0604020202020204" pitchFamily="34" charset="0"/>
              <a:buChar char="•"/>
            </a:pPr>
            <a:r>
              <a:rPr lang="en-US" dirty="0"/>
              <a:t>Additional guidance within 1 mile of the cavern will be provided following completion of the site depressurization and the receipt of a final report from the contractor. </a:t>
            </a:r>
          </a:p>
          <a:p>
            <a:pPr lvl="1">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EE0AE9EA-43A2-43CA-B730-3C806C6E732F}"/>
              </a:ext>
            </a:extLst>
          </p:cNvPr>
          <p:cNvSpPr>
            <a:spLocks noGrp="1"/>
          </p:cNvSpPr>
          <p:nvPr>
            <p:ph type="sldNum" sz="quarter" idx="12"/>
          </p:nvPr>
        </p:nvSpPr>
        <p:spPr/>
        <p:txBody>
          <a:bodyPr/>
          <a:lstStyle/>
          <a:p>
            <a:fld id="{629637A9-119A-49DA-BD12-AAC58B377D80}" type="slidenum">
              <a:rPr lang="en-US" smtClean="0"/>
              <a:t>6</a:t>
            </a:fld>
            <a:endParaRPr lang="en-US"/>
          </a:p>
        </p:txBody>
      </p:sp>
      <p:sp>
        <p:nvSpPr>
          <p:cNvPr id="4" name="Title 1">
            <a:extLst>
              <a:ext uri="{FF2B5EF4-FFF2-40B4-BE49-F238E27FC236}">
                <a16:creationId xmlns:a16="http://schemas.microsoft.com/office/drawing/2014/main" id="{B2AE8E84-A43F-4D8C-901F-4F355DC8F405}"/>
              </a:ext>
            </a:extLst>
          </p:cNvPr>
          <p:cNvSpPr txBox="1">
            <a:spLocks/>
          </p:cNvSpPr>
          <p:nvPr/>
        </p:nvSpPr>
        <p:spPr>
          <a:xfrm>
            <a:off x="380047" y="657225"/>
            <a:ext cx="8181023" cy="1108529"/>
          </a:xfrm>
          <a:prstGeom prst="rect">
            <a:avLst/>
          </a:prstGeom>
        </p:spPr>
        <p:txBody>
          <a:bodyPr vert="horz" lIns="68580" tIns="34290" rIns="68580" bIns="3429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a:t>Management of Drilling &amp; Development Activities Proximal to Brine Well Cavity</a:t>
            </a:r>
          </a:p>
        </p:txBody>
      </p:sp>
      <p:pic>
        <p:nvPicPr>
          <p:cNvPr id="7" name="Picture 4" descr="Image result for emnrd logo">
            <a:extLst>
              <a:ext uri="{FF2B5EF4-FFF2-40B4-BE49-F238E27FC236}">
                <a16:creationId xmlns:a16="http://schemas.microsoft.com/office/drawing/2014/main" id="{4D56FFBD-157B-4F46-B498-C34EF57EC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31303"/>
            <a:ext cx="984019" cy="3936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4469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452</Words>
  <Application>Microsoft Office PowerPoint</Application>
  <PresentationFormat>On-screen Show (4:3)</PresentationFormat>
  <Paragraphs>50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Retrospect</vt:lpstr>
      <vt:lpstr>Legal Update: Carlsbad Brine Well Remediation Authority</vt:lpstr>
      <vt:lpstr>OCD Rule Requirements</vt:lpstr>
      <vt:lpstr>OCD Rule Requirements</vt:lpstr>
      <vt:lpstr>OCD Rule Requirements</vt:lpstr>
      <vt:lpstr>OCD Rule Requirements</vt:lpstr>
      <vt:lpstr>OCD Rule Requirements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New Mexico’s  Oil and Natural Gas Methane Strategy</dc:title>
  <dc:creator>Kenney, James, NMENV</dc:creator>
  <cp:lastModifiedBy>Fuge, Dylan , EMNRD</cp:lastModifiedBy>
  <cp:revision>1</cp:revision>
  <cp:lastPrinted>2019-08-09T15:54:13Z</cp:lastPrinted>
  <dcterms:created xsi:type="dcterms:W3CDTF">2019-06-04T04:16:11Z</dcterms:created>
  <dcterms:modified xsi:type="dcterms:W3CDTF">2022-05-27T18:04:12Z</dcterms:modified>
</cp:coreProperties>
</file>