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61" r:id="rId3"/>
    <p:sldId id="267" r:id="rId4"/>
    <p:sldId id="269" r:id="rId5"/>
    <p:sldId id="270" r:id="rId6"/>
    <p:sldId id="26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6DF8D5-8F54-429B-A718-80EA408F2FB9}" v="2" dt="2024-10-17T16:45:48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083" autoAdjust="0"/>
  </p:normalViewPr>
  <p:slideViewPr>
    <p:cSldViewPr>
      <p:cViewPr varScale="1">
        <p:scale>
          <a:sx n="89" d="100"/>
          <a:sy n="89" d="100"/>
        </p:scale>
        <p:origin x="224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ujillo, Eletha, EMNRD" userId="d4d55c9c-dbb5-41a0-94a5-2be5c7a973b1" providerId="ADAL" clId="{4023D43E-6E9A-4773-AE26-F36E027C9E45}"/>
    <pc:docChg chg="custSel delSld modSld">
      <pc:chgData name="Trujillo, Eletha, EMNRD" userId="d4d55c9c-dbb5-41a0-94a5-2be5c7a973b1" providerId="ADAL" clId="{4023D43E-6E9A-4773-AE26-F36E027C9E45}" dt="2024-10-17T21:05:53.317" v="405" actId="47"/>
      <pc:docMkLst>
        <pc:docMk/>
      </pc:docMkLst>
      <pc:sldChg chg="modSp mod">
        <pc:chgData name="Trujillo, Eletha, EMNRD" userId="d4d55c9c-dbb5-41a0-94a5-2be5c7a973b1" providerId="ADAL" clId="{4023D43E-6E9A-4773-AE26-F36E027C9E45}" dt="2024-10-17T19:00:44.369" v="89" actId="20577"/>
        <pc:sldMkLst>
          <pc:docMk/>
          <pc:sldMk cId="4080340561" sldId="256"/>
        </pc:sldMkLst>
        <pc:spChg chg="mod">
          <ac:chgData name="Trujillo, Eletha, EMNRD" userId="d4d55c9c-dbb5-41a0-94a5-2be5c7a973b1" providerId="ADAL" clId="{4023D43E-6E9A-4773-AE26-F36E027C9E45}" dt="2024-10-17T19:00:44.369" v="89" actId="20577"/>
          <ac:spMkLst>
            <pc:docMk/>
            <pc:sldMk cId="4080340561" sldId="256"/>
            <ac:spMk id="3" creationId="{00000000-0000-0000-0000-000000000000}"/>
          </ac:spMkLst>
        </pc:spChg>
      </pc:sldChg>
      <pc:sldChg chg="modSp mod">
        <pc:chgData name="Trujillo, Eletha, EMNRD" userId="d4d55c9c-dbb5-41a0-94a5-2be5c7a973b1" providerId="ADAL" clId="{4023D43E-6E9A-4773-AE26-F36E027C9E45}" dt="2024-10-17T19:16:05.896" v="404" actId="20577"/>
        <pc:sldMkLst>
          <pc:docMk/>
          <pc:sldMk cId="651018859" sldId="261"/>
        </pc:sldMkLst>
        <pc:spChg chg="mod">
          <ac:chgData name="Trujillo, Eletha, EMNRD" userId="d4d55c9c-dbb5-41a0-94a5-2be5c7a973b1" providerId="ADAL" clId="{4023D43E-6E9A-4773-AE26-F36E027C9E45}" dt="2024-10-17T19:16:05.896" v="404" actId="20577"/>
          <ac:spMkLst>
            <pc:docMk/>
            <pc:sldMk cId="651018859" sldId="261"/>
            <ac:spMk id="3" creationId="{00000000-0000-0000-0000-000000000000}"/>
          </ac:spMkLst>
        </pc:spChg>
      </pc:sldChg>
      <pc:sldChg chg="modSp mod">
        <pc:chgData name="Trujillo, Eletha, EMNRD" userId="d4d55c9c-dbb5-41a0-94a5-2be5c7a973b1" providerId="ADAL" clId="{4023D43E-6E9A-4773-AE26-F36E027C9E45}" dt="2024-10-17T19:04:34.389" v="354" actId="20577"/>
        <pc:sldMkLst>
          <pc:docMk/>
          <pc:sldMk cId="917996851" sldId="267"/>
        </pc:sldMkLst>
        <pc:spChg chg="mod">
          <ac:chgData name="Trujillo, Eletha, EMNRD" userId="d4d55c9c-dbb5-41a0-94a5-2be5c7a973b1" providerId="ADAL" clId="{4023D43E-6E9A-4773-AE26-F36E027C9E45}" dt="2024-10-17T19:04:34.389" v="354" actId="20577"/>
          <ac:spMkLst>
            <pc:docMk/>
            <pc:sldMk cId="917996851" sldId="267"/>
            <ac:spMk id="3" creationId="{FC382AEB-804A-4AFE-BF8F-36D128C2941E}"/>
          </ac:spMkLst>
        </pc:spChg>
      </pc:sldChg>
      <pc:sldChg chg="del">
        <pc:chgData name="Trujillo, Eletha, EMNRD" userId="d4d55c9c-dbb5-41a0-94a5-2be5c7a973b1" providerId="ADAL" clId="{4023D43E-6E9A-4773-AE26-F36E027C9E45}" dt="2024-10-17T21:05:53.317" v="405" actId="47"/>
        <pc:sldMkLst>
          <pc:docMk/>
          <pc:sldMk cId="3966520948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DEEC-13A3-4354-9ACF-8B3EC91C7ECF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5B7FB-A6D5-47C3-961B-DE5C33B17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73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5B7FB-A6D5-47C3-961B-DE5C33B179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41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5B7FB-A6D5-47C3-961B-DE5C33B179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69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B7FB-A6D5-47C3-961B-DE5C33B179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00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B7FB-A6D5-47C3-961B-DE5C33B179B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0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B7FB-A6D5-47C3-961B-DE5C33B179B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18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5B7FB-A6D5-47C3-961B-DE5C33B179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5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D0EA7-6736-3471-A438-F7EC590FE5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03B619-1557-9365-2CBA-A465F2F22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806B9-F130-18D2-841C-0D8DBB286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2F67B-F4FC-8D7D-43B4-52894763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7A69A-CF22-3520-D0D2-F184E4111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3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63638-BBD2-1841-B4CB-AA5744BAB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DC5C4-A429-4BDC-A1A5-33D066CB1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973E1-6587-C74E-1398-7BABB2650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BDFC2-5720-8922-9735-E6FBE61B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2DB61-D120-6B50-C87A-ACE216D5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6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EB077-7921-D984-72A4-DD586BF7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238DA-BE45-EE79-961E-6891F3941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EBD30-93BB-01DA-1D73-CF640357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69A8B-1090-5C5F-0EE8-45A32CD2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DF029-C016-3A53-F9E2-7B9AD90F8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7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2DE5-D7BF-F510-C58E-E22FF75A5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0B493-8FC5-B121-5234-539FAD2521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37175-913C-A423-4E33-AD9527D0C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DDC2A-759C-1530-6119-B1F6C85DF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F7EC3-0306-2D72-6AB4-D64105B82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C620F5-AAF0-2FDC-21BB-E7BDA726B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4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B1CAD-82C2-E182-EBD1-144969C8E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386E0-27BE-44A5-4AEA-95ADA80A3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CD01D2-4CB5-2084-2757-C095CAF5F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58D999-CBE1-1592-E5E4-017DC2075C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521DC6-4F39-E49C-981E-3EA8493658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3595A6-4089-C706-69FB-B315463BC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D0D567-9DE9-CDFF-C325-A7E6362A7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37148A-C28D-918B-E12E-CB47AF098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705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9BAE5-7C7C-4B3E-2C01-E146D384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D90808-1B54-B424-6850-26A89325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BED261-9868-7EC9-ECD8-0C83A457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271595-7142-B142-0697-DAA2C8302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1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F01E94-2C96-A4CA-4059-78B48A4E9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33C0F7-A0B1-F5F7-E854-7D6BCE53E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3D028-1029-F6B6-90C1-845DEAF32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58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EFA-2743-3902-E8F1-E3632F04D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FCA43-D20E-9E5B-3B0E-AD1F85B2D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0A48D-DC87-49D4-EE32-1C0D93023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E8CCA-E799-6293-C3A8-6DA7C844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BDA27-1F06-4B47-0C10-B370F1BED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D07BC-391E-9F3B-7ACC-C47F5BAC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8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AD8E5-0138-C8A2-E6D2-26008C5BF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16761F-EA22-5D69-8D89-9AF7153B7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1BE36-C1A6-88D7-4896-E587C7440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1B3B4-8E8F-2E0C-2143-A56B2E183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B2D00-B17B-B4CC-7921-F35E4F5B4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6542F-EEAA-7E92-E9BF-A20A72DD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7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FC4A0-F8A4-C2BC-77CF-E920B3E11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5C250C-02C5-F68B-8A62-1D3B794E9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E9A3D-4911-3E31-EA65-723FC7C30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B450F-2F7B-75ED-8609-8EF44A04F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FAB67-839A-C5B2-A80E-6CB2EE513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9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3085A1-31B2-2262-C327-AC059063E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6EEA8D-F1FC-04F9-D81C-C3E88A08C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A2AF0-E45C-5D83-818E-DD6F7E3BE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9D32B-08A4-1C76-7839-64C0F9784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B1118-0C03-FCDF-168A-0841FD075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01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7D70A7-4647-9107-D1E7-7AABA9745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CE6ED-64B7-1112-9D10-50426D97E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D2842-6660-4482-9BA9-D278E1781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D72D79-7E5F-449D-BEDC-FB3C0C58775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F9951-BF80-D081-A2F1-278382B26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2DE44-674E-F512-556E-C0563D1C7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96FF2F-F177-4315-9B56-3821ABD7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61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ergy.gov/sites/default/files/2022-09/Consent-Based%20Siting%20RFI%20Summary%20Report%200915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Autofit/>
          </a:bodyPr>
          <a:lstStyle/>
          <a:p>
            <a:r>
              <a:rPr lang="en-US" sz="3200" dirty="0"/>
              <a:t>Energy, Minerals and Natural Resources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593804"/>
            <a:ext cx="6400800" cy="1524001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sz="2000" dirty="0"/>
              <a:t>Eletha J. Trujillo, Bureau Chief</a:t>
            </a:r>
          </a:p>
          <a:p>
            <a:pPr algn="r"/>
            <a:r>
              <a:rPr lang="en-US" sz="2000" dirty="0"/>
              <a:t>Energy Minerals &amp; Natural Resources Department</a:t>
            </a:r>
          </a:p>
          <a:p>
            <a:pPr algn="r"/>
            <a:r>
              <a:rPr lang="en-US" sz="2000" dirty="0"/>
              <a:t>5200 Oakland Ave NE Suite A</a:t>
            </a:r>
          </a:p>
          <a:p>
            <a:pPr algn="r"/>
            <a:r>
              <a:rPr lang="en-US" sz="2000" dirty="0"/>
              <a:t>Albuquerque, NM 87113</a:t>
            </a:r>
          </a:p>
          <a:p>
            <a:pPr algn="r"/>
            <a:r>
              <a:rPr lang="en-US" sz="2000" dirty="0"/>
              <a:t>Eletha.Trujillo1@emnrd.nm.gov</a:t>
            </a:r>
          </a:p>
        </p:txBody>
      </p:sp>
      <p:pic>
        <p:nvPicPr>
          <p:cNvPr id="1026" name="Picture 2" descr="Image Descrip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953000"/>
            <a:ext cx="8839200" cy="1723390"/>
          </a:xfrm>
          <a:prstGeom prst="rect">
            <a:avLst/>
          </a:prstGeom>
          <a:ln>
            <a:noFill/>
          </a:ln>
          <a:effectLst>
            <a:reflection stA="74000" endPos="0" dist="76200" dir="5400000" sy="-100000" algn="bl" rotWithShape="0"/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340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WIPP Working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772400" cy="4572000"/>
          </a:xfrm>
        </p:spPr>
        <p:txBody>
          <a:bodyPr>
            <a:normAutofit/>
          </a:bodyPr>
          <a:lstStyle/>
          <a:p>
            <a:r>
              <a:rPr lang="en-US" sz="2000" dirty="0"/>
              <a:t>Working in year three of five (7/1/22 – 6/30/27) </a:t>
            </a:r>
          </a:p>
          <a:p>
            <a:r>
              <a:rPr lang="en-US" sz="2000" dirty="0"/>
              <a:t>Four Funded State Agencies:</a:t>
            </a:r>
          </a:p>
          <a:p>
            <a:pPr lvl="1"/>
            <a:r>
              <a:rPr lang="en-US" sz="2000" dirty="0"/>
              <a:t>Energy Minerals &amp; Natural Resources Department (EMNRD)</a:t>
            </a:r>
          </a:p>
          <a:p>
            <a:pPr lvl="2"/>
            <a:r>
              <a:rPr lang="en-US" sz="2000" dirty="0"/>
              <a:t>Bureau Chief, Fire Service Support Coordinator, and  Training and Development Specialist with Law Enforcement focus</a:t>
            </a:r>
          </a:p>
          <a:p>
            <a:pPr lvl="1"/>
            <a:r>
              <a:rPr lang="en-US" sz="2000" dirty="0"/>
              <a:t>Environment Department – </a:t>
            </a:r>
          </a:p>
          <a:p>
            <a:pPr lvl="2"/>
            <a:r>
              <a:rPr lang="en-US" sz="2000" dirty="0"/>
              <a:t>One full time staff – Radiation Control Bureau and trainer</a:t>
            </a:r>
          </a:p>
          <a:p>
            <a:pPr lvl="1"/>
            <a:r>
              <a:rPr lang="en-US" sz="2000" dirty="0"/>
              <a:t>Department of Health </a:t>
            </a:r>
          </a:p>
          <a:p>
            <a:pPr lvl="2"/>
            <a:r>
              <a:rPr lang="en-US" sz="2000" dirty="0"/>
              <a:t>One full time staff – Hospital and clinic training</a:t>
            </a:r>
          </a:p>
          <a:p>
            <a:pPr lvl="1"/>
            <a:r>
              <a:rPr lang="en-US" sz="2000" dirty="0"/>
              <a:t>Department of Public Safety </a:t>
            </a:r>
          </a:p>
          <a:p>
            <a:pPr lvl="2"/>
            <a:r>
              <a:rPr lang="en-US" sz="2000" dirty="0"/>
              <a:t>30% finance management, and 100% ERO and inspector training for hazmat and inspections</a:t>
            </a:r>
          </a:p>
        </p:txBody>
      </p:sp>
      <p:pic>
        <p:nvPicPr>
          <p:cNvPr id="5" name="Picture 4" descr="A group of fire trucks parked in a parking lot&#10;&#10;Description automatically generated">
            <a:extLst>
              <a:ext uri="{FF2B5EF4-FFF2-40B4-BE49-F238E27FC236}">
                <a16:creationId xmlns:a16="http://schemas.microsoft.com/office/drawing/2014/main" id="{1BF9ED50-3C9D-2427-F3D2-38672F0ED6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852" y="5368389"/>
            <a:ext cx="1986148" cy="14896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2E2D81-6E70-4ADA-6122-FD39512BCCD4}"/>
              </a:ext>
            </a:extLst>
          </p:cNvPr>
          <p:cNvSpPr txBox="1"/>
          <p:nvPr/>
        </p:nvSpPr>
        <p:spPr>
          <a:xfrm>
            <a:off x="4164281" y="6352400"/>
            <a:ext cx="2231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City of Santa Fe exercise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4A2FF7C-3533-945F-3601-6BCDF34FA704}"/>
              </a:ext>
            </a:extLst>
          </p:cNvPr>
          <p:cNvCxnSpPr>
            <a:cxnSpLocks/>
          </p:cNvCxnSpPr>
          <p:nvPr/>
        </p:nvCxnSpPr>
        <p:spPr>
          <a:xfrm>
            <a:off x="5943600" y="6477000"/>
            <a:ext cx="3760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018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8D61F-157C-4E30-9755-EA8DA0B68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FY25 WIPP Funding and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82AEB-804A-4AFE-BF8F-36D128C29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836" y="1828800"/>
            <a:ext cx="7398327" cy="2743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$1.3 million dollars</a:t>
            </a:r>
          </a:p>
          <a:p>
            <a:r>
              <a:rPr lang="en-US" dirty="0"/>
              <a:t>WIPPTREX 2023 – City of Santa Fe</a:t>
            </a:r>
          </a:p>
          <a:p>
            <a:pPr lvl="1"/>
            <a:r>
              <a:rPr lang="en-US" dirty="0"/>
              <a:t>Closeout and support follow up</a:t>
            </a:r>
          </a:p>
          <a:p>
            <a:r>
              <a:rPr lang="en-US" dirty="0"/>
              <a:t>WIPPTREX 2025 – City of Raton/Colfax County </a:t>
            </a:r>
          </a:p>
          <a:p>
            <a:pPr lvl="1"/>
            <a:r>
              <a:rPr lang="en-US" dirty="0"/>
              <a:t>Currently planning and designing </a:t>
            </a:r>
          </a:p>
          <a:p>
            <a:pPr lvl="1"/>
            <a:r>
              <a:rPr lang="en-US" dirty="0"/>
              <a:t>Scheduled for October 2025</a:t>
            </a:r>
          </a:p>
          <a:p>
            <a:r>
              <a:rPr lang="en-US" dirty="0"/>
              <a:t>Deploying Law Enforcement Course for local communities</a:t>
            </a:r>
          </a:p>
          <a:p>
            <a:r>
              <a:rPr lang="en-US" dirty="0"/>
              <a:t>Continue training, and certifications of inspectors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erial view of a parking lot&#10;&#10;Description automatically generated">
            <a:extLst>
              <a:ext uri="{FF2B5EF4-FFF2-40B4-BE49-F238E27FC236}">
                <a16:creationId xmlns:a16="http://schemas.microsoft.com/office/drawing/2014/main" id="{1EEEE762-6E68-29F1-BCFC-B87C6B55B4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0"/>
            <a:ext cx="2743200" cy="205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17996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871D-1706-44BE-841B-84668B86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Shipments: January 1 - October 17, 2024</a:t>
            </a:r>
          </a:p>
        </p:txBody>
      </p:sp>
      <p:pic>
        <p:nvPicPr>
          <p:cNvPr id="5" name="Picture 4" descr="A white semi truck with a trailer&#10;&#10;Description automatically generated">
            <a:extLst>
              <a:ext uri="{FF2B5EF4-FFF2-40B4-BE49-F238E27FC236}">
                <a16:creationId xmlns:a16="http://schemas.microsoft.com/office/drawing/2014/main" id="{1CACD9D3-6C56-914C-553D-5B8807433F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014" y="4829321"/>
            <a:ext cx="2628900" cy="1971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3E1913-52C8-5DBA-6B64-73BED54BDFBD}"/>
              </a:ext>
            </a:extLst>
          </p:cNvPr>
          <p:cNvSpPr txBox="1"/>
          <p:nvPr/>
        </p:nvSpPr>
        <p:spPr>
          <a:xfrm>
            <a:off x="2590800" y="6539386"/>
            <a:ext cx="2185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Empty TRUPACT for City Exercise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A4BEB5A-EDEE-7AB9-4D6A-16E426A61F53}"/>
              </a:ext>
            </a:extLst>
          </p:cNvPr>
          <p:cNvCxnSpPr/>
          <p:nvPr/>
        </p:nvCxnSpPr>
        <p:spPr>
          <a:xfrm>
            <a:off x="4076700" y="6531469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32EB91-C926-FB24-54AA-0DA3BC298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288791"/>
              </p:ext>
            </p:extLst>
          </p:nvPr>
        </p:nvGraphicFramePr>
        <p:xfrm>
          <a:off x="628650" y="1698605"/>
          <a:ext cx="7886700" cy="3084328"/>
        </p:xfrm>
        <a:graphic>
          <a:graphicData uri="http://schemas.openxmlformats.org/drawingml/2006/table">
            <a:tbl>
              <a:tblPr/>
              <a:tblGrid>
                <a:gridCol w="3943350">
                  <a:extLst>
                    <a:ext uri="{9D8B030D-6E8A-4147-A177-3AD203B41FA5}">
                      <a16:colId xmlns:a16="http://schemas.microsoft.com/office/drawing/2014/main" val="3883059799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4001923748"/>
                    </a:ext>
                  </a:extLst>
                </a:gridCol>
              </a:tblGrid>
              <a:tr h="59615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FF"/>
                          </a:solidFill>
                          <a:effectLst/>
                        </a:rPr>
                        <a:t>Shipper Site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63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FF"/>
                          </a:solidFill>
                          <a:effectLst/>
                        </a:rPr>
                        <a:t>Shipments Sent to WIPP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63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064999"/>
                  </a:ext>
                </a:extLst>
              </a:tr>
              <a:tr h="354677">
                <a:tc>
                  <a:txBody>
                    <a:bodyPr/>
                    <a:lstStyle/>
                    <a:p>
                      <a:r>
                        <a:rPr lang="en-US" sz="1800" b="1" baseline="0">
                          <a:solidFill>
                            <a:srgbClr val="636363"/>
                          </a:solidFill>
                          <a:effectLst/>
                        </a:rPr>
                        <a:t>ANL-E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>
                          <a:solidFill>
                            <a:srgbClr val="636363"/>
                          </a:solidFill>
                          <a:effectLst/>
                        </a:rPr>
                        <a:t>4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220095"/>
                  </a:ext>
                </a:extLst>
              </a:tr>
              <a:tr h="354677">
                <a:tc>
                  <a:txBody>
                    <a:bodyPr/>
                    <a:lstStyle/>
                    <a:p>
                      <a:r>
                        <a:rPr lang="en-US" sz="1800" b="1" baseline="0">
                          <a:solidFill>
                            <a:srgbClr val="636363"/>
                          </a:solidFill>
                          <a:effectLst/>
                        </a:rPr>
                        <a:t>INL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>
                          <a:solidFill>
                            <a:srgbClr val="636363"/>
                          </a:solidFill>
                          <a:effectLst/>
                        </a:rPr>
                        <a:t>289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813534"/>
                  </a:ext>
                </a:extLst>
              </a:tr>
              <a:tr h="354677">
                <a:tc>
                  <a:txBody>
                    <a:bodyPr/>
                    <a:lstStyle/>
                    <a:p>
                      <a:r>
                        <a:rPr lang="en-US" sz="1800" b="1" baseline="0">
                          <a:solidFill>
                            <a:srgbClr val="636363"/>
                          </a:solidFill>
                          <a:effectLst/>
                        </a:rPr>
                        <a:t>LANL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solidFill>
                            <a:srgbClr val="636363"/>
                          </a:solidFill>
                          <a:effectLst/>
                        </a:rPr>
                        <a:t>39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2274259"/>
                  </a:ext>
                </a:extLst>
              </a:tr>
              <a:tr h="354677">
                <a:tc>
                  <a:txBody>
                    <a:bodyPr/>
                    <a:lstStyle/>
                    <a:p>
                      <a:r>
                        <a:rPr lang="en-US" sz="1800" b="1" baseline="0">
                          <a:solidFill>
                            <a:srgbClr val="636363"/>
                          </a:solidFill>
                          <a:effectLst/>
                        </a:rPr>
                        <a:t>LLNL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>
                          <a:solidFill>
                            <a:srgbClr val="636363"/>
                          </a:solidFill>
                          <a:effectLst/>
                        </a:rPr>
                        <a:t>1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162043"/>
                  </a:ext>
                </a:extLst>
              </a:tr>
              <a:tr h="354677">
                <a:tc>
                  <a:txBody>
                    <a:bodyPr/>
                    <a:lstStyle/>
                    <a:p>
                      <a:r>
                        <a:rPr lang="en-US" sz="1800" b="1" baseline="0">
                          <a:solidFill>
                            <a:srgbClr val="636363"/>
                          </a:solidFill>
                          <a:effectLst/>
                        </a:rPr>
                        <a:t>ORNL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>
                          <a:solidFill>
                            <a:srgbClr val="636363"/>
                          </a:solidFill>
                          <a:effectLst/>
                        </a:rPr>
                        <a:t>10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941577"/>
                  </a:ext>
                </a:extLst>
              </a:tr>
              <a:tr h="360107">
                <a:tc>
                  <a:txBody>
                    <a:bodyPr/>
                    <a:lstStyle/>
                    <a:p>
                      <a:r>
                        <a:rPr lang="en-US" sz="1800" b="1" baseline="0">
                          <a:solidFill>
                            <a:srgbClr val="636363"/>
                          </a:solidFill>
                          <a:effectLst/>
                        </a:rPr>
                        <a:t>SRS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>
                          <a:solidFill>
                            <a:srgbClr val="636363"/>
                          </a:solidFill>
                          <a:effectLst/>
                        </a:rPr>
                        <a:t>54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072988"/>
                  </a:ext>
                </a:extLst>
              </a:tr>
              <a:tr h="354677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solidFill>
                            <a:srgbClr val="636363"/>
                          </a:solidFill>
                          <a:effectLst/>
                        </a:rPr>
                        <a:t>Total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solidFill>
                            <a:srgbClr val="636363"/>
                          </a:solidFill>
                          <a:effectLst/>
                        </a:rPr>
                        <a:t>397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C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688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304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AC44A-3030-D1B5-36AE-628ABB94E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Items of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A3337-9019-E997-4CE6-14BDE451D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 congressional direction, DOE is looking for sites to store and dispose of the spent nuclear fuel.</a:t>
            </a:r>
          </a:p>
          <a:p>
            <a:r>
              <a:rPr lang="en-US" dirty="0"/>
              <a:t>DOE is working to build trust and confidence with the public and stakeholders.</a:t>
            </a:r>
          </a:p>
          <a:p>
            <a:r>
              <a:rPr lang="en-US" b="0" i="0" dirty="0">
                <a:solidFill>
                  <a:srgbClr val="292929"/>
                </a:solidFill>
                <a:effectLst/>
                <a:latin typeface="Karla" panose="020F0502020204030204" pitchFamily="2" charset="0"/>
              </a:rPr>
              <a:t>Potential outcomes from the consent-based siting process could include </a:t>
            </a:r>
          </a:p>
          <a:p>
            <a:pPr lvl="1"/>
            <a:r>
              <a:rPr lang="en-US" b="0" i="0" dirty="0">
                <a:solidFill>
                  <a:srgbClr val="292929"/>
                </a:solidFill>
                <a:effectLst/>
                <a:latin typeface="Karla" panose="020F0502020204030204" pitchFamily="2" charset="0"/>
              </a:rPr>
              <a:t>either a negotiated consent agreement or </a:t>
            </a:r>
          </a:p>
          <a:p>
            <a:pPr lvl="1"/>
            <a:r>
              <a:rPr lang="en-US" b="0" i="0" dirty="0">
                <a:solidFill>
                  <a:srgbClr val="292929"/>
                </a:solidFill>
                <a:effectLst/>
                <a:latin typeface="Karla" panose="020F0502020204030204" pitchFamily="2" charset="0"/>
              </a:rPr>
              <a:t>a determination that after exploring the option in good faith, the community is not, in fact, interested in serving as a host.</a:t>
            </a:r>
          </a:p>
          <a:p>
            <a:r>
              <a:rPr lang="en-US" b="0" i="0" dirty="0">
                <a:solidFill>
                  <a:srgbClr val="292929"/>
                </a:solidFill>
                <a:effectLst/>
                <a:latin typeface="Karla" panose="020F0502020204030204" pitchFamily="2" charset="0"/>
              </a:rPr>
              <a:t>DOE is conducting webinars and speaking engagements.</a:t>
            </a:r>
          </a:p>
          <a:p>
            <a:r>
              <a:rPr lang="en-US" dirty="0">
                <a:solidFill>
                  <a:srgbClr val="292929"/>
                </a:solidFill>
                <a:latin typeface="Karla" panose="020F0502020204030204" pitchFamily="2" charset="0"/>
              </a:rPr>
              <a:t>RFI Comment Summary and Analysis found at </a:t>
            </a:r>
            <a:r>
              <a:rPr lang="en-US" dirty="0">
                <a:hlinkClick r:id="rId3"/>
              </a:rPr>
              <a:t>https://www.energy.gov/sites/default/files/2022-09/Consent-Based%20Siting%20RFI%20Summary%20Report%200915.pdf</a:t>
            </a:r>
            <a:endParaRPr lang="en-US" dirty="0"/>
          </a:p>
          <a:p>
            <a:endParaRPr lang="en-US" dirty="0">
              <a:solidFill>
                <a:srgbClr val="292929"/>
              </a:solidFill>
              <a:latin typeface="Karla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781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5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1751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</TotalTime>
  <Words>350</Words>
  <Application>Microsoft Office PowerPoint</Application>
  <PresentationFormat>On-screen Show (4:3)</PresentationFormat>
  <Paragraphs>61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Karla</vt:lpstr>
      <vt:lpstr>Office Theme</vt:lpstr>
      <vt:lpstr>Energy, Minerals and Natural Resources </vt:lpstr>
      <vt:lpstr>WIPP Working Group</vt:lpstr>
      <vt:lpstr>FY25 WIPP Funding and Activities</vt:lpstr>
      <vt:lpstr>Shipments: January 1 - October 17, 2024</vt:lpstr>
      <vt:lpstr>Other Items of Interest</vt:lpstr>
      <vt:lpstr>PowerPoint Presentation</vt:lpstr>
    </vt:vector>
  </TitlesOfParts>
  <Company>State of New Mexico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EMNRD Employee</dc:creator>
  <cp:lastModifiedBy>Trujillo, Eletha, EMNRD</cp:lastModifiedBy>
  <cp:revision>41</cp:revision>
  <dcterms:created xsi:type="dcterms:W3CDTF">2013-06-12T13:11:16Z</dcterms:created>
  <dcterms:modified xsi:type="dcterms:W3CDTF">2024-10-17T21:06:02Z</dcterms:modified>
</cp:coreProperties>
</file>